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8" r:id="rId4"/>
  </p:sldMasterIdLst>
  <p:notesMasterIdLst>
    <p:notesMasterId r:id="rId60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85" r:id="rId12"/>
    <p:sldId id="286" r:id="rId13"/>
    <p:sldId id="287" r:id="rId14"/>
    <p:sldId id="288" r:id="rId15"/>
    <p:sldId id="264" r:id="rId16"/>
    <p:sldId id="265" r:id="rId17"/>
    <p:sldId id="275" r:id="rId18"/>
    <p:sldId id="296" r:id="rId19"/>
    <p:sldId id="302" r:id="rId20"/>
    <p:sldId id="303" r:id="rId21"/>
    <p:sldId id="304" r:id="rId22"/>
    <p:sldId id="270" r:id="rId23"/>
    <p:sldId id="271" r:id="rId24"/>
    <p:sldId id="272" r:id="rId25"/>
    <p:sldId id="291" r:id="rId26"/>
    <p:sldId id="292" r:id="rId27"/>
    <p:sldId id="293" r:id="rId28"/>
    <p:sldId id="305" r:id="rId29"/>
    <p:sldId id="306" r:id="rId30"/>
    <p:sldId id="307" r:id="rId31"/>
    <p:sldId id="308" r:id="rId32"/>
    <p:sldId id="309" r:id="rId33"/>
    <p:sldId id="313" r:id="rId34"/>
    <p:sldId id="314" r:id="rId35"/>
    <p:sldId id="315" r:id="rId36"/>
    <p:sldId id="295" r:id="rId37"/>
    <p:sldId id="276" r:id="rId38"/>
    <p:sldId id="297" r:id="rId39"/>
    <p:sldId id="316" r:id="rId40"/>
    <p:sldId id="317" r:id="rId41"/>
    <p:sldId id="318" r:id="rId42"/>
    <p:sldId id="319" r:id="rId43"/>
    <p:sldId id="320" r:id="rId44"/>
    <p:sldId id="321" r:id="rId45"/>
    <p:sldId id="298" r:id="rId46"/>
    <p:sldId id="322" r:id="rId47"/>
    <p:sldId id="323" r:id="rId48"/>
    <p:sldId id="324" r:id="rId49"/>
    <p:sldId id="325" r:id="rId50"/>
    <p:sldId id="277" r:id="rId51"/>
    <p:sldId id="282" r:id="rId52"/>
    <p:sldId id="299" r:id="rId53"/>
    <p:sldId id="300" r:id="rId54"/>
    <p:sldId id="280" r:id="rId55"/>
    <p:sldId id="281" r:id="rId56"/>
    <p:sldId id="301" r:id="rId57"/>
    <p:sldId id="283" r:id="rId58"/>
    <p:sldId id="284" r:id="rId59"/>
  </p:sldIdLst>
  <p:sldSz cx="12192000" cy="6858000"/>
  <p:notesSz cx="6797675" cy="9926638"/>
  <p:embeddedFontLst>
    <p:embeddedFont>
      <p:font typeface="Montserrat" panose="00000500000000000000" pitchFamily="2" charset="0"/>
      <p:regular r:id="rId61"/>
      <p:bold r:id="rId62"/>
      <p:italic r:id="rId63"/>
      <p:boldItalic r:id="rId64"/>
    </p:embeddedFont>
    <p:embeddedFont>
      <p:font typeface="Montserrat Medium" panose="00000600000000000000" pitchFamily="2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lqB9yVP2dXipJD8loliSwnxig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8E1DC-3AB7-4D4A-AA5E-837244EE9225}" v="4" dt="2026-05-07T14:21:27.819"/>
  </p1510:revLst>
</p1510:revInfo>
</file>

<file path=ppt/tableStyles.xml><?xml version="1.0" encoding="utf-8"?>
<a:tblStyleLst xmlns:a="http://schemas.openxmlformats.org/drawingml/2006/main" def="{C1DED7EB-C195-4AA4-818B-2586709BCCF1}">
  <a:tblStyle styleId="{C1DED7EB-C195-4AA4-818B-2586709BCC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 b="off" i="off"/>
      <a:tcStyle>
        <a:tcBdr/>
        <a:fill>
          <a:solidFill>
            <a:srgbClr val="E0CC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CC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6.fntdata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font" Target="fonts/font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customschemas.google.com/relationships/presentationmetadata" Target="meta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RMACION ESTADISTICA Y ENLACE" userId="09019d93-bab2-4a97-b185-4dd44e59f85e" providerId="ADAL" clId="{5688CB80-095D-4A78-ABA0-C88E531F9DB2}"/>
    <pc:docChg chg="addSld delSld modSld">
      <pc:chgData name="INFORMACION ESTADISTICA Y ENLACE" userId="09019d93-bab2-4a97-b185-4dd44e59f85e" providerId="ADAL" clId="{5688CB80-095D-4A78-ABA0-C88E531F9DB2}" dt="2026-05-07T14:21:27.803" v="33"/>
      <pc:docMkLst>
        <pc:docMk/>
      </pc:docMkLst>
      <pc:sldChg chg="modSp mod">
        <pc:chgData name="INFORMACION ESTADISTICA Y ENLACE" userId="09019d93-bab2-4a97-b185-4dd44e59f85e" providerId="ADAL" clId="{5688CB80-095D-4A78-ABA0-C88E531F9DB2}" dt="2026-05-05T16:56:01.794" v="2" actId="255"/>
        <pc:sldMkLst>
          <pc:docMk/>
          <pc:sldMk cId="0" sldId="259"/>
        </pc:sldMkLst>
        <pc:spChg chg="mod">
          <ac:chgData name="INFORMACION ESTADISTICA Y ENLACE" userId="09019d93-bab2-4a97-b185-4dd44e59f85e" providerId="ADAL" clId="{5688CB80-095D-4A78-ABA0-C88E531F9DB2}" dt="2026-05-05T16:56:01.794" v="2" actId="255"/>
          <ac:spMkLst>
            <pc:docMk/>
            <pc:sldMk cId="0" sldId="259"/>
            <ac:spMk id="11" creationId="{8C329ABC-E19D-7CEB-0478-80A86646BB88}"/>
          </ac:spMkLst>
        </pc:spChg>
      </pc:sldChg>
      <pc:sldChg chg="add del setBg">
        <pc:chgData name="INFORMACION ESTADISTICA Y ENLACE" userId="09019d93-bab2-4a97-b185-4dd44e59f85e" providerId="ADAL" clId="{5688CB80-095D-4A78-ABA0-C88E531F9DB2}" dt="2026-05-06T21:30:07.462" v="29"/>
        <pc:sldMkLst>
          <pc:docMk/>
          <pc:sldMk cId="293685004" sldId="270"/>
        </pc:sldMkLst>
      </pc:sldChg>
      <pc:sldChg chg="add del setBg">
        <pc:chgData name="INFORMACION ESTADISTICA Y ENLACE" userId="09019d93-bab2-4a97-b185-4dd44e59f85e" providerId="ADAL" clId="{5688CB80-095D-4A78-ABA0-C88E531F9DB2}" dt="2026-05-06T21:30:07.462" v="29"/>
        <pc:sldMkLst>
          <pc:docMk/>
          <pc:sldMk cId="1721567040" sldId="271"/>
        </pc:sldMkLst>
      </pc:sldChg>
      <pc:sldChg chg="add del setBg">
        <pc:chgData name="INFORMACION ESTADISTICA Y ENLACE" userId="09019d93-bab2-4a97-b185-4dd44e59f85e" providerId="ADAL" clId="{5688CB80-095D-4A78-ABA0-C88E531F9DB2}" dt="2026-05-06T21:30:07.462" v="29"/>
        <pc:sldMkLst>
          <pc:docMk/>
          <pc:sldMk cId="3557109991" sldId="272"/>
        </pc:sldMkLst>
      </pc:sldChg>
      <pc:sldChg chg="modSp mod">
        <pc:chgData name="INFORMACION ESTADISTICA Y ENLACE" userId="09019d93-bab2-4a97-b185-4dd44e59f85e" providerId="ADAL" clId="{5688CB80-095D-4A78-ABA0-C88E531F9DB2}" dt="2026-05-05T16:59:17.935" v="5" actId="1076"/>
        <pc:sldMkLst>
          <pc:docMk/>
          <pc:sldMk cId="0" sldId="276"/>
        </pc:sldMkLst>
        <pc:spChg chg="mod">
          <ac:chgData name="INFORMACION ESTADISTICA Y ENLACE" userId="09019d93-bab2-4a97-b185-4dd44e59f85e" providerId="ADAL" clId="{5688CB80-095D-4A78-ABA0-C88E531F9DB2}" dt="2026-05-05T16:59:17.935" v="5" actId="1076"/>
          <ac:spMkLst>
            <pc:docMk/>
            <pc:sldMk cId="0" sldId="276"/>
            <ac:spMk id="3" creationId="{4CDAEE26-0931-8BFC-14A3-99AA9B9021A3}"/>
          </ac:spMkLst>
        </pc:spChg>
      </pc:sldChg>
      <pc:sldChg chg="del">
        <pc:chgData name="INFORMACION ESTADISTICA Y ENLACE" userId="09019d93-bab2-4a97-b185-4dd44e59f85e" providerId="ADAL" clId="{5688CB80-095D-4A78-ABA0-C88E531F9DB2}" dt="2026-05-06T21:28:36.890" v="12" actId="47"/>
        <pc:sldMkLst>
          <pc:docMk/>
          <pc:sldMk cId="3037480084" sldId="290"/>
        </pc:sldMkLst>
      </pc:sldChg>
      <pc:sldChg chg="modSp mod">
        <pc:chgData name="INFORMACION ESTADISTICA Y ENLACE" userId="09019d93-bab2-4a97-b185-4dd44e59f85e" providerId="ADAL" clId="{5688CB80-095D-4A78-ABA0-C88E531F9DB2}" dt="2026-05-05T16:58:21.236" v="4" actId="20577"/>
        <pc:sldMkLst>
          <pc:docMk/>
          <pc:sldMk cId="2308261411" sldId="293"/>
        </pc:sldMkLst>
        <pc:graphicFrameChg chg="modGraphic">
          <ac:chgData name="INFORMACION ESTADISTICA Y ENLACE" userId="09019d93-bab2-4a97-b185-4dd44e59f85e" providerId="ADAL" clId="{5688CB80-095D-4A78-ABA0-C88E531F9DB2}" dt="2026-05-05T16:58:21.236" v="4" actId="20577"/>
          <ac:graphicFrameMkLst>
            <pc:docMk/>
            <pc:sldMk cId="2308261411" sldId="293"/>
            <ac:graphicFrameMk id="2" creationId="{16FADEE8-EB24-C1E0-F7A0-F7341C926910}"/>
          </ac:graphicFrameMkLst>
        </pc:graphicFrameChg>
      </pc:sldChg>
      <pc:sldChg chg="del">
        <pc:chgData name="INFORMACION ESTADISTICA Y ENLACE" userId="09019d93-bab2-4a97-b185-4dd44e59f85e" providerId="ADAL" clId="{5688CB80-095D-4A78-ABA0-C88E531F9DB2}" dt="2026-05-07T14:19:09.759" v="30" actId="47"/>
        <pc:sldMkLst>
          <pc:docMk/>
          <pc:sldMk cId="2864704289" sldId="294"/>
        </pc:sldMkLst>
      </pc:sldChg>
      <pc:sldChg chg="modSp mod">
        <pc:chgData name="INFORMACION ESTADISTICA Y ENLACE" userId="09019d93-bab2-4a97-b185-4dd44e59f85e" providerId="ADAL" clId="{5688CB80-095D-4A78-ABA0-C88E531F9DB2}" dt="2026-05-05T16:59:37.425" v="10" actId="20577"/>
        <pc:sldMkLst>
          <pc:docMk/>
          <pc:sldMk cId="2634971034" sldId="296"/>
        </pc:sldMkLst>
        <pc:spChg chg="mod">
          <ac:chgData name="INFORMACION ESTADISTICA Y ENLACE" userId="09019d93-bab2-4a97-b185-4dd44e59f85e" providerId="ADAL" clId="{5688CB80-095D-4A78-ABA0-C88E531F9DB2}" dt="2026-05-05T16:59:37.425" v="10" actId="20577"/>
          <ac:spMkLst>
            <pc:docMk/>
            <pc:sldMk cId="2634971034" sldId="296"/>
            <ac:spMk id="111" creationId="{ABEFF20E-2D5B-04EE-4BBE-2694754FF8E1}"/>
          </ac:spMkLst>
        </pc:spChg>
      </pc:sldChg>
      <pc:sldChg chg="del">
        <pc:chgData name="INFORMACION ESTADISTICA Y ENLACE" userId="09019d93-bab2-4a97-b185-4dd44e59f85e" providerId="ADAL" clId="{5688CB80-095D-4A78-ABA0-C88E531F9DB2}" dt="2026-05-07T14:21:05.330" v="32" actId="47"/>
        <pc:sldMkLst>
          <pc:docMk/>
          <pc:sldMk cId="1311655389" sldId="298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2262844342" sldId="298"/>
        </pc:sldMkLst>
      </pc:sldChg>
      <pc:sldChg chg="addSp modSp add del mod setBg">
        <pc:chgData name="INFORMACION ESTADISTICA Y ENLACE" userId="09019d93-bab2-4a97-b185-4dd44e59f85e" providerId="ADAL" clId="{5688CB80-095D-4A78-ABA0-C88E531F9DB2}" dt="2026-05-06T21:30:07.462" v="29"/>
        <pc:sldMkLst>
          <pc:docMk/>
          <pc:sldMk cId="1661021689" sldId="302"/>
        </pc:sldMkLst>
        <pc:picChg chg="add mod">
          <ac:chgData name="INFORMACION ESTADISTICA Y ENLACE" userId="09019d93-bab2-4a97-b185-4dd44e59f85e" providerId="ADAL" clId="{5688CB80-095D-4A78-ABA0-C88E531F9DB2}" dt="2026-05-06T21:29:18.504" v="17" actId="14100"/>
          <ac:picMkLst>
            <pc:docMk/>
            <pc:sldMk cId="1661021689" sldId="302"/>
            <ac:picMk id="4" creationId="{0C72E8F6-89A1-37D7-33E7-A9AD9E635C42}"/>
          </ac:picMkLst>
        </pc:picChg>
        <pc:picChg chg="mod ord">
          <ac:chgData name="INFORMACION ESTADISTICA Y ENLACE" userId="09019d93-bab2-4a97-b185-4dd44e59f85e" providerId="ADAL" clId="{5688CB80-095D-4A78-ABA0-C88E531F9DB2}" dt="2026-05-06T21:29:28.795" v="22" actId="1076"/>
          <ac:picMkLst>
            <pc:docMk/>
            <pc:sldMk cId="1661021689" sldId="302"/>
            <ac:picMk id="7" creationId="{00000000-0000-0000-0000-000000000000}"/>
          </ac:picMkLst>
        </pc:picChg>
      </pc:sldChg>
      <pc:sldChg chg="add del setBg">
        <pc:chgData name="INFORMACION ESTADISTICA Y ENLACE" userId="09019d93-bab2-4a97-b185-4dd44e59f85e" providerId="ADAL" clId="{5688CB80-095D-4A78-ABA0-C88E531F9DB2}" dt="2026-05-06T21:30:07.462" v="29"/>
        <pc:sldMkLst>
          <pc:docMk/>
          <pc:sldMk cId="3283066762" sldId="303"/>
        </pc:sldMkLst>
      </pc:sldChg>
      <pc:sldChg chg="add del setBg">
        <pc:chgData name="INFORMACION ESTADISTICA Y ENLACE" userId="09019d93-bab2-4a97-b185-4dd44e59f85e" providerId="ADAL" clId="{5688CB80-095D-4A78-ABA0-C88E531F9DB2}" dt="2026-05-06T21:30:07.462" v="29"/>
        <pc:sldMkLst>
          <pc:docMk/>
          <pc:sldMk cId="1075835151" sldId="304"/>
        </pc:sldMkLst>
      </pc:sldChg>
      <pc:sldChg chg="add">
        <pc:chgData name="INFORMACION ESTADISTICA Y ENLACE" userId="09019d93-bab2-4a97-b185-4dd44e59f85e" providerId="ADAL" clId="{5688CB80-095D-4A78-ABA0-C88E531F9DB2}" dt="2026-05-07T14:19:44.079" v="31"/>
        <pc:sldMkLst>
          <pc:docMk/>
          <pc:sldMk cId="666018055" sldId="305"/>
        </pc:sldMkLst>
      </pc:sldChg>
      <pc:sldChg chg="add">
        <pc:chgData name="INFORMACION ESTADISTICA Y ENLACE" userId="09019d93-bab2-4a97-b185-4dd44e59f85e" providerId="ADAL" clId="{5688CB80-095D-4A78-ABA0-C88E531F9DB2}" dt="2026-05-07T14:19:44.079" v="31"/>
        <pc:sldMkLst>
          <pc:docMk/>
          <pc:sldMk cId="905246025" sldId="306"/>
        </pc:sldMkLst>
      </pc:sldChg>
      <pc:sldChg chg="add">
        <pc:chgData name="INFORMACION ESTADISTICA Y ENLACE" userId="09019d93-bab2-4a97-b185-4dd44e59f85e" providerId="ADAL" clId="{5688CB80-095D-4A78-ABA0-C88E531F9DB2}" dt="2026-05-07T14:19:44.079" v="31"/>
        <pc:sldMkLst>
          <pc:docMk/>
          <pc:sldMk cId="1556234253" sldId="307"/>
        </pc:sldMkLst>
      </pc:sldChg>
      <pc:sldChg chg="add">
        <pc:chgData name="INFORMACION ESTADISTICA Y ENLACE" userId="09019d93-bab2-4a97-b185-4dd44e59f85e" providerId="ADAL" clId="{5688CB80-095D-4A78-ABA0-C88E531F9DB2}" dt="2026-05-07T14:19:44.079" v="31"/>
        <pc:sldMkLst>
          <pc:docMk/>
          <pc:sldMk cId="3263004278" sldId="308"/>
        </pc:sldMkLst>
      </pc:sldChg>
      <pc:sldChg chg="add">
        <pc:chgData name="INFORMACION ESTADISTICA Y ENLACE" userId="09019d93-bab2-4a97-b185-4dd44e59f85e" providerId="ADAL" clId="{5688CB80-095D-4A78-ABA0-C88E531F9DB2}" dt="2026-05-07T14:19:44.079" v="31"/>
        <pc:sldMkLst>
          <pc:docMk/>
          <pc:sldMk cId="674275405" sldId="309"/>
        </pc:sldMkLst>
      </pc:sldChg>
      <pc:sldChg chg="add">
        <pc:chgData name="INFORMACION ESTADISTICA Y ENLACE" userId="09019d93-bab2-4a97-b185-4dd44e59f85e" providerId="ADAL" clId="{5688CB80-095D-4A78-ABA0-C88E531F9DB2}" dt="2026-05-07T14:19:44.079" v="31"/>
        <pc:sldMkLst>
          <pc:docMk/>
          <pc:sldMk cId="2340425449" sldId="313"/>
        </pc:sldMkLst>
      </pc:sldChg>
      <pc:sldChg chg="add">
        <pc:chgData name="INFORMACION ESTADISTICA Y ENLACE" userId="09019d93-bab2-4a97-b185-4dd44e59f85e" providerId="ADAL" clId="{5688CB80-095D-4A78-ABA0-C88E531F9DB2}" dt="2026-05-07T14:19:44.079" v="31"/>
        <pc:sldMkLst>
          <pc:docMk/>
          <pc:sldMk cId="3462665626" sldId="314"/>
        </pc:sldMkLst>
      </pc:sldChg>
      <pc:sldChg chg="add">
        <pc:chgData name="INFORMACION ESTADISTICA Y ENLACE" userId="09019d93-bab2-4a97-b185-4dd44e59f85e" providerId="ADAL" clId="{5688CB80-095D-4A78-ABA0-C88E531F9DB2}" dt="2026-05-07T14:19:44.079" v="31"/>
        <pc:sldMkLst>
          <pc:docMk/>
          <pc:sldMk cId="2515376751" sldId="315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3557694779" sldId="316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4166852124" sldId="317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3570885137" sldId="318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1955745992" sldId="319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53155362" sldId="320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659457718" sldId="321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3688108042" sldId="322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1167033848" sldId="323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1736637539" sldId="324"/>
        </pc:sldMkLst>
      </pc:sldChg>
      <pc:sldChg chg="add">
        <pc:chgData name="INFORMACION ESTADISTICA Y ENLACE" userId="09019d93-bab2-4a97-b185-4dd44e59f85e" providerId="ADAL" clId="{5688CB80-095D-4A78-ABA0-C88E531F9DB2}" dt="2026-05-07T14:21:27.803" v="33"/>
        <pc:sldMkLst>
          <pc:docMk/>
          <pc:sldMk cId="2136234154" sldId="325"/>
        </pc:sldMkLst>
      </pc:sldChg>
    </pc:docChg>
  </pc:docChgLst>
  <pc:docChgLst>
    <pc:chgData name="INFORMACION ESTADISTICA Y ENLACE" userId="09019d93-bab2-4a97-b185-4dd44e59f85e" providerId="ADAL" clId="{CCBCEFAD-A2F7-4099-9988-A8260DABBEF2}"/>
    <pc:docChg chg="undo custSel addSld delSld modSld sldOrd">
      <pc:chgData name="INFORMACION ESTADISTICA Y ENLACE" userId="09019d93-bab2-4a97-b185-4dd44e59f85e" providerId="ADAL" clId="{CCBCEFAD-A2F7-4099-9988-A8260DABBEF2}" dt="2026-05-05T15:33:50.608" v="1873" actId="122"/>
      <pc:docMkLst>
        <pc:docMk/>
      </pc:docMkLst>
      <pc:sldChg chg="modSp mod">
        <pc:chgData name="INFORMACION ESTADISTICA Y ENLACE" userId="09019d93-bab2-4a97-b185-4dd44e59f85e" providerId="ADAL" clId="{CCBCEFAD-A2F7-4099-9988-A8260DABBEF2}" dt="2026-04-30T14:16:12.575" v="9" actId="20577"/>
        <pc:sldMkLst>
          <pc:docMk/>
          <pc:sldMk cId="0" sldId="256"/>
        </pc:sldMkLst>
        <pc:spChg chg="mod">
          <ac:chgData name="INFORMACION ESTADISTICA Y ENLACE" userId="09019d93-bab2-4a97-b185-4dd44e59f85e" providerId="ADAL" clId="{CCBCEFAD-A2F7-4099-9988-A8260DABBEF2}" dt="2026-04-30T14:16:12.575" v="9" actId="20577"/>
          <ac:spMkLst>
            <pc:docMk/>
            <pc:sldMk cId="0" sldId="256"/>
            <ac:spMk id="91" creationId="{00000000-0000-0000-0000-000000000000}"/>
          </ac:spMkLst>
        </pc:spChg>
      </pc:sldChg>
      <pc:sldChg chg="modSp mod">
        <pc:chgData name="INFORMACION ESTADISTICA Y ENLACE" userId="09019d93-bab2-4a97-b185-4dd44e59f85e" providerId="ADAL" clId="{CCBCEFAD-A2F7-4099-9988-A8260DABBEF2}" dt="2026-04-30T14:16:45.429" v="12" actId="27636"/>
        <pc:sldMkLst>
          <pc:docMk/>
          <pc:sldMk cId="0" sldId="257"/>
        </pc:sldMkLst>
        <pc:spChg chg="mod">
          <ac:chgData name="INFORMACION ESTADISTICA Y ENLACE" userId="09019d93-bab2-4a97-b185-4dd44e59f85e" providerId="ADAL" clId="{CCBCEFAD-A2F7-4099-9988-A8260DABBEF2}" dt="2026-04-30T14:16:45.429" v="12" actId="27636"/>
          <ac:spMkLst>
            <pc:docMk/>
            <pc:sldMk cId="0" sldId="257"/>
            <ac:spMk id="98" creationId="{00000000-0000-0000-0000-000000000000}"/>
          </ac:spMkLst>
        </pc:spChg>
      </pc:sldChg>
      <pc:sldChg chg="addSp delSp modSp mod">
        <pc:chgData name="INFORMACION ESTADISTICA Y ENLACE" userId="09019d93-bab2-4a97-b185-4dd44e59f85e" providerId="ADAL" clId="{CCBCEFAD-A2F7-4099-9988-A8260DABBEF2}" dt="2026-04-30T14:32:00.957" v="215" actId="14100"/>
        <pc:sldMkLst>
          <pc:docMk/>
          <pc:sldMk cId="0" sldId="259"/>
        </pc:sldMkLst>
        <pc:spChg chg="add mod">
          <ac:chgData name="INFORMACION ESTADISTICA Y ENLACE" userId="09019d93-bab2-4a97-b185-4dd44e59f85e" providerId="ADAL" clId="{CCBCEFAD-A2F7-4099-9988-A8260DABBEF2}" dt="2026-04-30T14:32:00.957" v="215" actId="14100"/>
          <ac:spMkLst>
            <pc:docMk/>
            <pc:sldMk cId="0" sldId="259"/>
            <ac:spMk id="11" creationId="{8C329ABC-E19D-7CEB-0478-80A86646BB88}"/>
          </ac:spMkLst>
        </pc:spChg>
      </pc:sldChg>
      <pc:sldChg chg="modSp mod">
        <pc:chgData name="INFORMACION ESTADISTICA Y ENLACE" userId="09019d93-bab2-4a97-b185-4dd44e59f85e" providerId="ADAL" clId="{CCBCEFAD-A2F7-4099-9988-A8260DABBEF2}" dt="2026-04-30T14:34:02.322" v="220" actId="1076"/>
        <pc:sldMkLst>
          <pc:docMk/>
          <pc:sldMk cId="0" sldId="262"/>
        </pc:sldMkLst>
        <pc:spChg chg="mod">
          <ac:chgData name="INFORMACION ESTADISTICA Y ENLACE" userId="09019d93-bab2-4a97-b185-4dd44e59f85e" providerId="ADAL" clId="{CCBCEFAD-A2F7-4099-9988-A8260DABBEF2}" dt="2026-04-30T14:34:02.322" v="220" actId="1076"/>
          <ac:spMkLst>
            <pc:docMk/>
            <pc:sldMk cId="0" sldId="262"/>
            <ac:spMk id="130" creationId="{00000000-0000-0000-0000-000000000000}"/>
          </ac:spMkLst>
        </pc:spChg>
      </pc:sldChg>
      <pc:sldChg chg="modSp mod">
        <pc:chgData name="INFORMACION ESTADISTICA Y ENLACE" userId="09019d93-bab2-4a97-b185-4dd44e59f85e" providerId="ADAL" clId="{CCBCEFAD-A2F7-4099-9988-A8260DABBEF2}" dt="2026-04-30T15:09:22.155" v="266"/>
        <pc:sldMkLst>
          <pc:docMk/>
          <pc:sldMk cId="0" sldId="263"/>
        </pc:sldMkLst>
        <pc:graphicFrameChg chg="mod modGraphic">
          <ac:chgData name="INFORMACION ESTADISTICA Y ENLACE" userId="09019d93-bab2-4a97-b185-4dd44e59f85e" providerId="ADAL" clId="{CCBCEFAD-A2F7-4099-9988-A8260DABBEF2}" dt="2026-04-30T15:09:22.155" v="266"/>
          <ac:graphicFrameMkLst>
            <pc:docMk/>
            <pc:sldMk cId="0" sldId="263"/>
            <ac:graphicFrameMk id="136" creationId="{00000000-0000-0000-0000-000000000000}"/>
          </ac:graphicFrameMkLst>
        </pc:graphicFrameChg>
      </pc:sldChg>
      <pc:sldChg chg="modSp mod">
        <pc:chgData name="INFORMACION ESTADISTICA Y ENLACE" userId="09019d93-bab2-4a97-b185-4dd44e59f85e" providerId="ADAL" clId="{CCBCEFAD-A2F7-4099-9988-A8260DABBEF2}" dt="2026-04-30T15:33:33.585" v="915" actId="1076"/>
        <pc:sldMkLst>
          <pc:docMk/>
          <pc:sldMk cId="0" sldId="265"/>
        </pc:sldMkLst>
        <pc:spChg chg="mod">
          <ac:chgData name="INFORMACION ESTADISTICA Y ENLACE" userId="09019d93-bab2-4a97-b185-4dd44e59f85e" providerId="ADAL" clId="{CCBCEFAD-A2F7-4099-9988-A8260DABBEF2}" dt="2026-04-30T15:28:31.705" v="880" actId="20577"/>
          <ac:spMkLst>
            <pc:docMk/>
            <pc:sldMk cId="0" sldId="265"/>
            <ac:spMk id="146" creationId="{00000000-0000-0000-0000-000000000000}"/>
          </ac:spMkLst>
        </pc:spChg>
        <pc:spChg chg="mod">
          <ac:chgData name="INFORMACION ESTADISTICA Y ENLACE" userId="09019d93-bab2-4a97-b185-4dd44e59f85e" providerId="ADAL" clId="{CCBCEFAD-A2F7-4099-9988-A8260DABBEF2}" dt="2026-04-30T15:33:33.585" v="915" actId="1076"/>
          <ac:spMkLst>
            <pc:docMk/>
            <pc:sldMk cId="0" sldId="265"/>
            <ac:spMk id="147" creationId="{00000000-0000-0000-0000-000000000000}"/>
          </ac:spMkLst>
        </pc:spChg>
        <pc:spChg chg="mod">
          <ac:chgData name="INFORMACION ESTADISTICA Y ENLACE" userId="09019d93-bab2-4a97-b185-4dd44e59f85e" providerId="ADAL" clId="{CCBCEFAD-A2F7-4099-9988-A8260DABBEF2}" dt="2026-04-30T15:33:04.736" v="912"/>
          <ac:spMkLst>
            <pc:docMk/>
            <pc:sldMk cId="0" sldId="265"/>
            <ac:spMk id="148" creationId="{00000000-0000-0000-0000-000000000000}"/>
          </ac:spMkLst>
        </pc:spChg>
      </pc:sldChg>
      <pc:sldChg chg="delSp modSp mod">
        <pc:chgData name="INFORMACION ESTADISTICA Y ENLACE" userId="09019d93-bab2-4a97-b185-4dd44e59f85e" providerId="ADAL" clId="{CCBCEFAD-A2F7-4099-9988-A8260DABBEF2}" dt="2026-04-30T15:35:07.875" v="940" actId="1076"/>
        <pc:sldMkLst>
          <pc:docMk/>
          <pc:sldMk cId="0" sldId="275"/>
        </pc:sldMkLst>
        <pc:spChg chg="mod">
          <ac:chgData name="INFORMACION ESTADISTICA Y ENLACE" userId="09019d93-bab2-4a97-b185-4dd44e59f85e" providerId="ADAL" clId="{CCBCEFAD-A2F7-4099-9988-A8260DABBEF2}" dt="2026-04-30T15:34:31.315" v="929" actId="255"/>
          <ac:spMkLst>
            <pc:docMk/>
            <pc:sldMk cId="0" sldId="275"/>
            <ac:spMk id="222" creationId="{00000000-0000-0000-0000-000000000000}"/>
          </ac:spMkLst>
        </pc:spChg>
        <pc:spChg chg="mod">
          <ac:chgData name="INFORMACION ESTADISTICA Y ENLACE" userId="09019d93-bab2-4a97-b185-4dd44e59f85e" providerId="ADAL" clId="{CCBCEFAD-A2F7-4099-9988-A8260DABBEF2}" dt="2026-04-30T15:35:07.875" v="940" actId="1076"/>
          <ac:spMkLst>
            <pc:docMk/>
            <pc:sldMk cId="0" sldId="275"/>
            <ac:spMk id="223" creationId="{00000000-0000-0000-0000-000000000000}"/>
          </ac:spMkLst>
        </pc:spChg>
      </pc:sldChg>
      <pc:sldChg chg="addSp delSp modSp mod">
        <pc:chgData name="INFORMACION ESTADISTICA Y ENLACE" userId="09019d93-bab2-4a97-b185-4dd44e59f85e" providerId="ADAL" clId="{CCBCEFAD-A2F7-4099-9988-A8260DABBEF2}" dt="2026-04-30T20:45:45.915" v="1389" actId="14100"/>
        <pc:sldMkLst>
          <pc:docMk/>
          <pc:sldMk cId="0" sldId="276"/>
        </pc:sldMkLst>
        <pc:spChg chg="add mod">
          <ac:chgData name="INFORMACION ESTADISTICA Y ENLACE" userId="09019d93-bab2-4a97-b185-4dd44e59f85e" providerId="ADAL" clId="{CCBCEFAD-A2F7-4099-9988-A8260DABBEF2}" dt="2026-04-30T20:45:45.915" v="1389" actId="14100"/>
          <ac:spMkLst>
            <pc:docMk/>
            <pc:sldMk cId="0" sldId="276"/>
            <ac:spMk id="3" creationId="{4CDAEE26-0931-8BFC-14A3-99AA9B9021A3}"/>
          </ac:spMkLst>
        </pc:spChg>
        <pc:spChg chg="mod">
          <ac:chgData name="INFORMACION ESTADISTICA Y ENLACE" userId="09019d93-bab2-4a97-b185-4dd44e59f85e" providerId="ADAL" clId="{CCBCEFAD-A2F7-4099-9988-A8260DABBEF2}" dt="2026-04-30T20:45:37.578" v="1387" actId="1076"/>
          <ac:spMkLst>
            <pc:docMk/>
            <pc:sldMk cId="0" sldId="276"/>
            <ac:spMk id="229" creationId="{00000000-0000-0000-0000-000000000000}"/>
          </ac:spMkLst>
        </pc:spChg>
      </pc:sldChg>
      <pc:sldChg chg="delSp modSp mod">
        <pc:chgData name="INFORMACION ESTADISTICA Y ENLACE" userId="09019d93-bab2-4a97-b185-4dd44e59f85e" providerId="ADAL" clId="{CCBCEFAD-A2F7-4099-9988-A8260DABBEF2}" dt="2026-04-30T20:46:28.471" v="1397" actId="1076"/>
        <pc:sldMkLst>
          <pc:docMk/>
          <pc:sldMk cId="0" sldId="277"/>
        </pc:sldMkLst>
        <pc:spChg chg="mod">
          <ac:chgData name="INFORMACION ESTADISTICA Y ENLACE" userId="09019d93-bab2-4a97-b185-4dd44e59f85e" providerId="ADAL" clId="{CCBCEFAD-A2F7-4099-9988-A8260DABBEF2}" dt="2026-04-30T20:46:12.642" v="1394" actId="1076"/>
          <ac:spMkLst>
            <pc:docMk/>
            <pc:sldMk cId="0" sldId="277"/>
            <ac:spMk id="236" creationId="{00000000-0000-0000-0000-000000000000}"/>
          </ac:spMkLst>
        </pc:spChg>
        <pc:spChg chg="mod">
          <ac:chgData name="INFORMACION ESTADISTICA Y ENLACE" userId="09019d93-bab2-4a97-b185-4dd44e59f85e" providerId="ADAL" clId="{CCBCEFAD-A2F7-4099-9988-A8260DABBEF2}" dt="2026-04-30T20:46:28.471" v="1397" actId="1076"/>
          <ac:spMkLst>
            <pc:docMk/>
            <pc:sldMk cId="0" sldId="277"/>
            <ac:spMk id="237" creationId="{00000000-0000-0000-0000-000000000000}"/>
          </ac:spMkLst>
        </pc:spChg>
      </pc:sldChg>
      <pc:sldChg chg="modSp mod">
        <pc:chgData name="INFORMACION ESTADISTICA Y ENLACE" userId="09019d93-bab2-4a97-b185-4dd44e59f85e" providerId="ADAL" clId="{CCBCEFAD-A2F7-4099-9988-A8260DABBEF2}" dt="2026-04-30T20:46:41.719" v="1400" actId="20577"/>
        <pc:sldMkLst>
          <pc:docMk/>
          <pc:sldMk cId="0" sldId="280"/>
        </pc:sldMkLst>
        <pc:spChg chg="mod">
          <ac:chgData name="INFORMACION ESTADISTICA Y ENLACE" userId="09019d93-bab2-4a97-b185-4dd44e59f85e" providerId="ADAL" clId="{CCBCEFAD-A2F7-4099-9988-A8260DABBEF2}" dt="2026-04-30T20:46:41.719" v="1400" actId="20577"/>
          <ac:spMkLst>
            <pc:docMk/>
            <pc:sldMk cId="0" sldId="280"/>
            <ac:spMk id="257" creationId="{00000000-0000-0000-0000-000000000000}"/>
          </ac:spMkLst>
        </pc:spChg>
      </pc:sldChg>
      <pc:sldChg chg="modSp mod">
        <pc:chgData name="INFORMACION ESTADISTICA Y ENLACE" userId="09019d93-bab2-4a97-b185-4dd44e59f85e" providerId="ADAL" clId="{CCBCEFAD-A2F7-4099-9988-A8260DABBEF2}" dt="2026-04-30T20:47:09.561" v="1405" actId="1076"/>
        <pc:sldMkLst>
          <pc:docMk/>
          <pc:sldMk cId="0" sldId="281"/>
        </pc:sldMkLst>
        <pc:spChg chg="mod">
          <ac:chgData name="INFORMACION ESTADISTICA Y ENLACE" userId="09019d93-bab2-4a97-b185-4dd44e59f85e" providerId="ADAL" clId="{CCBCEFAD-A2F7-4099-9988-A8260DABBEF2}" dt="2026-04-30T20:46:50.300" v="1401" actId="20577"/>
          <ac:spMkLst>
            <pc:docMk/>
            <pc:sldMk cId="0" sldId="281"/>
            <ac:spMk id="263" creationId="{00000000-0000-0000-0000-000000000000}"/>
          </ac:spMkLst>
        </pc:spChg>
        <pc:spChg chg="mod">
          <ac:chgData name="INFORMACION ESTADISTICA Y ENLACE" userId="09019d93-bab2-4a97-b185-4dd44e59f85e" providerId="ADAL" clId="{CCBCEFAD-A2F7-4099-9988-A8260DABBEF2}" dt="2026-04-30T20:47:09.561" v="1405" actId="1076"/>
          <ac:spMkLst>
            <pc:docMk/>
            <pc:sldMk cId="0" sldId="281"/>
            <ac:spMk id="264" creationId="{00000000-0000-0000-0000-000000000000}"/>
          </ac:spMkLst>
        </pc:spChg>
      </pc:sldChg>
      <pc:sldChg chg="addSp delSp modSp mod ord">
        <pc:chgData name="INFORMACION ESTADISTICA Y ENLACE" userId="09019d93-bab2-4a97-b185-4dd44e59f85e" providerId="ADAL" clId="{CCBCEFAD-A2F7-4099-9988-A8260DABBEF2}" dt="2026-05-05T15:30:34.729" v="1720"/>
        <pc:sldMkLst>
          <pc:docMk/>
          <pc:sldMk cId="0" sldId="282"/>
        </pc:sldMkLst>
        <pc:spChg chg="add mod">
          <ac:chgData name="INFORMACION ESTADISTICA Y ENLACE" userId="09019d93-bab2-4a97-b185-4dd44e59f85e" providerId="ADAL" clId="{CCBCEFAD-A2F7-4099-9988-A8260DABBEF2}" dt="2026-05-05T14:18:13.505" v="1656" actId="20577"/>
          <ac:spMkLst>
            <pc:docMk/>
            <pc:sldMk cId="0" sldId="282"/>
            <ac:spMk id="5" creationId="{3BFEA7EE-D717-417F-E25D-1D9E73431236}"/>
          </ac:spMkLst>
        </pc:spChg>
        <pc:graphicFrameChg chg="add mod modGraphic">
          <ac:chgData name="INFORMACION ESTADISTICA Y ENLACE" userId="09019d93-bab2-4a97-b185-4dd44e59f85e" providerId="ADAL" clId="{CCBCEFAD-A2F7-4099-9988-A8260DABBEF2}" dt="2026-05-05T14:20:40.957" v="1693" actId="207"/>
          <ac:graphicFrameMkLst>
            <pc:docMk/>
            <pc:sldMk cId="0" sldId="282"/>
            <ac:graphicFrameMk id="3" creationId="{4D88544C-FE07-247F-31A4-571EA2488990}"/>
          </ac:graphicFrameMkLst>
        </pc:graphicFrameChg>
      </pc:sldChg>
      <pc:sldChg chg="modSp mod">
        <pc:chgData name="INFORMACION ESTADISTICA Y ENLACE" userId="09019d93-bab2-4a97-b185-4dd44e59f85e" providerId="ADAL" clId="{CCBCEFAD-A2F7-4099-9988-A8260DABBEF2}" dt="2026-04-30T20:47:31.161" v="1408" actId="20577"/>
        <pc:sldMkLst>
          <pc:docMk/>
          <pc:sldMk cId="0" sldId="283"/>
        </pc:sldMkLst>
        <pc:spChg chg="mod">
          <ac:chgData name="INFORMACION ESTADISTICA Y ENLACE" userId="09019d93-bab2-4a97-b185-4dd44e59f85e" providerId="ADAL" clId="{CCBCEFAD-A2F7-4099-9988-A8260DABBEF2}" dt="2026-04-30T20:47:31.161" v="1408" actId="20577"/>
          <ac:spMkLst>
            <pc:docMk/>
            <pc:sldMk cId="0" sldId="283"/>
            <ac:spMk id="274" creationId="{00000000-0000-0000-0000-000000000000}"/>
          </ac:spMkLst>
        </pc:spChg>
      </pc:sldChg>
      <pc:sldChg chg="modSp mod">
        <pc:chgData name="INFORMACION ESTADISTICA Y ENLACE" userId="09019d93-bab2-4a97-b185-4dd44e59f85e" providerId="ADAL" clId="{CCBCEFAD-A2F7-4099-9988-A8260DABBEF2}" dt="2026-04-30T20:49:53.490" v="1416" actId="20577"/>
        <pc:sldMkLst>
          <pc:docMk/>
          <pc:sldMk cId="0" sldId="284"/>
        </pc:sldMkLst>
        <pc:spChg chg="mod">
          <ac:chgData name="INFORMACION ESTADISTICA Y ENLACE" userId="09019d93-bab2-4a97-b185-4dd44e59f85e" providerId="ADAL" clId="{CCBCEFAD-A2F7-4099-9988-A8260DABBEF2}" dt="2026-04-30T20:49:53.490" v="1416" actId="20577"/>
          <ac:spMkLst>
            <pc:docMk/>
            <pc:sldMk cId="0" sldId="284"/>
            <ac:spMk id="280" creationId="{00000000-0000-0000-0000-000000000000}"/>
          </ac:spMkLst>
        </pc:spChg>
      </pc:sldChg>
      <pc:sldChg chg="addSp delSp modSp add mod">
        <pc:chgData name="INFORMACION ESTADISTICA Y ENLACE" userId="09019d93-bab2-4a97-b185-4dd44e59f85e" providerId="ADAL" clId="{CCBCEFAD-A2F7-4099-9988-A8260DABBEF2}" dt="2026-05-05T14:10:07.132" v="1577" actId="122"/>
        <pc:sldMkLst>
          <pc:docMk/>
          <pc:sldMk cId="2860203070" sldId="285"/>
        </pc:sldMkLst>
        <pc:spChg chg="add mod">
          <ac:chgData name="INFORMACION ESTADISTICA Y ENLACE" userId="09019d93-bab2-4a97-b185-4dd44e59f85e" providerId="ADAL" clId="{CCBCEFAD-A2F7-4099-9988-A8260DABBEF2}" dt="2026-05-05T14:10:07.132" v="1577" actId="122"/>
          <ac:spMkLst>
            <pc:docMk/>
            <pc:sldMk cId="2860203070" sldId="285"/>
            <ac:spMk id="3" creationId="{55E96A1A-A062-1400-D13D-3987E6EDF797}"/>
          </ac:spMkLst>
        </pc:spChg>
        <pc:graphicFrameChg chg="mod modGraphic">
          <ac:chgData name="INFORMACION ESTADISTICA Y ENLACE" userId="09019d93-bab2-4a97-b185-4dd44e59f85e" providerId="ADAL" clId="{CCBCEFAD-A2F7-4099-9988-A8260DABBEF2}" dt="2026-05-05T14:09:06.435" v="1454" actId="14100"/>
          <ac:graphicFrameMkLst>
            <pc:docMk/>
            <pc:sldMk cId="2860203070" sldId="285"/>
            <ac:graphicFrameMk id="136" creationId="{4463AF90-9F3B-7030-98A5-AD8559D99887}"/>
          </ac:graphicFrameMkLst>
        </pc:graphicFrameChg>
      </pc:sldChg>
      <pc:sldChg chg="addSp modSp add mod">
        <pc:chgData name="INFORMACION ESTADISTICA Y ENLACE" userId="09019d93-bab2-4a97-b185-4dd44e59f85e" providerId="ADAL" clId="{CCBCEFAD-A2F7-4099-9988-A8260DABBEF2}" dt="2026-04-30T15:22:43.714" v="546" actId="20577"/>
        <pc:sldMkLst>
          <pc:docMk/>
          <pc:sldMk cId="2312481879" sldId="286"/>
        </pc:sldMkLst>
        <pc:graphicFrameChg chg="mod modGraphic">
          <ac:chgData name="INFORMACION ESTADISTICA Y ENLACE" userId="09019d93-bab2-4a97-b185-4dd44e59f85e" providerId="ADAL" clId="{CCBCEFAD-A2F7-4099-9988-A8260DABBEF2}" dt="2026-04-30T15:22:43.714" v="546" actId="20577"/>
          <ac:graphicFrameMkLst>
            <pc:docMk/>
            <pc:sldMk cId="2312481879" sldId="286"/>
            <ac:graphicFrameMk id="136" creationId="{9D019AAA-D8DD-D318-97D1-906B393F36D2}"/>
          </ac:graphicFrameMkLst>
        </pc:graphicFrameChg>
        <pc:picChg chg="add mod">
          <ac:chgData name="INFORMACION ESTADISTICA Y ENLACE" userId="09019d93-bab2-4a97-b185-4dd44e59f85e" providerId="ADAL" clId="{CCBCEFAD-A2F7-4099-9988-A8260DABBEF2}" dt="2026-04-30T15:20:32.745" v="377" actId="1076"/>
          <ac:picMkLst>
            <pc:docMk/>
            <pc:sldMk cId="2312481879" sldId="286"/>
            <ac:picMk id="3074" creationId="{1D11F200-39BC-31A0-600B-874C188F7CBD}"/>
          </ac:picMkLst>
        </pc:picChg>
        <pc:picChg chg="add mod">
          <ac:chgData name="INFORMACION ESTADISTICA Y ENLACE" userId="09019d93-bab2-4a97-b185-4dd44e59f85e" providerId="ADAL" clId="{CCBCEFAD-A2F7-4099-9988-A8260DABBEF2}" dt="2026-04-30T15:20:38.236" v="379" actId="14100"/>
          <ac:picMkLst>
            <pc:docMk/>
            <pc:sldMk cId="2312481879" sldId="286"/>
            <ac:picMk id="3076" creationId="{6EE0A12B-C352-F89D-9EF2-213038743CD5}"/>
          </ac:picMkLst>
        </pc:picChg>
      </pc:sldChg>
      <pc:sldChg chg="addSp modSp add mod">
        <pc:chgData name="INFORMACION ESTADISTICA Y ENLACE" userId="09019d93-bab2-4a97-b185-4dd44e59f85e" providerId="ADAL" clId="{CCBCEFAD-A2F7-4099-9988-A8260DABBEF2}" dt="2026-05-05T14:11:06.736" v="1602" actId="1038"/>
        <pc:sldMkLst>
          <pc:docMk/>
          <pc:sldMk cId="2021872410" sldId="287"/>
        </pc:sldMkLst>
        <pc:graphicFrameChg chg="mod modGraphic">
          <ac:chgData name="INFORMACION ESTADISTICA Y ENLACE" userId="09019d93-bab2-4a97-b185-4dd44e59f85e" providerId="ADAL" clId="{CCBCEFAD-A2F7-4099-9988-A8260DABBEF2}" dt="2026-05-05T14:10:36.769" v="1580" actId="1076"/>
          <ac:graphicFrameMkLst>
            <pc:docMk/>
            <pc:sldMk cId="2021872410" sldId="287"/>
            <ac:graphicFrameMk id="136" creationId="{99387D65-A73E-2B9A-3306-D49EAFFB7465}"/>
          </ac:graphicFrameMkLst>
        </pc:graphicFrameChg>
        <pc:picChg chg="add mod">
          <ac:chgData name="INFORMACION ESTADISTICA Y ENLACE" userId="09019d93-bab2-4a97-b185-4dd44e59f85e" providerId="ADAL" clId="{CCBCEFAD-A2F7-4099-9988-A8260DABBEF2}" dt="2026-05-05T14:10:58.863" v="1585" actId="1076"/>
          <ac:picMkLst>
            <pc:docMk/>
            <pc:sldMk cId="2021872410" sldId="287"/>
            <ac:picMk id="2" creationId="{33D9E5BC-F088-FF7D-BA9C-92C5EC2ECB71}"/>
          </ac:picMkLst>
        </pc:picChg>
        <pc:picChg chg="add mod">
          <ac:chgData name="INFORMACION ESTADISTICA Y ENLACE" userId="09019d93-bab2-4a97-b185-4dd44e59f85e" providerId="ADAL" clId="{CCBCEFAD-A2F7-4099-9988-A8260DABBEF2}" dt="2026-05-05T14:11:06.736" v="1602" actId="1038"/>
          <ac:picMkLst>
            <pc:docMk/>
            <pc:sldMk cId="2021872410" sldId="287"/>
            <ac:picMk id="3" creationId="{70E51F8C-5DBE-61AF-C5B3-71E2ADD64257}"/>
          </ac:picMkLst>
        </pc:picChg>
      </pc:sldChg>
      <pc:sldChg chg="addSp modSp add mod">
        <pc:chgData name="INFORMACION ESTADISTICA Y ENLACE" userId="09019d93-bab2-4a97-b185-4dd44e59f85e" providerId="ADAL" clId="{CCBCEFAD-A2F7-4099-9988-A8260DABBEF2}" dt="2026-05-05T14:14:31.649" v="1625" actId="1038"/>
        <pc:sldMkLst>
          <pc:docMk/>
          <pc:sldMk cId="2619441592" sldId="288"/>
        </pc:sldMkLst>
        <pc:graphicFrameChg chg="modGraphic">
          <ac:chgData name="INFORMACION ESTADISTICA Y ENLACE" userId="09019d93-bab2-4a97-b185-4dd44e59f85e" providerId="ADAL" clId="{CCBCEFAD-A2F7-4099-9988-A8260DABBEF2}" dt="2026-04-30T15:27:29.909" v="868" actId="20577"/>
          <ac:graphicFrameMkLst>
            <pc:docMk/>
            <pc:sldMk cId="2619441592" sldId="288"/>
            <ac:graphicFrameMk id="136" creationId="{720EB334-98F3-71C2-7C85-8EF86F731A4E}"/>
          </ac:graphicFrameMkLst>
        </pc:graphicFrameChg>
        <pc:picChg chg="add mod">
          <ac:chgData name="INFORMACION ESTADISTICA Y ENLACE" userId="09019d93-bab2-4a97-b185-4dd44e59f85e" providerId="ADAL" clId="{CCBCEFAD-A2F7-4099-9988-A8260DABBEF2}" dt="2026-05-05T14:13:56.353" v="1604" actId="1076"/>
          <ac:picMkLst>
            <pc:docMk/>
            <pc:sldMk cId="2619441592" sldId="288"/>
            <ac:picMk id="2" creationId="{396C1666-76A2-3FC8-ABC2-6AFB5D80CA8F}"/>
          </ac:picMkLst>
        </pc:picChg>
        <pc:picChg chg="add mod">
          <ac:chgData name="INFORMACION ESTADISTICA Y ENLACE" userId="09019d93-bab2-4a97-b185-4dd44e59f85e" providerId="ADAL" clId="{CCBCEFAD-A2F7-4099-9988-A8260DABBEF2}" dt="2026-05-05T14:14:08.993" v="1607" actId="14100"/>
          <ac:picMkLst>
            <pc:docMk/>
            <pc:sldMk cId="2619441592" sldId="288"/>
            <ac:picMk id="3" creationId="{89A7F665-CE7E-9B18-0E74-6C19C8B3E593}"/>
          </ac:picMkLst>
        </pc:picChg>
        <pc:picChg chg="add mod">
          <ac:chgData name="INFORMACION ESTADISTICA Y ENLACE" userId="09019d93-bab2-4a97-b185-4dd44e59f85e" providerId="ADAL" clId="{CCBCEFAD-A2F7-4099-9988-A8260DABBEF2}" dt="2026-05-05T14:14:31.649" v="1625" actId="1038"/>
          <ac:picMkLst>
            <pc:docMk/>
            <pc:sldMk cId="2619441592" sldId="288"/>
            <ac:picMk id="4" creationId="{D6031821-568D-C8FA-0FF5-36B5BFE5810A}"/>
          </ac:picMkLst>
        </pc:picChg>
        <pc:picChg chg="add mod">
          <ac:chgData name="INFORMACION ESTADISTICA Y ENLACE" userId="09019d93-bab2-4a97-b185-4dd44e59f85e" providerId="ADAL" clId="{CCBCEFAD-A2F7-4099-9988-A8260DABBEF2}" dt="2026-05-05T14:14:25.403" v="1611" actId="1076"/>
          <ac:picMkLst>
            <pc:docMk/>
            <pc:sldMk cId="2619441592" sldId="288"/>
            <ac:picMk id="5" creationId="{D4B2345D-CD95-DCB9-68C2-079BDA77055D}"/>
          </ac:picMkLst>
        </pc:picChg>
      </pc:sldChg>
      <pc:sldChg chg="addSp delSp modSp add mod">
        <pc:chgData name="INFORMACION ESTADISTICA Y ENLACE" userId="09019d93-bab2-4a97-b185-4dd44e59f85e" providerId="ADAL" clId="{CCBCEFAD-A2F7-4099-9988-A8260DABBEF2}" dt="2026-04-30T20:12:47.076" v="1114" actId="1076"/>
        <pc:sldMkLst>
          <pc:docMk/>
          <pc:sldMk cId="3574977554" sldId="291"/>
        </pc:sldMkLst>
        <pc:spChg chg="mod">
          <ac:chgData name="INFORMACION ESTADISTICA Y ENLACE" userId="09019d93-bab2-4a97-b185-4dd44e59f85e" providerId="ADAL" clId="{CCBCEFAD-A2F7-4099-9988-A8260DABBEF2}" dt="2026-04-30T20:11:27.287" v="1101" actId="20577"/>
          <ac:spMkLst>
            <pc:docMk/>
            <pc:sldMk cId="3574977554" sldId="291"/>
            <ac:spMk id="111" creationId="{87221CF2-1161-7F4A-D81E-8C93CAECEAAE}"/>
          </ac:spMkLst>
        </pc:spChg>
        <pc:picChg chg="add mod">
          <ac:chgData name="INFORMACION ESTADISTICA Y ENLACE" userId="09019d93-bab2-4a97-b185-4dd44e59f85e" providerId="ADAL" clId="{CCBCEFAD-A2F7-4099-9988-A8260DABBEF2}" dt="2026-04-30T20:12:47.076" v="1114" actId="1076"/>
          <ac:picMkLst>
            <pc:docMk/>
            <pc:sldMk cId="3574977554" sldId="291"/>
            <ac:picMk id="6" creationId="{419E0E3F-C856-D82E-1454-41E70B277189}"/>
          </ac:picMkLst>
        </pc:picChg>
        <pc:picChg chg="add mod">
          <ac:chgData name="INFORMACION ESTADISTICA Y ENLACE" userId="09019d93-bab2-4a97-b185-4dd44e59f85e" providerId="ADAL" clId="{CCBCEFAD-A2F7-4099-9988-A8260DABBEF2}" dt="2026-04-30T20:12:46.393" v="1113" actId="1076"/>
          <ac:picMkLst>
            <pc:docMk/>
            <pc:sldMk cId="3574977554" sldId="291"/>
            <ac:picMk id="8" creationId="{49201FDD-CE93-2D60-1D18-FF5BA92F86D6}"/>
          </ac:picMkLst>
        </pc:picChg>
      </pc:sldChg>
      <pc:sldChg chg="addSp delSp modSp add mod">
        <pc:chgData name="INFORMACION ESTADISTICA Y ENLACE" userId="09019d93-bab2-4a97-b185-4dd44e59f85e" providerId="ADAL" clId="{CCBCEFAD-A2F7-4099-9988-A8260DABBEF2}" dt="2026-04-30T20:14:59.957" v="1122" actId="1076"/>
        <pc:sldMkLst>
          <pc:docMk/>
          <pc:sldMk cId="26461410" sldId="292"/>
        </pc:sldMkLst>
        <pc:spChg chg="mod">
          <ac:chgData name="INFORMACION ESTADISTICA Y ENLACE" userId="09019d93-bab2-4a97-b185-4dd44e59f85e" providerId="ADAL" clId="{CCBCEFAD-A2F7-4099-9988-A8260DABBEF2}" dt="2026-04-30T20:13:03.686" v="1119" actId="20577"/>
          <ac:spMkLst>
            <pc:docMk/>
            <pc:sldMk cId="26461410" sldId="292"/>
            <ac:spMk id="111" creationId="{D67AF94A-ECF6-0DE5-F7A5-30CE078E60CF}"/>
          </ac:spMkLst>
        </pc:spChg>
        <pc:picChg chg="add mod">
          <ac:chgData name="INFORMACION ESTADISTICA Y ENLACE" userId="09019d93-bab2-4a97-b185-4dd44e59f85e" providerId="ADAL" clId="{CCBCEFAD-A2F7-4099-9988-A8260DABBEF2}" dt="2026-04-30T20:14:59.957" v="1122" actId="1076"/>
          <ac:picMkLst>
            <pc:docMk/>
            <pc:sldMk cId="26461410" sldId="292"/>
            <ac:picMk id="3" creationId="{D7CD03AE-8422-9E00-5757-761ECA0D82DA}"/>
          </ac:picMkLst>
        </pc:picChg>
      </pc:sldChg>
      <pc:sldChg chg="addSp delSp modSp add mod">
        <pc:chgData name="INFORMACION ESTADISTICA Y ENLACE" userId="09019d93-bab2-4a97-b185-4dd44e59f85e" providerId="ADAL" clId="{CCBCEFAD-A2F7-4099-9988-A8260DABBEF2}" dt="2026-04-30T20:17:03.529" v="1151" actId="14100"/>
        <pc:sldMkLst>
          <pc:docMk/>
          <pc:sldMk cId="2308261411" sldId="293"/>
        </pc:sldMkLst>
        <pc:spChg chg="mod">
          <ac:chgData name="INFORMACION ESTADISTICA Y ENLACE" userId="09019d93-bab2-4a97-b185-4dd44e59f85e" providerId="ADAL" clId="{CCBCEFAD-A2F7-4099-9988-A8260DABBEF2}" dt="2026-04-30T20:15:17.355" v="1134" actId="20577"/>
          <ac:spMkLst>
            <pc:docMk/>
            <pc:sldMk cId="2308261411" sldId="293"/>
            <ac:spMk id="111" creationId="{E9C37543-7C70-C1DB-7213-15A939C607ED}"/>
          </ac:spMkLst>
        </pc:spChg>
        <pc:graphicFrameChg chg="add mod modGraphic">
          <ac:chgData name="INFORMACION ESTADISTICA Y ENLACE" userId="09019d93-bab2-4a97-b185-4dd44e59f85e" providerId="ADAL" clId="{CCBCEFAD-A2F7-4099-9988-A8260DABBEF2}" dt="2026-04-30T20:17:03.529" v="1151" actId="14100"/>
          <ac:graphicFrameMkLst>
            <pc:docMk/>
            <pc:sldMk cId="2308261411" sldId="293"/>
            <ac:graphicFrameMk id="2" creationId="{16FADEE8-EB24-C1E0-F7A0-F7341C926910}"/>
          </ac:graphicFrameMkLst>
        </pc:graphicFrameChg>
      </pc:sldChg>
      <pc:sldChg chg="addSp delSp modSp add mod">
        <pc:chgData name="INFORMACION ESTADISTICA Y ENLACE" userId="09019d93-bab2-4a97-b185-4dd44e59f85e" providerId="ADAL" clId="{CCBCEFAD-A2F7-4099-9988-A8260DABBEF2}" dt="2026-04-30T20:20:30.251" v="1186" actId="1076"/>
        <pc:sldMkLst>
          <pc:docMk/>
          <pc:sldMk cId="3147865607" sldId="295"/>
        </pc:sldMkLst>
        <pc:spChg chg="mod">
          <ac:chgData name="INFORMACION ESTADISTICA Y ENLACE" userId="09019d93-bab2-4a97-b185-4dd44e59f85e" providerId="ADAL" clId="{CCBCEFAD-A2F7-4099-9988-A8260DABBEF2}" dt="2026-04-30T20:19:45.155" v="1176" actId="20577"/>
          <ac:spMkLst>
            <pc:docMk/>
            <pc:sldMk cId="3147865607" sldId="295"/>
            <ac:spMk id="111" creationId="{F1B350E4-7195-CC5E-372E-6C3D5DB4C54B}"/>
          </ac:spMkLst>
        </pc:spChg>
        <pc:picChg chg="add mod">
          <ac:chgData name="INFORMACION ESTADISTICA Y ENLACE" userId="09019d93-bab2-4a97-b185-4dd44e59f85e" providerId="ADAL" clId="{CCBCEFAD-A2F7-4099-9988-A8260DABBEF2}" dt="2026-04-30T20:20:30.251" v="1186" actId="1076"/>
          <ac:picMkLst>
            <pc:docMk/>
            <pc:sldMk cId="3147865607" sldId="295"/>
            <ac:picMk id="3" creationId="{9E9E7C74-7BFB-A46D-A5F5-1FD55E8AB8F2}"/>
          </ac:picMkLst>
        </pc:picChg>
        <pc:picChg chg="add mod">
          <ac:chgData name="INFORMACION ESTADISTICA Y ENLACE" userId="09019d93-bab2-4a97-b185-4dd44e59f85e" providerId="ADAL" clId="{CCBCEFAD-A2F7-4099-9988-A8260DABBEF2}" dt="2026-04-30T20:20:28.529" v="1185" actId="1076"/>
          <ac:picMkLst>
            <pc:docMk/>
            <pc:sldMk cId="3147865607" sldId="295"/>
            <ac:picMk id="6" creationId="{52F4DA91-7DAF-4935-313A-F61BC5069D89}"/>
          </ac:picMkLst>
        </pc:picChg>
      </pc:sldChg>
      <pc:sldChg chg="add">
        <pc:chgData name="INFORMACION ESTADISTICA Y ENLACE" userId="09019d93-bab2-4a97-b185-4dd44e59f85e" providerId="ADAL" clId="{CCBCEFAD-A2F7-4099-9988-A8260DABBEF2}" dt="2026-04-30T20:20:51.586" v="1187"/>
        <pc:sldMkLst>
          <pc:docMk/>
          <pc:sldMk cId="2634971034" sldId="296"/>
        </pc:sldMkLst>
      </pc:sldChg>
      <pc:sldChg chg="addSp delSp modSp add mod modClrScheme chgLayout">
        <pc:chgData name="INFORMACION ESTADISTICA Y ENLACE" userId="09019d93-bab2-4a97-b185-4dd44e59f85e" providerId="ADAL" clId="{CCBCEFAD-A2F7-4099-9988-A8260DABBEF2}" dt="2026-04-30T20:44:27.061" v="1384" actId="20577"/>
        <pc:sldMkLst>
          <pc:docMk/>
          <pc:sldMk cId="2454460598" sldId="297"/>
        </pc:sldMkLst>
        <pc:spChg chg="add mod ord">
          <ac:chgData name="INFORMACION ESTADISTICA Y ENLACE" userId="09019d93-bab2-4a97-b185-4dd44e59f85e" providerId="ADAL" clId="{CCBCEFAD-A2F7-4099-9988-A8260DABBEF2}" dt="2026-04-30T20:44:27.061" v="1384" actId="20577"/>
          <ac:spMkLst>
            <pc:docMk/>
            <pc:sldMk cId="2454460598" sldId="297"/>
            <ac:spMk id="6" creationId="{2BD5BDEB-9F07-4C3F-ABB7-C6909EAC3467}"/>
          </ac:spMkLst>
        </pc:spChg>
        <pc:picChg chg="add mod modCrop">
          <ac:chgData name="INFORMACION ESTADISTICA Y ENLACE" userId="09019d93-bab2-4a97-b185-4dd44e59f85e" providerId="ADAL" clId="{CCBCEFAD-A2F7-4099-9988-A8260DABBEF2}" dt="2026-04-30T20:37:24.816" v="1314" actId="1076"/>
          <ac:picMkLst>
            <pc:docMk/>
            <pc:sldMk cId="2454460598" sldId="297"/>
            <ac:picMk id="9" creationId="{EC14BA52-169E-FAB3-BBF6-A9B409764D38}"/>
          </ac:picMkLst>
        </pc:picChg>
        <pc:picChg chg="add mod modCrop">
          <ac:chgData name="INFORMACION ESTADISTICA Y ENLACE" userId="09019d93-bab2-4a97-b185-4dd44e59f85e" providerId="ADAL" clId="{CCBCEFAD-A2F7-4099-9988-A8260DABBEF2}" dt="2026-04-30T20:37:27.311" v="1315" actId="1076"/>
          <ac:picMkLst>
            <pc:docMk/>
            <pc:sldMk cId="2454460598" sldId="297"/>
            <ac:picMk id="11" creationId="{A933040A-A350-81C9-328C-911F8BF0EE0E}"/>
          </ac:picMkLst>
        </pc:picChg>
      </pc:sldChg>
      <pc:sldChg chg="addSp delSp modSp add mod">
        <pc:chgData name="INFORMACION ESTADISTICA Y ENLACE" userId="09019d93-bab2-4a97-b185-4dd44e59f85e" providerId="ADAL" clId="{CCBCEFAD-A2F7-4099-9988-A8260DABBEF2}" dt="2026-04-30T20:44:43.896" v="1385"/>
        <pc:sldMkLst>
          <pc:docMk/>
          <pc:sldMk cId="1311655389" sldId="298"/>
        </pc:sldMkLst>
        <pc:spChg chg="mod">
          <ac:chgData name="INFORMACION ESTADISTICA Y ENLACE" userId="09019d93-bab2-4a97-b185-4dd44e59f85e" providerId="ADAL" clId="{CCBCEFAD-A2F7-4099-9988-A8260DABBEF2}" dt="2026-04-30T20:44:43.896" v="1385"/>
          <ac:spMkLst>
            <pc:docMk/>
            <pc:sldMk cId="1311655389" sldId="298"/>
            <ac:spMk id="6" creationId="{F96C2B66-EBF0-3CA8-8BFC-FEFFAAFA330B}"/>
          </ac:spMkLst>
        </pc:spChg>
        <pc:picChg chg="add mod">
          <ac:chgData name="INFORMACION ESTADISTICA Y ENLACE" userId="09019d93-bab2-4a97-b185-4dd44e59f85e" providerId="ADAL" clId="{CCBCEFAD-A2F7-4099-9988-A8260DABBEF2}" dt="2026-04-30T20:43:42.974" v="1383" actId="1076"/>
          <ac:picMkLst>
            <pc:docMk/>
            <pc:sldMk cId="1311655389" sldId="298"/>
            <ac:picMk id="3" creationId="{28ED0901-4811-B175-880C-27630CAB8B10}"/>
          </ac:picMkLst>
        </pc:picChg>
      </pc:sldChg>
      <pc:sldChg chg="addSp delSp modSp add mod ord">
        <pc:chgData name="INFORMACION ESTADISTICA Y ENLACE" userId="09019d93-bab2-4a97-b185-4dd44e59f85e" providerId="ADAL" clId="{CCBCEFAD-A2F7-4099-9988-A8260DABBEF2}" dt="2026-05-05T15:30:34.729" v="1720"/>
        <pc:sldMkLst>
          <pc:docMk/>
          <pc:sldMk cId="46338211" sldId="299"/>
        </pc:sldMkLst>
        <pc:spChg chg="mod">
          <ac:chgData name="INFORMACION ESTADISTICA Y ENLACE" userId="09019d93-bab2-4a97-b185-4dd44e59f85e" providerId="ADAL" clId="{CCBCEFAD-A2F7-4099-9988-A8260DABBEF2}" dt="2026-05-05T14:21:15.957" v="1703" actId="20577"/>
          <ac:spMkLst>
            <pc:docMk/>
            <pc:sldMk cId="46338211" sldId="299"/>
            <ac:spMk id="5" creationId="{BAE33820-D722-B072-0152-762225F026CD}"/>
          </ac:spMkLst>
        </pc:spChg>
        <pc:graphicFrameChg chg="add mod modGraphic">
          <ac:chgData name="INFORMACION ESTADISTICA Y ENLACE" userId="09019d93-bab2-4a97-b185-4dd44e59f85e" providerId="ADAL" clId="{CCBCEFAD-A2F7-4099-9988-A8260DABBEF2}" dt="2026-05-05T14:20:56.033" v="1696" actId="1076"/>
          <ac:graphicFrameMkLst>
            <pc:docMk/>
            <pc:sldMk cId="46338211" sldId="299"/>
            <ac:graphicFrameMk id="4" creationId="{7C1D1AC4-5143-194B-7CA1-B06A2B5CFCE1}"/>
          </ac:graphicFrameMkLst>
        </pc:graphicFrameChg>
      </pc:sldChg>
      <pc:sldChg chg="addSp delSp modSp add mod ord">
        <pc:chgData name="INFORMACION ESTADISTICA Y ENLACE" userId="09019d93-bab2-4a97-b185-4dd44e59f85e" providerId="ADAL" clId="{CCBCEFAD-A2F7-4099-9988-A8260DABBEF2}" dt="2026-05-05T15:30:34.729" v="1720"/>
        <pc:sldMkLst>
          <pc:docMk/>
          <pc:sldMk cId="1635303127" sldId="300"/>
        </pc:sldMkLst>
        <pc:spChg chg="mod">
          <ac:chgData name="INFORMACION ESTADISTICA Y ENLACE" userId="09019d93-bab2-4a97-b185-4dd44e59f85e" providerId="ADAL" clId="{CCBCEFAD-A2F7-4099-9988-A8260DABBEF2}" dt="2026-05-05T14:21:19.610" v="1706" actId="20577"/>
          <ac:spMkLst>
            <pc:docMk/>
            <pc:sldMk cId="1635303127" sldId="300"/>
            <ac:spMk id="5" creationId="{4BF23633-9BC1-61E0-7B42-02CE65128B87}"/>
          </ac:spMkLst>
        </pc:spChg>
        <pc:graphicFrameChg chg="add mod modGraphic">
          <ac:chgData name="INFORMACION ESTADISTICA Y ENLACE" userId="09019d93-bab2-4a97-b185-4dd44e59f85e" providerId="ADAL" clId="{CCBCEFAD-A2F7-4099-9988-A8260DABBEF2}" dt="2026-05-05T15:30:06.870" v="1718" actId="14734"/>
          <ac:graphicFrameMkLst>
            <pc:docMk/>
            <pc:sldMk cId="1635303127" sldId="300"/>
            <ac:graphicFrameMk id="3" creationId="{7D442F5A-B752-3A06-E922-C1E8D859D096}"/>
          </ac:graphicFrameMkLst>
        </pc:graphicFrameChg>
      </pc:sldChg>
      <pc:sldChg chg="modSp new mod">
        <pc:chgData name="INFORMACION ESTADISTICA Y ENLACE" userId="09019d93-bab2-4a97-b185-4dd44e59f85e" providerId="ADAL" clId="{CCBCEFAD-A2F7-4099-9988-A8260DABBEF2}" dt="2026-05-05T15:33:50.608" v="1873" actId="122"/>
        <pc:sldMkLst>
          <pc:docMk/>
          <pc:sldMk cId="2747808941" sldId="301"/>
        </pc:sldMkLst>
        <pc:spChg chg="mod">
          <ac:chgData name="INFORMACION ESTADISTICA Y ENLACE" userId="09019d93-bab2-4a97-b185-4dd44e59f85e" providerId="ADAL" clId="{CCBCEFAD-A2F7-4099-9988-A8260DABBEF2}" dt="2026-05-05T15:33:50.608" v="1873" actId="122"/>
          <ac:spMkLst>
            <pc:docMk/>
            <pc:sldMk cId="2747808941" sldId="301"/>
            <ac:spMk id="2" creationId="{288CB060-C02C-5D8E-DEFF-31F69E786894}"/>
          </ac:spMkLst>
        </pc:spChg>
        <pc:spChg chg="mod">
          <ac:chgData name="INFORMACION ESTADISTICA Y ENLACE" userId="09019d93-bab2-4a97-b185-4dd44e59f85e" providerId="ADAL" clId="{CCBCEFAD-A2F7-4099-9988-A8260DABBEF2}" dt="2026-05-05T15:33:16.736" v="1841" actId="14100"/>
          <ac:spMkLst>
            <pc:docMk/>
            <pc:sldMk cId="2747808941" sldId="301"/>
            <ac:spMk id="3" creationId="{0F7A73DC-1766-434D-D7FF-2695AE8BC6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10D7A1C6-DD4D-E238-FD0D-43084990E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>
            <a:extLst>
              <a:ext uri="{FF2B5EF4-FFF2-40B4-BE49-F238E27FC236}">
                <a16:creationId xmlns:a16="http://schemas.microsoft.com/office/drawing/2014/main" id="{A61ED508-156D-F4B9-3AD3-839BA6EB8C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6D7A64D9-8E1F-754C-F566-947A8F0A0D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1886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0DD21DA8-E2C1-3325-7E8E-7B0FE685C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>
            <a:extLst>
              <a:ext uri="{FF2B5EF4-FFF2-40B4-BE49-F238E27FC236}">
                <a16:creationId xmlns:a16="http://schemas.microsoft.com/office/drawing/2014/main" id="{182F56EC-D8DE-730A-E945-5F2F19EE66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3D249A92-9594-D5B7-3232-DBA5F65B43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346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D10BE674-A952-0EC0-1661-9C1D7BF4A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7C067618-453A-CDBD-CD0D-7F8332FB43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495E1FD9-8DC6-0A87-3AA2-3E3DBD8F1C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A5583F1D-B03F-99C6-CBAB-2060FBB6DC1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242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53EEB8EC-F861-D041-B22E-B709B138F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D135BEAE-9AA8-FFB3-957E-56867450A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A67AC773-EE52-A40B-B4AD-435E4C64BE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8A658423-68BE-9EEA-A5C8-E2DF5EF5EA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296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40DA972E-528B-7779-E130-F7C303B06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94445B20-0EB7-B8CE-84D1-2E6139422E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D2ED5E75-54D1-8FB5-E346-FFC420181F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EE0B7690-2F96-17BF-1937-0BDF9F669E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331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FD000B21-54FE-07B5-E3B5-F6B20A378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2E36433-ACCB-835E-5099-C79830CF22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AD54954B-3320-202C-6B26-24326A61FA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ACD7AB90-9F17-4874-9795-80B34E0FBC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043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A131473B-1B12-559A-6509-88D6B9250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CC3D1533-CC83-D31F-AEC6-3D672989C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>
            <a:extLst>
              <a:ext uri="{FF2B5EF4-FFF2-40B4-BE49-F238E27FC236}">
                <a16:creationId xmlns:a16="http://schemas.microsoft.com/office/drawing/2014/main" id="{B280FF82-078E-0F40-0DCC-802EF25A4F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D81B9652-1839-12B7-4E42-CF3F6BCEDD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27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E385D878-EC2D-008B-BEFE-FEF177616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>
            <a:extLst>
              <a:ext uri="{FF2B5EF4-FFF2-40B4-BE49-F238E27FC236}">
                <a16:creationId xmlns:a16="http://schemas.microsoft.com/office/drawing/2014/main" id="{4C81278C-2EAF-F8BE-5B43-9CC7E6E077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21:notes">
            <a:extLst>
              <a:ext uri="{FF2B5EF4-FFF2-40B4-BE49-F238E27FC236}">
                <a16:creationId xmlns:a16="http://schemas.microsoft.com/office/drawing/2014/main" id="{4D518C25-4867-7B44-975A-E00778FEDD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9792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90AB4344-6D4B-17C6-39DB-DC9B182A8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>
            <a:extLst>
              <a:ext uri="{FF2B5EF4-FFF2-40B4-BE49-F238E27FC236}">
                <a16:creationId xmlns:a16="http://schemas.microsoft.com/office/drawing/2014/main" id="{55C5097B-51D7-58DA-7B62-DEAA7B5363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7:notes">
            <a:extLst>
              <a:ext uri="{FF2B5EF4-FFF2-40B4-BE49-F238E27FC236}">
                <a16:creationId xmlns:a16="http://schemas.microsoft.com/office/drawing/2014/main" id="{794E0583-3CE8-B4DC-DBB1-2463B3CAB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3190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>
          <a:extLst>
            <a:ext uri="{FF2B5EF4-FFF2-40B4-BE49-F238E27FC236}">
              <a16:creationId xmlns:a16="http://schemas.microsoft.com/office/drawing/2014/main" id="{88EC72C4-FE95-172C-A9D8-D8639BAB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>
            <a:extLst>
              <a:ext uri="{FF2B5EF4-FFF2-40B4-BE49-F238E27FC236}">
                <a16:creationId xmlns:a16="http://schemas.microsoft.com/office/drawing/2014/main" id="{910B05D5-BFD0-102B-D48F-263198D8A5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7:notes">
            <a:extLst>
              <a:ext uri="{FF2B5EF4-FFF2-40B4-BE49-F238E27FC236}">
                <a16:creationId xmlns:a16="http://schemas.microsoft.com/office/drawing/2014/main" id="{F2B731E9-1C2D-9C2E-4D93-14197D70C1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845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E6E3F1FD-97F1-CBB4-813B-741DB291A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>
            <a:extLst>
              <a:ext uri="{FF2B5EF4-FFF2-40B4-BE49-F238E27FC236}">
                <a16:creationId xmlns:a16="http://schemas.microsoft.com/office/drawing/2014/main" id="{D83C61E5-4F51-5BF1-6C09-0103906541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D039CB92-0C76-8676-693A-A79308113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676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8551F4ED-13DE-FA00-FDE4-28E49C232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>
            <a:extLst>
              <a:ext uri="{FF2B5EF4-FFF2-40B4-BE49-F238E27FC236}">
                <a16:creationId xmlns:a16="http://schemas.microsoft.com/office/drawing/2014/main" id="{9874C7BB-BA2A-22EE-1EC8-00CDC20179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3" name="Google Shape;133;p8:notes">
            <a:extLst>
              <a:ext uri="{FF2B5EF4-FFF2-40B4-BE49-F238E27FC236}">
                <a16:creationId xmlns:a16="http://schemas.microsoft.com/office/drawing/2014/main" id="{9FFA1901-C09F-B596-3FB4-78E772CD34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775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ctrTitle"/>
          </p:nvPr>
        </p:nvSpPr>
        <p:spPr>
          <a:xfrm>
            <a:off x="1428750" y="1504949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ubTitle" idx="1"/>
          </p:nvPr>
        </p:nvSpPr>
        <p:spPr>
          <a:xfrm>
            <a:off x="1428750" y="34877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0"/>
          <p:cNvSpPr txBox="1">
            <a:spLocks noGrp="1"/>
          </p:cNvSpPr>
          <p:nvPr>
            <p:ph type="title"/>
          </p:nvPr>
        </p:nvSpPr>
        <p:spPr>
          <a:xfrm>
            <a:off x="2762250" y="292417"/>
            <a:ext cx="4991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1"/>
          <p:cNvSpPr txBox="1">
            <a:spLocks noGrp="1"/>
          </p:cNvSpPr>
          <p:nvPr>
            <p:ph type="title"/>
          </p:nvPr>
        </p:nvSpPr>
        <p:spPr>
          <a:xfrm rot="5400000">
            <a:off x="7712869" y="2536031"/>
            <a:ext cx="4652963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92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742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36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163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704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210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72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7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>
            <a:spLocks noGrp="1"/>
          </p:cNvSpPr>
          <p:nvPr>
            <p:ph type="title"/>
          </p:nvPr>
        </p:nvSpPr>
        <p:spPr>
          <a:xfrm>
            <a:off x="2762250" y="292417"/>
            <a:ext cx="4991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45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987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227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318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498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8949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240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22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133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00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838200" y="353218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1667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927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06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948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FD3D-BE36-46D2-8BCA-ADA894F952BB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49FC-FC6D-469D-85E4-15A67E278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321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FD3D-BE36-46D2-8BCA-ADA894F952BB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49FC-FC6D-469D-85E4-15A67E278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265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FD3D-BE36-46D2-8BCA-ADA894F952BB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49FC-FC6D-469D-85E4-15A67E278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188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FD3D-BE36-46D2-8BCA-ADA894F952BB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849FC-FC6D-469D-85E4-15A67E278B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538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46659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798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title"/>
          </p:nvPr>
        </p:nvSpPr>
        <p:spPr>
          <a:xfrm>
            <a:off x="2762250" y="292417"/>
            <a:ext cx="4991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142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4630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851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830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700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720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516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484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89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79422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2762250" y="292417"/>
            <a:ext cx="4991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1"/>
          </p:nvPr>
        </p:nvSpPr>
        <p:spPr>
          <a:xfrm>
            <a:off x="5183188" y="1543050"/>
            <a:ext cx="6172200" cy="4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>
            <a:spLocks noGrp="1"/>
          </p:cNvSpPr>
          <p:nvPr>
            <p:ph type="pic" idx="2"/>
          </p:nvPr>
        </p:nvSpPr>
        <p:spPr>
          <a:xfrm>
            <a:off x="5183188" y="1676400"/>
            <a:ext cx="6172200" cy="418465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0"/>
          <p:cNvGrpSpPr/>
          <p:nvPr/>
        </p:nvGrpSpPr>
        <p:grpSpPr>
          <a:xfrm>
            <a:off x="0" y="66675"/>
            <a:ext cx="12192000" cy="6791325"/>
            <a:chOff x="0" y="144512"/>
            <a:chExt cx="12192000" cy="6713488"/>
          </a:xfrm>
        </p:grpSpPr>
        <p:pic>
          <p:nvPicPr>
            <p:cNvPr id="11" name="Google Shape;11;p3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2388" y="144512"/>
              <a:ext cx="12087225" cy="1533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3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0" y="2627572"/>
              <a:ext cx="12192000" cy="42304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30"/>
          <p:cNvSpPr txBox="1">
            <a:spLocks noGrp="1"/>
          </p:cNvSpPr>
          <p:nvPr>
            <p:ph type="title"/>
          </p:nvPr>
        </p:nvSpPr>
        <p:spPr>
          <a:xfrm>
            <a:off x="2762250" y="292417"/>
            <a:ext cx="49911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1881-1E24-4342-BB5A-B5BEEC62BC58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7B2A-1895-4E75-BE27-B12032F485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84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9;p1" descr="Manual de Marca_Layouts-01.png"/>
          <p:cNvPicPr preferRelativeResize="0"/>
          <p:nvPr userDrawn="1"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12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7032"/>
                </a:lnTo>
                <a:lnTo>
                  <a:pt x="21600" y="12465"/>
                </a:lnTo>
                <a:lnTo>
                  <a:pt x="20967" y="12500"/>
                </a:lnTo>
                <a:cubicBezTo>
                  <a:pt x="20086" y="12549"/>
                  <a:pt x="19430" y="12692"/>
                  <a:pt x="18641" y="13005"/>
                </a:cubicBezTo>
                <a:cubicBezTo>
                  <a:pt x="18130" y="13208"/>
                  <a:pt x="17698" y="13451"/>
                  <a:pt x="16832" y="14024"/>
                </a:cubicBezTo>
                <a:cubicBezTo>
                  <a:pt x="13821" y="16014"/>
                  <a:pt x="10868" y="17254"/>
                  <a:pt x="8344" y="17588"/>
                </a:cubicBezTo>
                <a:cubicBezTo>
                  <a:pt x="7747" y="17666"/>
                  <a:pt x="7484" y="17634"/>
                  <a:pt x="6971" y="17421"/>
                </a:cubicBezTo>
                <a:cubicBezTo>
                  <a:pt x="5357" y="16750"/>
                  <a:pt x="3925" y="15345"/>
                  <a:pt x="2773" y="13300"/>
                </a:cubicBezTo>
                <a:cubicBezTo>
                  <a:pt x="1548" y="11125"/>
                  <a:pt x="821" y="8603"/>
                  <a:pt x="558" y="5619"/>
                </a:cubicBezTo>
                <a:cubicBezTo>
                  <a:pt x="484" y="4782"/>
                  <a:pt x="484" y="2761"/>
                  <a:pt x="558" y="1926"/>
                </a:cubicBezTo>
                <a:cubicBezTo>
                  <a:pt x="602" y="1421"/>
                  <a:pt x="723" y="428"/>
                  <a:pt x="781" y="95"/>
                </a:cubicBezTo>
                <a:cubicBezTo>
                  <a:pt x="796" y="8"/>
                  <a:pt x="764" y="0"/>
                  <a:pt x="399" y="0"/>
                </a:cubicBezTo>
                <a:lnTo>
                  <a:pt x="0" y="0"/>
                </a:lnTo>
                <a:close/>
                <a:moveTo>
                  <a:pt x="17352" y="0"/>
                </a:moveTo>
                <a:lnTo>
                  <a:pt x="17368" y="122"/>
                </a:lnTo>
                <a:cubicBezTo>
                  <a:pt x="17377" y="190"/>
                  <a:pt x="17420" y="513"/>
                  <a:pt x="17464" y="841"/>
                </a:cubicBezTo>
                <a:cubicBezTo>
                  <a:pt x="17592" y="1813"/>
                  <a:pt x="17644" y="2641"/>
                  <a:pt x="17645" y="3745"/>
                </a:cubicBezTo>
                <a:cubicBezTo>
                  <a:pt x="17645" y="4297"/>
                  <a:pt x="17628" y="4993"/>
                  <a:pt x="17607" y="5291"/>
                </a:cubicBezTo>
                <a:cubicBezTo>
                  <a:pt x="17416" y="7971"/>
                  <a:pt x="16821" y="10345"/>
                  <a:pt x="15806" y="12479"/>
                </a:cubicBezTo>
                <a:cubicBezTo>
                  <a:pt x="15715" y="12670"/>
                  <a:pt x="15660" y="12812"/>
                  <a:pt x="15684" y="12795"/>
                </a:cubicBezTo>
                <a:cubicBezTo>
                  <a:pt x="17342" y="11592"/>
                  <a:pt x="19003" y="10916"/>
                  <a:pt x="20708" y="10748"/>
                </a:cubicBezTo>
                <a:cubicBezTo>
                  <a:pt x="21006" y="10718"/>
                  <a:pt x="21328" y="10693"/>
                  <a:pt x="21425" y="10692"/>
                </a:cubicBezTo>
                <a:lnTo>
                  <a:pt x="21600" y="10691"/>
                </a:lnTo>
                <a:lnTo>
                  <a:pt x="21600" y="5346"/>
                </a:lnTo>
                <a:lnTo>
                  <a:pt x="21600" y="0"/>
                </a:lnTo>
                <a:lnTo>
                  <a:pt x="19476" y="0"/>
                </a:lnTo>
                <a:lnTo>
                  <a:pt x="17352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E82F4-7A61-48BB-BBA0-E53B82B2D47F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C27F-B066-45C2-9FC1-136840DB3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875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" y="0"/>
            <a:ext cx="12186960" cy="6858594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DC17E-74CC-4B3F-8FCE-2A301BD2FBBC}" type="datetimeFigureOut">
              <a:rPr lang="es-MX" smtClean="0"/>
              <a:t>07/05/2026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9C203-5347-4BE3-88BE-F2761C4B2F3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Google Shape;58;p2"/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8742437" y="5709736"/>
            <a:ext cx="2828848" cy="827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6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hyperlink" Target="mailto:jacanul@apiqroo.com.mx" TargetMode="External"/><Relationship Id="rId4" Type="http://schemas.openxmlformats.org/officeDocument/2006/relationships/hyperlink" Target="https://servicios.apiqroo.com.mx/estadistica/index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098383" y="1766662"/>
            <a:ext cx="9995233" cy="253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 Medium"/>
              <a:buNone/>
            </a:pPr>
            <a:r>
              <a:rPr lang="es-ES" sz="3600" dirty="0">
                <a:latin typeface="Montserrat Medium"/>
                <a:ea typeface="Montserrat Medium"/>
                <a:cs typeface="Montserrat Medium"/>
                <a:sym typeface="Montserrat Medium"/>
              </a:rPr>
              <a:t>Comité Estatal de Información Estadística y Geográfica del Estado de Quintana Roo</a:t>
            </a:r>
            <a:br>
              <a:rPr lang="es-ES" sz="3600" dirty="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s-ES" sz="3600" dirty="0">
                <a:latin typeface="Montserrat Medium"/>
                <a:ea typeface="Montserrat Medium"/>
                <a:cs typeface="Montserrat Medium"/>
                <a:sym typeface="Montserrat Medium"/>
              </a:rPr>
              <a:t> (CEIEGEQROO) </a:t>
            </a:r>
            <a:br>
              <a:rPr lang="es-ES" sz="2000" dirty="0">
                <a:latin typeface="Montserrat Medium"/>
                <a:ea typeface="Montserrat Medium"/>
                <a:cs typeface="Montserrat Medium"/>
                <a:sym typeface="Montserrat Medium"/>
              </a:rPr>
            </a:br>
            <a:br>
              <a:rPr lang="es-ES" sz="3600" dirty="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s-ES" sz="3600" dirty="0">
                <a:latin typeface="Montserrat Medium"/>
                <a:ea typeface="Montserrat Medium"/>
                <a:cs typeface="Montserrat Medium"/>
                <a:sym typeface="Montserrat Medium"/>
              </a:rPr>
              <a:t>	Primera Sesión Ordinaria 2026</a:t>
            </a:r>
            <a:endParaRPr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3041903" y="467188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Subsecretaría de Análisis Económico y Finanzas Públicas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Secretaría de Finanzas y Planeación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F225794F-8F9A-B4A1-4B45-B7192B3C1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>
            <a:extLst>
              <a:ext uri="{FF2B5EF4-FFF2-40B4-BE49-F238E27FC236}">
                <a16:creationId xmlns:a16="http://schemas.microsoft.com/office/drawing/2014/main" id="{4A024059-D958-C8C7-5B9D-A9707D958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2928" y="622046"/>
            <a:ext cx="4251960" cy="67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 dirty="0"/>
              <a:t>Acuerdos de las sesiones previas</a:t>
            </a:r>
            <a:endParaRPr dirty="0"/>
          </a:p>
        </p:txBody>
      </p:sp>
      <p:graphicFrame>
        <p:nvGraphicFramePr>
          <p:cNvPr id="136" name="Google Shape;136;p8">
            <a:extLst>
              <a:ext uri="{FF2B5EF4-FFF2-40B4-BE49-F238E27FC236}">
                <a16:creationId xmlns:a16="http://schemas.microsoft.com/office/drawing/2014/main" id="{99387D65-A73E-2B9A-3306-D49EAFFB7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901947"/>
              </p:ext>
            </p:extLst>
          </p:nvPr>
        </p:nvGraphicFramePr>
        <p:xfrm>
          <a:off x="571204" y="1595100"/>
          <a:ext cx="11342200" cy="1833900"/>
        </p:xfrm>
        <a:graphic>
          <a:graphicData uri="http://schemas.openxmlformats.org/drawingml/2006/table">
            <a:tbl>
              <a:tblPr firstRow="1" bandRow="1">
                <a:noFill/>
                <a:tableStyleId>{C1DED7EB-C195-4AA4-818B-2586709BCCF1}</a:tableStyleId>
              </a:tblPr>
              <a:tblGrid>
                <a:gridCol w="68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ACUERDOS</a:t>
                      </a:r>
                      <a:endParaRPr sz="18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ESTATUS </a:t>
                      </a:r>
                      <a:endParaRPr sz="1800" u="none" strike="noStrike" cap="none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Acuerdo 2SO/021225/09: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 Se realizará una reunión de trabajo (SEQ-SSC-INEGI) para la construcción de un mapa con capas de información.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Cumplido.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Se realizó la reunión de trabajo (16 de abril), los resultados del análisis se presentarán en la Segunda Sesión Ordinaria.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914434484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3D9E5BC-F088-FF7D-BA9C-92C5EC2ECB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4" y="3053541"/>
            <a:ext cx="2868295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0E51F8C-5DBE-61AF-C5B3-71E2ADD64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69" y="3053541"/>
            <a:ext cx="2868481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87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70A8CEEC-7A16-D646-FAF9-58CFAD2FF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>
            <a:extLst>
              <a:ext uri="{FF2B5EF4-FFF2-40B4-BE49-F238E27FC236}">
                <a16:creationId xmlns:a16="http://schemas.microsoft.com/office/drawing/2014/main" id="{29B6EE42-49CB-3264-CA7E-12578F4142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2928" y="622046"/>
            <a:ext cx="4251960" cy="67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/>
              <a:t>Acuerdos de las sesiones previas</a:t>
            </a:r>
            <a:endParaRPr/>
          </a:p>
        </p:txBody>
      </p:sp>
      <p:graphicFrame>
        <p:nvGraphicFramePr>
          <p:cNvPr id="136" name="Google Shape;136;p8">
            <a:extLst>
              <a:ext uri="{FF2B5EF4-FFF2-40B4-BE49-F238E27FC236}">
                <a16:creationId xmlns:a16="http://schemas.microsoft.com/office/drawing/2014/main" id="{720EB334-98F3-71C2-7C85-8EF86F731A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300760"/>
              </p:ext>
            </p:extLst>
          </p:nvPr>
        </p:nvGraphicFramePr>
        <p:xfrm>
          <a:off x="562060" y="1713484"/>
          <a:ext cx="11342200" cy="1559580"/>
        </p:xfrm>
        <a:graphic>
          <a:graphicData uri="http://schemas.openxmlformats.org/drawingml/2006/table">
            <a:tbl>
              <a:tblPr firstRow="1" bandRow="1">
                <a:noFill/>
                <a:tableStyleId>{C1DED7EB-C195-4AA4-818B-2586709BCCF1}</a:tableStyleId>
              </a:tblPr>
              <a:tblGrid>
                <a:gridCol w="68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ACUERDOS</a:t>
                      </a:r>
                      <a:endParaRPr sz="18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ESTATUS </a:t>
                      </a:r>
                      <a:endParaRPr sz="1800" u="none" strike="noStrike" cap="none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Acuerdo 2SO/021225/10: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 Se socializará con el IQJ y con la </a:t>
                      </a:r>
                      <a:r>
                        <a:rPr lang="es-MX" sz="18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STyPS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 la importancia del registro de datos en el BAESVIM/BANAVIM.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Cumplido.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La SSC reporta que ha tenido acercamiento tanto con el IQJ como con la STYPS.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956850417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96C1666-76A2-3FC8-ABC2-6AFB5D80CA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" y="3273064"/>
            <a:ext cx="2524125" cy="326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9A7F665-CE7E-9B18-0E74-6C19C8B3E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85" y="3273064"/>
            <a:ext cx="2524125" cy="32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031821-568D-C8FA-0FF5-36B5BFE58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57" y="3273064"/>
            <a:ext cx="2515870" cy="32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B2345D-CD95-DCB9-68C2-079BDA7705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778" y="3320054"/>
            <a:ext cx="2477770" cy="3208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44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790956" y="2034540"/>
            <a:ext cx="10610088" cy="2258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</a:pPr>
            <a:r>
              <a:rPr lang="es-ES" sz="4800" dirty="0"/>
              <a:t>Acuerdo 2. Se da por </a:t>
            </a:r>
            <a:r>
              <a:rPr lang="es-ES" sz="4800" dirty="0">
                <a:solidFill>
                  <a:srgbClr val="000000"/>
                </a:solidFill>
              </a:rPr>
              <a:t>presentado el seguimiento de acuerdos. </a:t>
            </a:r>
            <a:br>
              <a:rPr lang="es-ES" sz="4800" dirty="0"/>
            </a:br>
            <a:endParaRPr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>
            <a:spLocks noGrp="1"/>
          </p:cNvSpPr>
          <p:nvPr>
            <p:ph type="ctrTitle"/>
          </p:nvPr>
        </p:nvSpPr>
        <p:spPr>
          <a:xfrm>
            <a:off x="2407232" y="2075718"/>
            <a:ext cx="7377527" cy="794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 dirty="0"/>
              <a:t>4. Temas del INEGI</a:t>
            </a:r>
            <a:endParaRPr dirty="0"/>
          </a:p>
        </p:txBody>
      </p:sp>
      <p:sp>
        <p:nvSpPr>
          <p:cNvPr id="147" name="Google Shape;147;p10"/>
          <p:cNvSpPr txBox="1">
            <a:spLocks noGrp="1"/>
          </p:cNvSpPr>
          <p:nvPr>
            <p:ph type="subTitle" idx="1"/>
          </p:nvPr>
        </p:nvSpPr>
        <p:spPr>
          <a:xfrm>
            <a:off x="2034534" y="2694051"/>
            <a:ext cx="9057138" cy="90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s-MX" b="1" dirty="0"/>
              <a:t>RNIEG estatal y municipal edición 2026, Seguimiento a grupos de trabajo, Sistema Integral de Distribución y Acceso a Imágenes Satelitales y de Alta Resolución (SIDAISAR) y Censos Nacionales de Gobiernos Municipales y Estatales</a:t>
            </a:r>
          </a:p>
        </p:txBody>
      </p:sp>
      <p:sp>
        <p:nvSpPr>
          <p:cNvPr id="148" name="Google Shape;148;p10"/>
          <p:cNvSpPr txBox="1"/>
          <p:nvPr/>
        </p:nvSpPr>
        <p:spPr>
          <a:xfrm>
            <a:off x="2828534" y="3867911"/>
            <a:ext cx="6534920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Lic. Julián Alberto Ehuán Ramírez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Coordinador Estatal del INEGI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"/>
          <p:cNvSpPr txBox="1">
            <a:spLocks noGrp="1"/>
          </p:cNvSpPr>
          <p:nvPr>
            <p:ph type="ctrTitle"/>
          </p:nvPr>
        </p:nvSpPr>
        <p:spPr>
          <a:xfrm>
            <a:off x="1402843" y="2193847"/>
            <a:ext cx="9144000" cy="9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 sz="5400" dirty="0"/>
              <a:t>5. Avance del Programa Anual de Trabajo </a:t>
            </a:r>
            <a:endParaRPr sz="5400" dirty="0"/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1"/>
          </p:nvPr>
        </p:nvSpPr>
        <p:spPr>
          <a:xfrm>
            <a:off x="2181786" y="3155645"/>
            <a:ext cx="7828427" cy="151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s-ES" b="1" dirty="0"/>
              <a:t>Mtro. Jesús Rolando Barrera Chuc</a:t>
            </a:r>
            <a:endParaRPr lang="es-MX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dirty="0"/>
              <a:t>Director de Información Estadística y Análisis Económico</a:t>
            </a:r>
            <a:endParaRPr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F30E84B7-5051-40C0-7A74-79E499F18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ABEFF20E-2D5B-04EE-4BBE-2694754FF8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4090" y="640080"/>
            <a:ext cx="325912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 dirty="0"/>
              <a:t>Avance del PAT 2026</a:t>
            </a: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7EF597-BE43-D0C6-7641-545B25A05A0D}"/>
              </a:ext>
            </a:extLst>
          </p:cNvPr>
          <p:cNvGraphicFramePr>
            <a:graphicFrameLocks noGrp="1"/>
          </p:cNvGraphicFramePr>
          <p:nvPr/>
        </p:nvGraphicFramePr>
        <p:xfrm>
          <a:off x="714152" y="1513078"/>
          <a:ext cx="10928287" cy="5188331"/>
        </p:xfrm>
        <a:graphic>
          <a:graphicData uri="http://schemas.openxmlformats.org/drawingml/2006/table">
            <a:tbl>
              <a:tblPr firstRow="1" bandRow="1">
                <a:tableStyleId>{C1DED7EB-C195-4AA4-818B-2586709BCCF1}</a:tableStyleId>
              </a:tblPr>
              <a:tblGrid>
                <a:gridCol w="5059418">
                  <a:extLst>
                    <a:ext uri="{9D8B030D-6E8A-4147-A177-3AD203B41FA5}">
                      <a16:colId xmlns:a16="http://schemas.microsoft.com/office/drawing/2014/main" val="2603987835"/>
                    </a:ext>
                  </a:extLst>
                </a:gridCol>
                <a:gridCol w="5868869">
                  <a:extLst>
                    <a:ext uri="{9D8B030D-6E8A-4147-A177-3AD203B41FA5}">
                      <a16:colId xmlns:a16="http://schemas.microsoft.com/office/drawing/2014/main" val="3550506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MX" sz="16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</a:rPr>
                        <a:t>Actividades del PAT que cuentan con avances.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</a:rPr>
                        <a:t>Responsable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106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</a:rPr>
                        <a:t>APIQROO: Portal Estadístico</a:t>
                      </a:r>
                      <a:endParaRPr lang="es-MX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600" b="1" dirty="0">
                          <a:effectLst/>
                          <a:latin typeface="Montserrat" panose="00000500000000000000" pitchFamily="2" charset="0"/>
                        </a:rPr>
                        <a:t>Lic. Julián Alfonso Canul Balam</a:t>
                      </a:r>
                      <a:endParaRPr lang="es-MX" sz="1600" b="1" dirty="0">
                        <a:effectLst/>
                        <a:latin typeface="Montserrat" panose="0000050000000000000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</a:rPr>
                        <a:t>Coordinador de Estadísticas</a:t>
                      </a:r>
                      <a:endParaRPr lang="es-MX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025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</a:rPr>
                        <a:t>SEDETUS: Emisión de dictámenes y matriculas </a:t>
                      </a:r>
                      <a:endParaRPr lang="es-MX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Mtra. Angela Rivera Zapata</a:t>
                      </a:r>
                      <a:endParaRPr lang="es-MX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Subsecretaria de Gestión Territorial y Mejora Regulatoria</a:t>
                      </a:r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1165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</a:rPr>
                        <a:t>SSC: Acciones del BANAVIM </a:t>
                      </a:r>
                      <a:endParaRPr lang="es-MX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Mtra. Carmen Aracely Torres Sánchez</a:t>
                      </a:r>
                      <a:endParaRPr lang="es-MX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Jefa de Información y Estadísticas del CALLE 9-1-1 y SEDA 089</a:t>
                      </a:r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552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</a:rPr>
                        <a:t>SEGOB: Certificados de Libertad de Gravamen </a:t>
                      </a:r>
                      <a:endParaRPr lang="es-MX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Lic. Verónica Buenfil Ceballos</a:t>
                      </a:r>
                      <a:endParaRPr lang="es-MX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Directora de Estudios Sociodemográficos y Programas de Población</a:t>
                      </a:r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045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</a:rPr>
                        <a:t>IQJ: Encuesta Estatal de Juventudes </a:t>
                      </a:r>
                      <a:endParaRPr lang="es-MX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C. Hamlet Enrique Cetzal Chay</a:t>
                      </a:r>
                      <a:endParaRPr lang="es-MX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Jefe De Departamento De Indicadores De Estadísticas Juvenil</a:t>
                      </a:r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882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effectLst/>
                          <a:latin typeface="Montserrat" panose="00000500000000000000" pitchFamily="2" charset="0"/>
                        </a:rPr>
                        <a:t>STYPS: Sistema de Estadística y Operaciones del Centro de Conciliación Laboral del Estado de Quintana Roo </a:t>
                      </a:r>
                      <a:endParaRPr lang="es-MX" sz="16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Lic. Álvaro Carín Valencia González</a:t>
                      </a:r>
                      <a:endParaRPr lang="es-MX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Jefe del Departamento de Planeación</a:t>
                      </a:r>
                      <a:endParaRPr lang="es-MX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Montserrat" panose="00000500000000000000" pitchFamily="2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33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971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775047" y="1339547"/>
            <a:ext cx="7430128" cy="19728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500" b="1" kern="1200" cap="all" baseline="0" dirty="0" smtClean="0">
                <a:solidFill>
                  <a:srgbClr val="B38E5D"/>
                </a:solidFill>
                <a:latin typeface="Montserra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5000" b="1" i="0" u="none" strike="noStrike" kern="1200" cap="all" spc="0" normalizeH="0" baseline="0" noProof="0" dirty="0">
                <a:ln>
                  <a:noFill/>
                </a:ln>
                <a:solidFill>
                  <a:srgbClr val="B38E5D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PORTAL ESTADÍSTICO</a:t>
            </a:r>
          </a:p>
        </p:txBody>
      </p:sp>
      <p:pic>
        <p:nvPicPr>
          <p:cNvPr id="7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28" y="4799266"/>
            <a:ext cx="1828499" cy="176021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6F730-7A49-0DAF-6372-BE1092AA438D}"/>
              </a:ext>
            </a:extLst>
          </p:cNvPr>
          <p:cNvSpPr txBox="1">
            <a:spLocks/>
          </p:cNvSpPr>
          <p:nvPr/>
        </p:nvSpPr>
        <p:spPr>
          <a:xfrm>
            <a:off x="3052500" y="2341766"/>
            <a:ext cx="8875222" cy="1941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AA062B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ADMINISTRACIÓN PORTUARIA INTEGRAL DE QUINTANA ROO S.A. DE C.V.</a:t>
            </a:r>
          </a:p>
        </p:txBody>
      </p:sp>
    </p:spTree>
    <p:extLst>
      <p:ext uri="{BB962C8B-B14F-4D97-AF65-F5344CB8AC3E}">
        <p14:creationId xmlns:p14="http://schemas.microsoft.com/office/powerpoint/2010/main" val="166102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08341"/>
            <a:ext cx="6543413" cy="145582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900" b="1" dirty="0">
                <a:solidFill>
                  <a:srgbClr val="AA0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Administración Portuaria Integral de Quintana Roo (APIQROO).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74" y="62586"/>
            <a:ext cx="1152551" cy="1109507"/>
          </a:xfrm>
        </p:spPr>
      </p:pic>
      <p:grpSp>
        <p:nvGrpSpPr>
          <p:cNvPr id="12" name="Grupo 11"/>
          <p:cNvGrpSpPr/>
          <p:nvPr/>
        </p:nvGrpSpPr>
        <p:grpSpPr>
          <a:xfrm>
            <a:off x="9641734" y="5874568"/>
            <a:ext cx="2394691" cy="767827"/>
            <a:chOff x="9629196" y="6019381"/>
            <a:chExt cx="2394691" cy="767827"/>
          </a:xfrm>
        </p:grpSpPr>
        <p:pic>
          <p:nvPicPr>
            <p:cNvPr id="6" name="Google Shape;51;p1" descr="Imagen 8">
              <a:extLst>
                <a:ext uri="{FF2B5EF4-FFF2-40B4-BE49-F238E27FC236}">
                  <a16:creationId xmlns:a16="http://schemas.microsoft.com/office/drawing/2014/main" id="{3305AA67-819A-B007-64C6-A8990C1DA92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021" t="32411" r="9894" b="31958"/>
            <a:stretch/>
          </p:blipFill>
          <p:spPr>
            <a:xfrm>
              <a:off x="10419688" y="6248627"/>
              <a:ext cx="1604199" cy="538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9196" y="6019381"/>
              <a:ext cx="624205" cy="767827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0AEC1D7-C511-6C05-3F31-3332A42C2D30}"/>
              </a:ext>
            </a:extLst>
          </p:cNvPr>
          <p:cNvSpPr txBox="1"/>
          <p:nvPr/>
        </p:nvSpPr>
        <p:spPr>
          <a:xfrm>
            <a:off x="496348" y="1734206"/>
            <a:ext cx="11199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¿Qué es?: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Empresa de participación estatal mayoritaria encargada de administrar, operar y desarrollar los recintos portuarios del estado.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Áreas administradas: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28 áreas entregadas por la SEMAR  a la APIQROO a través del Titulo de Concesión y sus 5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addendum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Documento rector: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Programa Maestro de Desarrollo Portuario de los Puertos, Terminales y Áreas Concesionadas a la APIQROO 2024-2029.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Línea de acción PED (actualizado):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4.20.1.8.Desarrollar los proyectos estratégicos de construcción, modernización y mantenimiento de la infraestructura portuaria, garantizando un </a:t>
            </a:r>
            <a:r>
              <a:rPr kumimoji="0" lang="es-MX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eﬁciente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desarrollo y funcionamiento a futuro, para potenciar la conexión comercial y turística.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06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7719"/>
            <a:ext cx="6096000" cy="1072342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AA0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Portal Estadístico</a:t>
            </a:r>
            <a:endParaRPr lang="es-MX" sz="3200" dirty="0">
              <a:solidFill>
                <a:srgbClr val="B38E5D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318" y="0"/>
            <a:ext cx="1152551" cy="1109507"/>
          </a:xfrm>
        </p:spPr>
      </p:pic>
      <p:grpSp>
        <p:nvGrpSpPr>
          <p:cNvPr id="12" name="Grupo 11"/>
          <p:cNvGrpSpPr/>
          <p:nvPr/>
        </p:nvGrpSpPr>
        <p:grpSpPr>
          <a:xfrm>
            <a:off x="9670761" y="5961190"/>
            <a:ext cx="2394691" cy="767827"/>
            <a:chOff x="9629196" y="6019381"/>
            <a:chExt cx="2394691" cy="767827"/>
          </a:xfrm>
        </p:grpSpPr>
        <p:pic>
          <p:nvPicPr>
            <p:cNvPr id="6" name="Google Shape;51;p1" descr="Imagen 8">
              <a:extLst>
                <a:ext uri="{FF2B5EF4-FFF2-40B4-BE49-F238E27FC236}">
                  <a16:creationId xmlns:a16="http://schemas.microsoft.com/office/drawing/2014/main" id="{3305AA67-819A-B007-64C6-A8990C1DA92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9021" t="32411" r="9894" b="31958"/>
            <a:stretch/>
          </p:blipFill>
          <p:spPr>
            <a:xfrm>
              <a:off x="10419688" y="6248627"/>
              <a:ext cx="1604199" cy="538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9196" y="6019381"/>
              <a:ext cx="624205" cy="767827"/>
            </a:xfrm>
            <a:prstGeom prst="rect">
              <a:avLst/>
            </a:prstGeom>
          </p:spPr>
        </p:pic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38CACE24-0B8B-9442-4C5E-1338067A6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48" y="6021877"/>
            <a:ext cx="759807" cy="7693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C53874-C050-50FD-00EE-65D7A6B7894C}"/>
              </a:ext>
            </a:extLst>
          </p:cNvPr>
          <p:cNvSpPr txBox="1"/>
          <p:nvPr/>
        </p:nvSpPr>
        <p:spPr>
          <a:xfrm>
            <a:off x="506451" y="1197881"/>
            <a:ext cx="111993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¿Qué es?: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Una herramienta digital para la consulta de datos operativos de los puertos y terminales del estado concesionados a la APIQROO.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Objetivo: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Cumplir con las cláusulas de obligaciones estipuladas en el Titulo de Concesión referente a la información estadística y los requerimientos de la Dirección General de Puertos para fines estadísticos y de transparencia.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Actualización: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La información oficial del mes anterior, se actualiza los primeros 10 días naturales del mes en curso; plazo establecido de acuerdo a la normatividad de la DGP. 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6182534-35BA-F46C-E62D-CCF43A267DA3}"/>
              </a:ext>
            </a:extLst>
          </p:cNvPr>
          <p:cNvGraphicFramePr>
            <a:graphicFrameLocks noGrp="1"/>
          </p:cNvGraphicFramePr>
          <p:nvPr/>
        </p:nvGraphicFramePr>
        <p:xfrm>
          <a:off x="1274276" y="3720361"/>
          <a:ext cx="966365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826">
                  <a:extLst>
                    <a:ext uri="{9D8B030D-6E8A-4147-A177-3AD203B41FA5}">
                      <a16:colId xmlns:a16="http://schemas.microsoft.com/office/drawing/2014/main" val="1506197830"/>
                    </a:ext>
                  </a:extLst>
                </a:gridCol>
                <a:gridCol w="4831826">
                  <a:extLst>
                    <a:ext uri="{9D8B030D-6E8A-4147-A177-3AD203B41FA5}">
                      <a16:colId xmlns:a16="http://schemas.microsoft.com/office/drawing/2014/main" val="2614553338"/>
                    </a:ext>
                  </a:extLst>
                </a:gridCol>
              </a:tblGrid>
              <a:tr h="334932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Líneas de negocio APIQROO: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Categorías especificas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048223"/>
                  </a:ext>
                </a:extLst>
              </a:tr>
              <a:tr h="15528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Cruceros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Ruta de pasajeros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Transbordadores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Buques de altura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Turísticas y Menores (Embarcaciones de recreo)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Pasajeros (embarcados y desembarcados)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Operaciones (zarpes y arribos)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Carga de altura (Contenerizada y General Suelta)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25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3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D1012A-47D0-C564-8C94-85A12C16D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C99C-2E2E-0E16-B065-558EF909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30"/>
            <a:ext cx="6096000" cy="853873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AA0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Portal Estadístico</a:t>
            </a:r>
            <a:endParaRPr lang="es-MX" sz="3200" dirty="0">
              <a:solidFill>
                <a:srgbClr val="B38E5D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2961066-3A10-614E-8C11-C8DA7A934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44" y="1"/>
            <a:ext cx="1063625" cy="1023902"/>
          </a:xfr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28612EE1-54C7-6757-28E9-ACFCED8536D2}"/>
              </a:ext>
            </a:extLst>
          </p:cNvPr>
          <p:cNvGrpSpPr/>
          <p:nvPr/>
        </p:nvGrpSpPr>
        <p:grpSpPr>
          <a:xfrm>
            <a:off x="482596" y="1132960"/>
            <a:ext cx="11226808" cy="5446552"/>
            <a:chOff x="482596" y="1057459"/>
            <a:chExt cx="11226808" cy="5446552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FF4D132-372D-0B21-C864-2D1EC53E5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596" y="1057459"/>
              <a:ext cx="11226808" cy="544655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C08471C-8C46-6961-21DD-16E28D5A9403}"/>
                </a:ext>
              </a:extLst>
            </p:cNvPr>
            <p:cNvSpPr/>
            <p:nvPr/>
          </p:nvSpPr>
          <p:spPr>
            <a:xfrm>
              <a:off x="503339" y="1384183"/>
              <a:ext cx="931178" cy="13002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F663217-A056-86F0-A521-394FA7234D6E}"/>
                </a:ext>
              </a:extLst>
            </p:cNvPr>
            <p:cNvSpPr/>
            <p:nvPr/>
          </p:nvSpPr>
          <p:spPr>
            <a:xfrm>
              <a:off x="10939244" y="1417739"/>
              <a:ext cx="720056" cy="3691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2D8852C-2006-D551-02EC-1670D3236D5C}"/>
                </a:ext>
              </a:extLst>
            </p:cNvPr>
            <p:cNvSpPr/>
            <p:nvPr/>
          </p:nvSpPr>
          <p:spPr>
            <a:xfrm>
              <a:off x="5630411" y="4303552"/>
              <a:ext cx="2188128" cy="687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8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3324375" y="1880669"/>
            <a:ext cx="5835858" cy="92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/>
              <a:t>1. Bienvenida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1670304" y="2858727"/>
            <a:ext cx="9144000" cy="5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>
                <a:latin typeface="Montserrat"/>
                <a:ea typeface="Montserrat"/>
                <a:cs typeface="Montserrat"/>
                <a:sym typeface="Montserrat"/>
              </a:rPr>
              <a:t>Declaración del </a:t>
            </a:r>
            <a:r>
              <a:rPr lang="es-ES" sz="1800" b="1" i="1">
                <a:latin typeface="Montserrat"/>
                <a:ea typeface="Montserrat"/>
                <a:cs typeface="Montserrat"/>
                <a:sym typeface="Montserrat"/>
              </a:rPr>
              <a:t>quorum</a:t>
            </a:r>
            <a:r>
              <a:rPr lang="es-ES" sz="1800" b="1">
                <a:latin typeface="Montserrat"/>
                <a:ea typeface="Montserrat"/>
                <a:cs typeface="Montserrat"/>
                <a:sym typeface="Montserrat"/>
              </a:rPr>
              <a:t> legal y exposición del objetivo de la reunión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2819400" y="3429000"/>
            <a:ext cx="6845808" cy="157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Dr. Jesús Ricardo Ayala Ramírez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Subsecretario de Análisis Económico y Finanzas Públicas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B9EE1F-F61F-9701-917F-0187CF03A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024AE-673F-0AEB-3D68-802398B57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30"/>
            <a:ext cx="6096000" cy="853873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AA0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Portal Estadístico</a:t>
            </a:r>
            <a:endParaRPr lang="es-MX" sz="3200" dirty="0">
              <a:solidFill>
                <a:srgbClr val="B38E5D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9CB4EE-B3F1-0383-BC9A-1648C346F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44" y="1"/>
            <a:ext cx="1063625" cy="1023902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BB2CD84-3EE4-7288-C06B-5B89159E5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92" y="1132960"/>
            <a:ext cx="11571215" cy="538125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1567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8D824-DEB5-4C3B-AE3E-CD15DB6B0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0F5B8-69C8-2739-F0C4-84C4AC01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30"/>
            <a:ext cx="6096000" cy="853873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AA06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Portal Estadístico</a:t>
            </a:r>
            <a:endParaRPr lang="es-MX" sz="3200" dirty="0">
              <a:solidFill>
                <a:srgbClr val="B38E5D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4802D7A-AF7D-D95D-95C9-84EF415E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44" y="1"/>
            <a:ext cx="1063625" cy="1023902"/>
          </a:xfr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6934C5-E292-DC3E-4DF6-5275161A0C16}"/>
              </a:ext>
            </a:extLst>
          </p:cNvPr>
          <p:cNvGraphicFramePr>
            <a:graphicFrameLocks noGrp="1"/>
          </p:cNvGraphicFramePr>
          <p:nvPr/>
        </p:nvGraphicFramePr>
        <p:xfrm>
          <a:off x="1004115" y="1630680"/>
          <a:ext cx="1018377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885">
                  <a:extLst>
                    <a:ext uri="{9D8B030D-6E8A-4147-A177-3AD203B41FA5}">
                      <a16:colId xmlns:a16="http://schemas.microsoft.com/office/drawing/2014/main" val="1506197830"/>
                    </a:ext>
                  </a:extLst>
                </a:gridCol>
                <a:gridCol w="5091885">
                  <a:extLst>
                    <a:ext uri="{9D8B030D-6E8A-4147-A177-3AD203B41FA5}">
                      <a16:colId xmlns:a16="http://schemas.microsoft.com/office/drawing/2014/main" val="2614553338"/>
                    </a:ext>
                  </a:extLst>
                </a:gridCol>
              </a:tblGrid>
              <a:tr h="334932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Portal: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Contacto: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048223"/>
                  </a:ext>
                </a:extLst>
              </a:tr>
              <a:tr h="155286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Enlace: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rgbClr val="AA062B"/>
                          </a:solidFill>
                          <a:latin typeface="Montserrat" panose="000005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https://servicios.apiqroo.com.mx/estadistica/index.php</a:t>
                      </a:r>
                      <a:r>
                        <a:rPr lang="es-MX" sz="1600" b="0" dirty="0">
                          <a:solidFill>
                            <a:srgbClr val="AA062B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Dirección: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Calle 22 de enero N°261 entre Madero y Morelos, Col. Centro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C.P. 77000 Chetumal, Quintana Roo, México.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Teléfono: 983 832 6101 Ext. 1173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Gerencia de Planeación y Mejora Regulatoria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600" b="0" dirty="0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Lcdo. Julian Alfonso Canul Balam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Coordinador de Estadísticas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MX" sz="1600" b="0" dirty="0">
                          <a:solidFill>
                            <a:srgbClr val="AA062B"/>
                          </a:solidFill>
                          <a:latin typeface="Montserrat" panose="000005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jacanul@apiqroo.com.mx</a:t>
                      </a:r>
                      <a:r>
                        <a:rPr lang="es-MX" sz="1600" b="0" dirty="0">
                          <a:solidFill>
                            <a:srgbClr val="AA062B"/>
                          </a:solidFill>
                          <a:latin typeface="Montserrat" panose="00000500000000000000" pitchFamily="2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25402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1ACA2EA1-8373-E18F-C0BF-973681345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239" y="2909561"/>
            <a:ext cx="2172035" cy="219918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86A02D7-24D3-B5F5-FB94-127AB14DC724}"/>
              </a:ext>
            </a:extLst>
          </p:cNvPr>
          <p:cNvSpPr txBox="1">
            <a:spLocks/>
          </p:cNvSpPr>
          <p:nvPr/>
        </p:nvSpPr>
        <p:spPr>
          <a:xfrm>
            <a:off x="6936784" y="5545123"/>
            <a:ext cx="3591400" cy="12398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2500" b="1" kern="1200" cap="all" baseline="0" dirty="0" smtClean="0">
                <a:solidFill>
                  <a:srgbClr val="B38E5D"/>
                </a:solidFill>
                <a:latin typeface="Montserra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4000" b="1" i="0" u="none" strike="noStrike" kern="1200" cap="all" spc="0" normalizeH="0" baseline="0" noProof="0" dirty="0">
                <a:ln>
                  <a:noFill/>
                </a:ln>
                <a:solidFill>
                  <a:srgbClr val="B38E5D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5710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CBCA0358-8B75-1B3D-696A-BA723E0BC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87221CF2-1161-7F4A-D81E-8C93CAECE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4090" y="640080"/>
            <a:ext cx="325912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 dirty="0"/>
              <a:t>SEDETUS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19E0E3F-C856-D82E-1454-41E70B277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3" y="1984417"/>
            <a:ext cx="4967800" cy="38917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201FDD-CE93-2D60-1D18-FF5BA92F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888" y="2330468"/>
            <a:ext cx="6000578" cy="34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7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6EB1CC24-7B79-5481-3C8D-894E86DC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67AF94A-ECF6-0DE5-F7A5-30CE078E60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4090" y="640080"/>
            <a:ext cx="325912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 dirty="0"/>
              <a:t>SSC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CD03AE-8422-9E00-5757-761ECA0D8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" y="1885856"/>
            <a:ext cx="10509504" cy="413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B3268F04-7120-E16A-299A-10B52EBD8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E9C37543-7C70-C1DB-7213-15A939C607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4090" y="640080"/>
            <a:ext cx="325912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 dirty="0"/>
              <a:t>SEGOB</a:t>
            </a:r>
            <a:endParaRPr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FADEE8-EB24-C1E0-F7A0-F7341C926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0044"/>
              </p:ext>
            </p:extLst>
          </p:nvPr>
        </p:nvGraphicFramePr>
        <p:xfrm>
          <a:off x="1834326" y="1703832"/>
          <a:ext cx="8123486" cy="4566595"/>
        </p:xfrm>
        <a:graphic>
          <a:graphicData uri="http://schemas.openxmlformats.org/drawingml/2006/table">
            <a:tbl>
              <a:tblPr bandRow="1">
                <a:tableStyleId>{E929F9F4-4A8F-4326-A1B4-22849713DDAB}</a:tableStyleId>
              </a:tblPr>
              <a:tblGrid>
                <a:gridCol w="580249">
                  <a:extLst>
                    <a:ext uri="{9D8B030D-6E8A-4147-A177-3AD203B41FA5}">
                      <a16:colId xmlns:a16="http://schemas.microsoft.com/office/drawing/2014/main" val="3265749530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1550210401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2510471138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2219189937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3444888364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1452785087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1454137144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1451046031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4170584439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2131045670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2704553272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1225482370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3466509622"/>
                    </a:ext>
                  </a:extLst>
                </a:gridCol>
                <a:gridCol w="580249">
                  <a:extLst>
                    <a:ext uri="{9D8B030D-6E8A-4147-A177-3AD203B41FA5}">
                      <a16:colId xmlns:a16="http://schemas.microsoft.com/office/drawing/2014/main" val="3413409208"/>
                    </a:ext>
                  </a:extLst>
                </a:gridCol>
              </a:tblGrid>
              <a:tr h="240751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Código 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438267"/>
                  </a:ext>
                </a:extLst>
              </a:tr>
              <a:tr h="963005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Nombre de la actividad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Generar reportes mensuales de Certificados de Libertad de Gravamen (CLG)</a:t>
                      </a:r>
                      <a:endParaRPr lang="es-MX" sz="2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MX" sz="2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26208"/>
                  </a:ext>
                </a:extLst>
              </a:tr>
              <a:tr h="240751"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Producto (s)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Meta Anual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96439"/>
                  </a:ext>
                </a:extLst>
              </a:tr>
              <a:tr h="1685260">
                <a:tc gridSpan="10">
                  <a:txBody>
                    <a:bodyPr/>
                    <a:lstStyle/>
                    <a:p>
                      <a:pPr algn="just">
                        <a:buNone/>
                        <a:tabLst>
                          <a:tab pos="3327400" algn="l"/>
                          <a:tab pos="5612130" algn="r"/>
                        </a:tabLst>
                      </a:pPr>
                      <a:r>
                        <a:rPr lang="es-ES_tradnl" sz="1600">
                          <a:effectLst/>
                        </a:rPr>
                        <a:t>Que el Comité Estatal de Información Estadística y Geográfica del Estado, consolide y reporte de manera periódica los datos derivados de los Certificados de Libertad de Gravamen, permitiendo generar estadísticas confiables sobre la actividad inmobiliaria, la seguridad jurídica patrimonial y el comportamiento del mercado de la propiedad en Quintana Roo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67 mil CLG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79608"/>
                  </a:ext>
                </a:extLst>
              </a:tr>
              <a:tr h="240751">
                <a:tc gridSpan="1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>
                          <a:effectLst/>
                        </a:rPr>
                        <a:t>Programación mensual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57245"/>
                  </a:ext>
                </a:extLst>
              </a:tr>
              <a:tr h="2407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>
                          <a:effectLst/>
                        </a:rPr>
                        <a:t>Ene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>
                          <a:effectLst/>
                        </a:rPr>
                        <a:t>Feb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>
                          <a:effectLst/>
                        </a:rPr>
                        <a:t>Mar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</a:rPr>
                        <a:t>Abr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</a:rPr>
                        <a:t>May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</a:rPr>
                        <a:t>Jun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</a:rPr>
                        <a:t>Jul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</a:rPr>
                        <a:t>Ago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>
                          <a:effectLst/>
                        </a:rPr>
                        <a:t>Sep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</a:rPr>
                        <a:t>Oct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</a:rPr>
                        <a:t>Nov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>
                          <a:effectLst/>
                        </a:rPr>
                        <a:t>Dic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228036"/>
                  </a:ext>
                </a:extLst>
              </a:tr>
              <a:tr h="421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>
                          <a:effectLst/>
                        </a:rPr>
                        <a:t>5,220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 dirty="0">
                          <a:effectLst/>
                        </a:rPr>
                        <a:t>4,663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 dirty="0">
                          <a:effectLst/>
                        </a:rPr>
                        <a:t>5,394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4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>
                          <a:effectLst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400" dirty="0">
                          <a:effectLst/>
                        </a:rPr>
                        <a:t> 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9898242"/>
                  </a:ext>
                </a:extLst>
              </a:tr>
              <a:tr h="481503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 dirty="0">
                          <a:effectLst/>
                        </a:rPr>
                        <a:t>Responsable de la actividad específica: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600" dirty="0">
                          <a:effectLst/>
                        </a:rPr>
                        <a:t>Irving Cristopher Navarro Herrera</a:t>
                      </a:r>
                      <a:endParaRPr lang="es-MX" sz="24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es-ES_tradnl" sz="1600" dirty="0">
                          <a:effectLst/>
                        </a:rPr>
                        <a:t>Dirección de Planeación 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26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50572-CD4E-0AD8-52AB-F9F43BFB4C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4800" b="1" dirty="0">
                <a:solidFill>
                  <a:srgbClr val="AB0A3D"/>
                </a:solidFill>
                <a:latin typeface="Montserrat" panose="00000500000000000000" pitchFamily="2" charset="0"/>
              </a:rPr>
              <a:t>ENCUESTA ESTATAL DE JUVENTUDES (ESJUVE) 2026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B30D9-60F8-C641-5815-42C46D2CB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MX" dirty="0">
              <a:solidFill>
                <a:srgbClr val="B68400"/>
              </a:solidFill>
            </a:endParaRPr>
          </a:p>
          <a:p>
            <a:r>
              <a:rPr lang="es-MX" dirty="0">
                <a:solidFill>
                  <a:srgbClr val="B68400"/>
                </a:solidFill>
              </a:rPr>
              <a:t>Instituto Quintanarroense de la Juventud</a:t>
            </a:r>
          </a:p>
        </p:txBody>
      </p:sp>
    </p:spTree>
    <p:extLst>
      <p:ext uri="{BB962C8B-B14F-4D97-AF65-F5344CB8AC3E}">
        <p14:creationId xmlns:p14="http://schemas.microsoft.com/office/powerpoint/2010/main" val="66601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1B3D2-D16C-1704-8132-27FEBA91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Objetivo general</a:t>
            </a:r>
            <a:endParaRPr lang="es-MX" dirty="0">
              <a:solidFill>
                <a:srgbClr val="B684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8BABA7-7FAE-49FF-314B-1408057C0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>
                <a:solidFill>
                  <a:srgbClr val="615753"/>
                </a:solidFill>
                <a:latin typeface="Montserrat" panose="00000500000000000000" pitchFamily="2" charset="0"/>
              </a:rPr>
              <a:t>Producir información estadística con representatividad estatal y municipal sobre las condiciones de vida, percepciones, comportamientos y participación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615753"/>
                </a:solidFill>
                <a:latin typeface="Montserrat" panose="00000500000000000000" pitchFamily="2" charset="0"/>
              </a:rPr>
              <a:t>de la población joven de 12 a 29 años residente en Quintana Roo, para caracterizar su perfil sociodemográfico.</a:t>
            </a:r>
          </a:p>
        </p:txBody>
      </p:sp>
    </p:spTree>
    <p:extLst>
      <p:ext uri="{BB962C8B-B14F-4D97-AF65-F5344CB8AC3E}">
        <p14:creationId xmlns:p14="http://schemas.microsoft.com/office/powerpoint/2010/main" val="905246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4473F-501A-F838-CC18-ABD96DAB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  <a:latin typeface="Montserrat" panose="00000500000000000000" pitchFamily="2" charset="0"/>
              </a:rPr>
              <a:t>Objetivos particulares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40198F-8B68-E3DA-3347-57BAE530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dirty="0">
                <a:solidFill>
                  <a:srgbClr val="615753"/>
                </a:solidFill>
                <a:latin typeface="Montserrat" panose="00000500000000000000" pitchFamily="2" charset="0"/>
              </a:rPr>
              <a:t>• Identificar las variables estructurales que definen la realidad juvenil.</a:t>
            </a:r>
          </a:p>
          <a:p>
            <a:pPr marL="0" indent="0" algn="just">
              <a:buNone/>
            </a:pPr>
            <a:endParaRPr lang="es-MX" sz="2000" dirty="0">
              <a:solidFill>
                <a:srgbClr val="615753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000" dirty="0">
                <a:solidFill>
                  <a:srgbClr val="615753"/>
                </a:solidFill>
                <a:latin typeface="Montserrat" panose="00000500000000000000" pitchFamily="2" charset="0"/>
              </a:rPr>
              <a:t>• Desagregar y visibilizar la diversidad inherente a la población joven.</a:t>
            </a:r>
          </a:p>
          <a:p>
            <a:pPr marL="0" indent="0" algn="just">
              <a:buNone/>
            </a:pPr>
            <a:endParaRPr lang="es-MX" sz="2000" dirty="0">
              <a:solidFill>
                <a:srgbClr val="615753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000" dirty="0">
                <a:solidFill>
                  <a:srgbClr val="615753"/>
                </a:solidFill>
                <a:latin typeface="Montserrat" panose="00000500000000000000" pitchFamily="2" charset="0"/>
              </a:rPr>
              <a:t>• Conocer las tendencias en las trayectorias de vida y procesos de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rgbClr val="615753"/>
                </a:solidFill>
                <a:latin typeface="Montserrat" panose="00000500000000000000" pitchFamily="2" charset="0"/>
              </a:rPr>
              <a:t>transición.</a:t>
            </a:r>
          </a:p>
          <a:p>
            <a:pPr marL="0" indent="0" algn="just">
              <a:buNone/>
            </a:pPr>
            <a:endParaRPr lang="es-MX" sz="2000" dirty="0">
              <a:solidFill>
                <a:srgbClr val="615753"/>
              </a:solidFill>
              <a:latin typeface="Montserrat" panose="00000500000000000000" pitchFamily="2" charset="0"/>
            </a:endParaRPr>
          </a:p>
          <a:p>
            <a:pPr marL="0" indent="0" algn="just">
              <a:buNone/>
            </a:pPr>
            <a:r>
              <a:rPr lang="es-MX" sz="2000" dirty="0">
                <a:solidFill>
                  <a:srgbClr val="615753"/>
                </a:solidFill>
                <a:latin typeface="Montserrat" panose="00000500000000000000" pitchFamily="2" charset="0"/>
              </a:rPr>
              <a:t>• Explorar participación y construcción de ciudadanía en jóvenes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rgbClr val="615753"/>
                </a:solidFill>
                <a:latin typeface="Montserrat" panose="00000500000000000000" pitchFamily="2" charset="0"/>
              </a:rPr>
              <a:t>quintanarroenses.</a:t>
            </a:r>
          </a:p>
          <a:p>
            <a:pPr algn="just"/>
            <a:endParaRPr lang="es-MX" sz="2000" dirty="0">
              <a:solidFill>
                <a:srgbClr val="615753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34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EBE7F-E968-DC5E-EA7D-96A3A492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  <a:latin typeface="Montserrat" panose="00000500000000000000" pitchFamily="2" charset="0"/>
              </a:rPr>
              <a:t>Características metodológicas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37FF5-10E1-34B6-6751-CF5BFA56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es-MX" b="1" dirty="0">
                <a:solidFill>
                  <a:srgbClr val="615753"/>
                </a:solidFill>
                <a:latin typeface="Montserrat" panose="00000500000000000000" pitchFamily="2" charset="0"/>
              </a:rPr>
              <a:t>Población objetivo: </a:t>
            </a:r>
            <a:r>
              <a:rPr lang="es-MX" dirty="0">
                <a:solidFill>
                  <a:srgbClr val="615753"/>
                </a:solidFill>
                <a:latin typeface="Montserrat" panose="00000500000000000000" pitchFamily="2" charset="0"/>
              </a:rPr>
              <a:t>Población joven de 12 a 29 años.</a:t>
            </a:r>
            <a:endParaRPr lang="es-MX" b="1" dirty="0">
              <a:solidFill>
                <a:srgbClr val="615753"/>
              </a:solidFill>
              <a:latin typeface="Montserrat" panose="00000500000000000000" pitchFamily="2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es-MX" b="1" dirty="0">
                <a:solidFill>
                  <a:srgbClr val="615753"/>
                </a:solidFill>
                <a:latin typeface="Montserrat" panose="00000500000000000000" pitchFamily="2" charset="0"/>
              </a:rPr>
              <a:t>Diseño de la muestra: </a:t>
            </a:r>
            <a:r>
              <a:rPr lang="es-MX" dirty="0">
                <a:solidFill>
                  <a:srgbClr val="615753"/>
                </a:solidFill>
                <a:latin typeface="Montserrat" panose="00000500000000000000" pitchFamily="2" charset="0"/>
              </a:rPr>
              <a:t>Probabilístico, estratificado.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MX" b="1" dirty="0">
                <a:solidFill>
                  <a:srgbClr val="615753"/>
                </a:solidFill>
                <a:latin typeface="Montserrat" panose="00000500000000000000" pitchFamily="2" charset="0"/>
              </a:rPr>
              <a:t>Cobertura geográfica: </a:t>
            </a:r>
            <a:r>
              <a:rPr lang="es-MX" dirty="0">
                <a:solidFill>
                  <a:srgbClr val="615753"/>
                </a:solidFill>
                <a:latin typeface="Montserrat" panose="00000500000000000000" pitchFamily="2" charset="0"/>
              </a:rPr>
              <a:t>Estatal y municipal.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es-MX" b="1" dirty="0">
                <a:solidFill>
                  <a:srgbClr val="615753"/>
                </a:solidFill>
                <a:latin typeface="Montserrat" panose="00000500000000000000" pitchFamily="2" charset="0"/>
              </a:rPr>
              <a:t>Unidad de análisis: </a:t>
            </a:r>
            <a:r>
              <a:rPr lang="es-MX" dirty="0">
                <a:solidFill>
                  <a:srgbClr val="615753"/>
                </a:solidFill>
                <a:latin typeface="Montserrat" panose="00000500000000000000" pitchFamily="2" charset="0"/>
              </a:rPr>
              <a:t>Población joven de 12 a 29 años.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3004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B3D9A-AA5A-2B7A-B8D1-9D4A3436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  <a:latin typeface="Montserrat" panose="00000500000000000000" pitchFamily="2" charset="0"/>
              </a:rPr>
              <a:t>Cobertura temática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49D7C0-30F4-CDC0-FAF9-DE6B6883F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s-MX" dirty="0">
                <a:latin typeface="Montserrat" panose="00000500000000000000" pitchFamily="2" charset="0"/>
              </a:rPr>
              <a:t>I. Características de la vivienda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II. Características sociodemográficas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III. Educación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IV. Trabajo y empleo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V. Pobreza y seguridad alimentaria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VI. Ingresos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VII. Redes sociales y conectividad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VIII. Salud sexual y reproductiva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IX. Inclusión y diversidad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X. Medioambiente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XI. Deporte y esparcimiento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XII. Participación social y ciudadana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XIII. Cultura</a:t>
            </a:r>
          </a:p>
          <a:p>
            <a:pPr lvl="0"/>
            <a:r>
              <a:rPr lang="es-MX" dirty="0">
                <a:latin typeface="Montserrat" panose="00000500000000000000" pitchFamily="2" charset="0"/>
              </a:rPr>
              <a:t>XIV. Seguridad pública</a:t>
            </a:r>
          </a:p>
        </p:txBody>
      </p:sp>
    </p:spTree>
    <p:extLst>
      <p:ext uri="{BB962C8B-B14F-4D97-AF65-F5344CB8AC3E}">
        <p14:creationId xmlns:p14="http://schemas.microsoft.com/office/powerpoint/2010/main" val="67427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ctrTitle"/>
          </p:nvPr>
        </p:nvSpPr>
        <p:spPr>
          <a:xfrm>
            <a:off x="845820" y="1787111"/>
            <a:ext cx="10500360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 dirty="0"/>
              <a:t>2. Lectura del orden del día</a:t>
            </a:r>
            <a:endParaRPr dirty="0"/>
          </a:p>
        </p:txBody>
      </p:sp>
      <p:sp>
        <p:nvSpPr>
          <p:cNvPr id="105" name="Google Shape;105;p3"/>
          <p:cNvSpPr txBox="1">
            <a:spLocks noGrp="1"/>
          </p:cNvSpPr>
          <p:nvPr>
            <p:ph type="subTitle" idx="1"/>
          </p:nvPr>
        </p:nvSpPr>
        <p:spPr>
          <a:xfrm>
            <a:off x="2578608" y="2890423"/>
            <a:ext cx="703478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>
                <a:latin typeface="Montserrat"/>
                <a:ea typeface="Montserrat"/>
                <a:cs typeface="Montserrat"/>
                <a:sym typeface="Montserrat"/>
              </a:rPr>
              <a:t>Mtro. Jesús Rolando Barrera Chuc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>
                <a:latin typeface="Montserrat"/>
                <a:ea typeface="Montserrat"/>
                <a:cs typeface="Montserrat"/>
                <a:sym typeface="Montserrat"/>
              </a:rPr>
              <a:t>Director de Información Estadística y Análisis Económico 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794A7-6AEF-52D7-28EB-32E27255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  <a:latin typeface="Montserrat" panose="00000500000000000000" pitchFamily="2" charset="0"/>
              </a:rPr>
              <a:t>Diseño estadístico</a:t>
            </a:r>
            <a:endParaRPr lang="es-MX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816774A-E952-3C03-2D78-5D11F361985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2565" y="1825625"/>
          <a:ext cx="7736541" cy="42460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78847">
                  <a:extLst>
                    <a:ext uri="{9D8B030D-6E8A-4147-A177-3AD203B41FA5}">
                      <a16:colId xmlns:a16="http://schemas.microsoft.com/office/drawing/2014/main" val="788038714"/>
                    </a:ext>
                  </a:extLst>
                </a:gridCol>
                <a:gridCol w="5157694">
                  <a:extLst>
                    <a:ext uri="{9D8B030D-6E8A-4147-A177-3AD203B41FA5}">
                      <a16:colId xmlns:a16="http://schemas.microsoft.com/office/drawing/2014/main" val="1263894404"/>
                    </a:ext>
                  </a:extLst>
                </a:gridCol>
              </a:tblGrid>
              <a:tr h="626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Población objetivo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effectLst/>
                        </a:rPr>
                        <a:t>Personas jóvenes de 12 a 29 años residentes de los 11 municipios de Quintana Roo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39793"/>
                  </a:ext>
                </a:extLst>
              </a:tr>
              <a:tr h="442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Unidad de observación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effectLst/>
                        </a:rPr>
                        <a:t>Persona joven de 12 a 29 años</a:t>
                      </a:r>
                      <a:endParaRPr lang="es-MX" sz="12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918273"/>
                  </a:ext>
                </a:extLst>
              </a:tr>
              <a:tr h="442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Unidad de muestreo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effectLst/>
                        </a:rPr>
                        <a:t>Vivienda particular</a:t>
                      </a:r>
                      <a:endParaRPr lang="es-MX" sz="12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17659"/>
                  </a:ext>
                </a:extLst>
              </a:tr>
              <a:tr h="442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Cobertura geográfica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effectLst/>
                        </a:rPr>
                        <a:t>11 municipios del Estado de Quintana Roo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576495"/>
                  </a:ext>
                </a:extLst>
              </a:tr>
              <a:tr h="6263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Desagregaciones requeridas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effectLst/>
                        </a:rPr>
                        <a:t>Municipal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effectLst/>
                        </a:rPr>
                        <a:t>Grupo de edad: 12-17, 18-24, 25-29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effectLst/>
                        </a:rPr>
                        <a:t>Sexo 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58093"/>
                  </a:ext>
                </a:extLst>
              </a:tr>
              <a:tr h="442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effectLst/>
                        </a:rPr>
                        <a:t>Método de captación</a:t>
                      </a:r>
                      <a:endParaRPr lang="es-MX" sz="12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effectLst/>
                        </a:rPr>
                        <a:t>CAPI (Computer-Assisted Personal Interviewing) con dispositivo móvil</a:t>
                      </a:r>
                      <a:endParaRPr lang="es-MX" sz="12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49166"/>
                  </a:ext>
                </a:extLst>
              </a:tr>
              <a:tr h="81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Módulos sensibles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effectLst/>
                        </a:rPr>
                        <a:t>ACASI (Audio Computer-Assisted Self-Interviewing) para diversidad sexual, salud mental y salud sexual-reproductiva</a:t>
                      </a:r>
                      <a:endParaRPr lang="es-MX" sz="12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445424"/>
                  </a:ext>
                </a:extLst>
              </a:tr>
              <a:tr h="258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Periodicidad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effectLst/>
                        </a:rPr>
                        <a:t>Bienal (primera edición: 2026)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206" marR="83206" marT="44376" marB="4437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4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425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ED25-6FDE-2418-C11B-DB891117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</a:rPr>
              <a:t>Diagnóstico de vacíos estadísticos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527FE8F-D813-FF28-54C9-3B143A5297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7412" y="1748579"/>
          <a:ext cx="8668870" cy="44699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0170">
                  <a:extLst>
                    <a:ext uri="{9D8B030D-6E8A-4147-A177-3AD203B41FA5}">
                      <a16:colId xmlns:a16="http://schemas.microsoft.com/office/drawing/2014/main" val="3567793656"/>
                    </a:ext>
                  </a:extLst>
                </a:gridCol>
                <a:gridCol w="5938700">
                  <a:extLst>
                    <a:ext uri="{9D8B030D-6E8A-4147-A177-3AD203B41FA5}">
                      <a16:colId xmlns:a16="http://schemas.microsoft.com/office/drawing/2014/main" val="4137239354"/>
                    </a:ext>
                  </a:extLst>
                </a:gridCol>
              </a:tblGrid>
              <a:tr h="233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Tipo de vacío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effectLst/>
                        </a:rPr>
                        <a:t>Fuentes afectadas</a:t>
                      </a:r>
                      <a:endParaRPr lang="es-MX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0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898900"/>
                  </a:ext>
                </a:extLst>
              </a:tr>
              <a:tr h="1416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Sin representatividad estatal para Quintana Roo.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Encuesta Nacional de Cultura Cívica (ENCUCI)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Encuesta Nacional sobre Acceso y Permanencia en la Educación (ENAPE)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Encuesta Nacional sobre Discriminación (ENADIS)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Módulo de Práctica Deportiva y Ejercicio Físico (MOPRADEF)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Módulo sobre Eventos Culturales Seleccionados (MODECULT)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577812"/>
                  </a:ext>
                </a:extLst>
              </a:tr>
              <a:tr h="1282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Sin representatividad municipal para Quintana Roo.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Encuesta Nacional sobre Diversidad Sexual y de Género (ENDISEG)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Encuesta Nacional de Calidad e Impacto Gubernamental (ENCIG)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Encuesta Nacional de Victimización y Percepción sobre Seguridad Pública (ENVIPE)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Encuesta Nacional de Ocupación y Empleo (ENOE)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86430"/>
                  </a:ext>
                </a:extLst>
              </a:tr>
              <a:tr h="472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solidFill>
                            <a:schemeClr val="tx1"/>
                          </a:solidFill>
                          <a:effectLst/>
                        </a:rPr>
                        <a:t>Sin cobertura del grupo 12–17 años</a:t>
                      </a:r>
                      <a:endParaRPr lang="es-MX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MX" sz="1200" b="1" dirty="0">
                          <a:effectLst/>
                        </a:rPr>
                        <a:t>Encuesta Nacional de Victimización y Percepción sobre Seguridad Pública (ENVIPE)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64303"/>
                  </a:ext>
                </a:extLst>
              </a:tr>
              <a:tr h="472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>
                          <a:solidFill>
                            <a:schemeClr val="tx1"/>
                          </a:solidFill>
                          <a:effectLst/>
                        </a:rPr>
                        <a:t>Indicadores subjetivos sin fuente nacional</a:t>
                      </a:r>
                      <a:endParaRPr lang="es-MX" sz="12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effectLst/>
                        </a:rPr>
                        <a:t>Percepción ambiental, bienestar, satisfacción cultural y deportiva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02310"/>
                  </a:ext>
                </a:extLst>
              </a:tr>
              <a:tr h="472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Indicadores de diseño propio del IQJ.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es-MX" sz="1200" b="1" dirty="0">
                          <a:effectLst/>
                        </a:rPr>
                        <a:t>Cultura maya, participación digital, cívica, redes sociales por plataforma.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299" marR="73299" marT="39093" marB="390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665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8DD1F-7FA3-F0F2-AA74-DDB276FC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</a:rPr>
              <a:t>Avances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5C35AFB-C15D-3512-6A89-4614C96B9D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44706" y="1853818"/>
          <a:ext cx="10009094" cy="44709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38800">
                  <a:extLst>
                    <a:ext uri="{9D8B030D-6E8A-4147-A177-3AD203B41FA5}">
                      <a16:colId xmlns:a16="http://schemas.microsoft.com/office/drawing/2014/main" val="2128889347"/>
                    </a:ext>
                  </a:extLst>
                </a:gridCol>
                <a:gridCol w="1702969">
                  <a:extLst>
                    <a:ext uri="{9D8B030D-6E8A-4147-A177-3AD203B41FA5}">
                      <a16:colId xmlns:a16="http://schemas.microsoft.com/office/drawing/2014/main" val="2119019957"/>
                    </a:ext>
                  </a:extLst>
                </a:gridCol>
                <a:gridCol w="5267325">
                  <a:extLst>
                    <a:ext uri="{9D8B030D-6E8A-4147-A177-3AD203B41FA5}">
                      <a16:colId xmlns:a16="http://schemas.microsoft.com/office/drawing/2014/main" val="1455938866"/>
                    </a:ext>
                  </a:extLst>
                </a:gridCol>
              </a:tblGrid>
              <a:tr h="34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  <a:tabLst>
                          <a:tab pos="805815" algn="ctr"/>
                        </a:tabLst>
                      </a:pPr>
                      <a:r>
                        <a:rPr lang="es-MX" sz="1100" b="1">
                          <a:solidFill>
                            <a:schemeClr val="bg1"/>
                          </a:solidFill>
                          <a:effectLst/>
                        </a:rPr>
                        <a:t>	COMPONENTE</a:t>
                      </a:r>
                      <a:endParaRPr lang="es-MX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ESTADO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effectLst/>
                        </a:rPr>
                        <a:t>DESCRIPCIÓN</a:t>
                      </a:r>
                      <a:endParaRPr lang="es-MX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0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50811"/>
                  </a:ext>
                </a:extLst>
              </a:tr>
              <a:tr h="53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effectLst/>
                        </a:rPr>
                        <a:t>Delimitación de indicadores ESJUVE</a:t>
                      </a:r>
                      <a:endParaRPr lang="es-MX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effectLst/>
                        </a:rPr>
                        <a:t>✓  COMPLETADO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effectLst/>
                        </a:rPr>
                        <a:t>47 indicadores del Banco de Indicadores y Estadísticas de Juventud (BIEJ) asignados a la ESJUVE como fuente primaria, clasificados por criterio de asignación (A, B, C, D, E).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891779"/>
                  </a:ext>
                </a:extLst>
              </a:tr>
              <a:tr h="53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effectLst/>
                        </a:rPr>
                        <a:t>Investigación Documental</a:t>
                      </a:r>
                      <a:endParaRPr lang="es-MX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effectLst/>
                        </a:rPr>
                        <a:t>✓  COMPLETADO</a:t>
                      </a:r>
                      <a:endParaRPr lang="es-MX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effectLst/>
                        </a:rPr>
                        <a:t>15 temas con marco legal, recomendaciones internacionales, conceptos, metodología y antecedentes de producción estadística.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33064"/>
                  </a:ext>
                </a:extLst>
              </a:tr>
              <a:tr h="53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effectLst/>
                        </a:rPr>
                        <a:t>Marco Conceptual</a:t>
                      </a:r>
                      <a:endParaRPr lang="es-MX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effectLst/>
                        </a:rPr>
                        <a:t>✓  COMPLETADO</a:t>
                      </a:r>
                      <a:endParaRPr lang="es-MX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effectLst/>
                        </a:rPr>
                        <a:t>15 temas, 51 categorías y 210 variables con sus clasificaciones, estructurados en la jerarquía de la Norma Técnica SNIEG.</a:t>
                      </a:r>
                      <a:endParaRPr lang="es-MX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407219"/>
                  </a:ext>
                </a:extLst>
              </a:tr>
              <a:tr h="53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</a:rPr>
                        <a:t>Cuestionario Individual ESJUVE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effectLst/>
                        </a:rPr>
                        <a:t>✓  COMPLETADO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effectLst/>
                        </a:rPr>
                        <a:t>176 preguntas distribuidas en 15 secciones temáticas, con formato e instrucciones de llenado conforme a los cuestionarios de la ENIGH 2024 del INEGI.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020135"/>
                  </a:ext>
                </a:extLst>
              </a:tr>
              <a:tr h="53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effectLst/>
                        </a:rPr>
                        <a:t>Diseño Muestral</a:t>
                      </a:r>
                      <a:endParaRPr lang="es-MX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effectLst/>
                        </a:rPr>
                        <a:t>PENDIENTE</a:t>
                      </a:r>
                      <a:endParaRPr lang="es-MX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effectLst/>
                        </a:rPr>
                        <a:t>Determinación del tamaño de muestra por municipio para garantizar representatividad estatal y municipal con los niveles de confianza requeridos.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556767"/>
                  </a:ext>
                </a:extLst>
              </a:tr>
              <a:tr h="53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solidFill>
                            <a:schemeClr val="tx1"/>
                          </a:solidFill>
                          <a:effectLst/>
                        </a:rPr>
                        <a:t>Prueba piloto </a:t>
                      </a:r>
                      <a:endParaRPr lang="es-MX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effectLst/>
                        </a:rPr>
                        <a:t>PENDIENTE</a:t>
                      </a:r>
                      <a:endParaRPr lang="es-MX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effectLst/>
                        </a:rPr>
                        <a:t>Entrevista a viviendas en dos municipios contrastantes (urbano y rural) para verificar operatividad y tasa de respuesta.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242806"/>
                  </a:ext>
                </a:extLst>
              </a:tr>
              <a:tr h="532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solidFill>
                            <a:schemeClr val="tx1"/>
                          </a:solidFill>
                          <a:effectLst/>
                        </a:rPr>
                        <a:t>Sistema CAPI / ACASI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>
                          <a:effectLst/>
                        </a:rPr>
                        <a:t>PENDIENTE</a:t>
                      </a:r>
                      <a:endParaRPr lang="es-MX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  <a:buNone/>
                      </a:pPr>
                      <a:r>
                        <a:rPr lang="es-MX" sz="1100" b="1" dirty="0">
                          <a:effectLst/>
                        </a:rPr>
                        <a:t>Programación del cuestionario electrónico en dispositivo móvil, con módulos ACASI para preguntas sensibles.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5250" marR="9525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9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376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53F8DF75-7C48-5F2F-D0BA-0BB9B338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F1B350E4-7195-CC5E-372E-6C3D5DB4C5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84090" y="640080"/>
            <a:ext cx="3259126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 dirty="0"/>
              <a:t>STYPS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9E7C74-7BFB-A46D-A5F5-1FD55E8AB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1" y="2119036"/>
            <a:ext cx="5422392" cy="26199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F4DA91-7DAF-4935-313A-F61BC5069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3805"/>
            <a:ext cx="5935138" cy="40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65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ctrTitle"/>
          </p:nvPr>
        </p:nvSpPr>
        <p:spPr>
          <a:xfrm>
            <a:off x="1524000" y="2194596"/>
            <a:ext cx="9144000" cy="9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 dirty="0"/>
              <a:t>6. Avance de los Grupos de Trabajo</a:t>
            </a:r>
            <a:endParaRPr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DAEE26-0931-8BFC-14A3-99AA9B902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0193" y="3410712"/>
            <a:ext cx="7091613" cy="1655762"/>
          </a:xfrm>
        </p:spPr>
        <p:txBody>
          <a:bodyPr/>
          <a:lstStyle/>
          <a:p>
            <a:r>
              <a:rPr lang="es-ES" b="1" dirty="0"/>
              <a:t>Mtro. Jesús Rolando Barrera Chuc</a:t>
            </a:r>
            <a:endParaRPr lang="es-MX" dirty="0"/>
          </a:p>
          <a:p>
            <a:r>
              <a:rPr lang="es-ES" dirty="0"/>
              <a:t>Director de Información Estadística y Análisis Económico</a:t>
            </a:r>
            <a:endParaRPr lang="es-MX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AF3F84ED-7759-2D1D-CFCB-DBC151D8C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BD5BDEB-9F07-4C3F-ABB7-C6909EAC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s-MX" dirty="0"/>
            </a:br>
            <a:r>
              <a:rPr lang="es-MX" dirty="0"/>
              <a:t>Observatorio Laboral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14BA52-169E-FAB3-BBF6-A9B40976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24"/>
          <a:stretch>
            <a:fillRect/>
          </a:stretch>
        </p:blipFill>
        <p:spPr>
          <a:xfrm>
            <a:off x="86999" y="1873155"/>
            <a:ext cx="5710297" cy="36223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33040A-A350-81C9-328C-911F8BF0EE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33"/>
          <a:stretch>
            <a:fillRect/>
          </a:stretch>
        </p:blipFill>
        <p:spPr>
          <a:xfrm>
            <a:off x="5916168" y="1617980"/>
            <a:ext cx="6059282" cy="372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0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50572-CD4E-0AD8-52AB-F9F43BFB4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58" y="113132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MX" sz="4800" b="1" dirty="0">
                <a:solidFill>
                  <a:srgbClr val="AB0A3D"/>
                </a:solidFill>
                <a:latin typeface="Montserrat" panose="00000500000000000000" pitchFamily="2" charset="0"/>
              </a:rPr>
              <a:t>Revitalización del Sistema Estatal de Información sobre Juventud (SEIJUVE)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1B30D9-60F8-C641-5815-42C46D2CB0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MX" dirty="0">
              <a:solidFill>
                <a:srgbClr val="B68400"/>
              </a:solidFill>
            </a:endParaRPr>
          </a:p>
          <a:p>
            <a:r>
              <a:rPr lang="es-MX" b="1" dirty="0">
                <a:solidFill>
                  <a:srgbClr val="B68400"/>
                </a:solidFill>
              </a:rPr>
              <a:t>Instituto Quintanarroense de la Juventud</a:t>
            </a:r>
          </a:p>
        </p:txBody>
      </p:sp>
    </p:spTree>
    <p:extLst>
      <p:ext uri="{BB962C8B-B14F-4D97-AF65-F5344CB8AC3E}">
        <p14:creationId xmlns:p14="http://schemas.microsoft.com/office/powerpoint/2010/main" val="3557694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1B3D2-D16C-1704-8132-27FEBA91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Objetivo general</a:t>
            </a:r>
            <a:endParaRPr lang="es-MX" dirty="0">
              <a:solidFill>
                <a:srgbClr val="B68400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8BABA7-7FAE-49FF-314B-1408057C0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El Sistema Estatal de Información sobre Juventud (SEIJUVE), es un sistema paraguas que tiene por objeto poner a disposición de la sociedad información estadística (básica y derivada) en materia de juventud que permita dar seguimiento al acceso efectivo de los derechos humanos de las juventudes quintanarroenses para sustentar el diseño, monitoreo y evaluación de políticas públicas.</a:t>
            </a:r>
          </a:p>
        </p:txBody>
      </p:sp>
    </p:spTree>
    <p:extLst>
      <p:ext uri="{BB962C8B-B14F-4D97-AF65-F5344CB8AC3E}">
        <p14:creationId xmlns:p14="http://schemas.microsoft.com/office/powerpoint/2010/main" val="4166852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87E19-6198-8211-F0DB-1C6FECA0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</a:rPr>
              <a:t>Diseño conceptual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FE3B8-4BD4-BE50-4EDB-58F32726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Los fundamentos conceptuales y metodológicos que orientan la revitalización del SEIJUVE, toman como referencia dos experiencias nacionales de sistemas de información con enfoque de derechos: el Sistema de Información de Derechos Sociales </a:t>
            </a:r>
            <a:r>
              <a:rPr lang="es-MX" b="1" dirty="0"/>
              <a:t>(SIDS) del CONEVAL</a:t>
            </a:r>
            <a:r>
              <a:rPr lang="es-MX" dirty="0"/>
              <a:t> y el Sistema de Indicadores para Monitoreo y Seguimiento de la ENAPEA </a:t>
            </a:r>
            <a:r>
              <a:rPr lang="es-MX" b="1" dirty="0"/>
              <a:t>(SIMS-ENAPEA)</a:t>
            </a:r>
            <a:r>
              <a:rPr lang="es-MX" dirty="0"/>
              <a:t> de la CONAPO. </a:t>
            </a:r>
          </a:p>
        </p:txBody>
      </p:sp>
    </p:spTree>
    <p:extLst>
      <p:ext uri="{BB962C8B-B14F-4D97-AF65-F5344CB8AC3E}">
        <p14:creationId xmlns:p14="http://schemas.microsoft.com/office/powerpoint/2010/main" val="3570885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1753B-5EC8-0365-36B9-B340667E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</a:rPr>
              <a:t>Cobertura temática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7495193-EEE4-FB63-AC72-015CB58D69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0347" y="1451270"/>
          <a:ext cx="843130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653">
                  <a:extLst>
                    <a:ext uri="{9D8B030D-6E8A-4147-A177-3AD203B41FA5}">
                      <a16:colId xmlns:a16="http://schemas.microsoft.com/office/drawing/2014/main" val="767180730"/>
                    </a:ext>
                  </a:extLst>
                </a:gridCol>
                <a:gridCol w="4215653">
                  <a:extLst>
                    <a:ext uri="{9D8B030D-6E8A-4147-A177-3AD203B41FA5}">
                      <a16:colId xmlns:a16="http://schemas.microsoft.com/office/drawing/2014/main" val="1978485010"/>
                    </a:ext>
                  </a:extLst>
                </a:gridCol>
              </a:tblGrid>
              <a:tr h="282317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Tema </a:t>
                      </a:r>
                    </a:p>
                  </a:txBody>
                  <a:tcPr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Derecho</a:t>
                      </a:r>
                    </a:p>
                  </a:txBody>
                  <a:tcPr>
                    <a:solidFill>
                      <a:srgbClr val="AB0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666853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Demografía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Transveral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472166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Pobreza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I. A una vida digna y Derecho VIII. Al acceso a servicios y beneficios socioeconómicos.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84958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Inclusión y diversidad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XII. A la protección en estado de vulnerabilidad y Derecho XV. A fortalecer las identidades juveniles.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21784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Educación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II. A la educación y Derecho X. A la información.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87099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Trabajo y empleo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III. A un trabajo digno.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13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4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4184090" y="640080"/>
            <a:ext cx="2646478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 dirty="0"/>
              <a:t>Orden del día</a:t>
            </a:r>
            <a:endParaRPr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C329ABC-E19D-7CEB-0478-80A86646BB88}"/>
              </a:ext>
            </a:extLst>
          </p:cNvPr>
          <p:cNvSpPr txBox="1"/>
          <p:nvPr/>
        </p:nvSpPr>
        <p:spPr>
          <a:xfrm>
            <a:off x="3072384" y="1463040"/>
            <a:ext cx="60076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Bienvenida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Lectura y aprobación del orden del día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Seguimiento de acuerdos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Temas del INEGI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Avance del Programa Anual de Trabajo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Avance de los Grupos de Trabajo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Proyectos de información adicionales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Asuntos Generales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Lectura de acuerdos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Clausura de la sesión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200" dirty="0">
                <a:latin typeface="Montserrat" panose="00000500000000000000" pitchFamily="2" charset="0"/>
              </a:rPr>
              <a:t>Foto oficial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9D6813E-DAD2-3ED6-4C2F-87DC994D5F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0347" y="365125"/>
          <a:ext cx="843130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653">
                  <a:extLst>
                    <a:ext uri="{9D8B030D-6E8A-4147-A177-3AD203B41FA5}">
                      <a16:colId xmlns:a16="http://schemas.microsoft.com/office/drawing/2014/main" val="316959361"/>
                    </a:ext>
                  </a:extLst>
                </a:gridCol>
                <a:gridCol w="4215653">
                  <a:extLst>
                    <a:ext uri="{9D8B030D-6E8A-4147-A177-3AD203B41FA5}">
                      <a16:colId xmlns:a16="http://schemas.microsoft.com/office/drawing/2014/main" val="1672899700"/>
                    </a:ext>
                  </a:extLst>
                </a:gridCol>
              </a:tblGrid>
              <a:tr h="30401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Derecho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0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97461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Salud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IV. A la salud, Derecho XIV. Derechos sexuales y reproductivos.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92135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Vivienda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I. A una vida digna.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6975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Medioambiente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V. A un medio ambiente sano y sustentable.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084073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Deporte y esparcimiento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XVI. Al deporte y Derecho VI. Al descanso y tiempo de esparcimiento.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828068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Participación social y ciudadana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VII. De participación efectiva en la vida social y Derecho XI. De organización.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18154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Cultura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VIII. Beneficios culturales y Derecho IX. A la libertad de expresión.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92919"/>
                  </a:ext>
                </a:extLst>
              </a:tr>
              <a:tr h="304018">
                <a:tc>
                  <a:txBody>
                    <a:bodyPr/>
                    <a:lstStyle/>
                    <a:p>
                      <a:r>
                        <a:rPr lang="es-MX" dirty="0"/>
                        <a:t>Seguridad publica e impartición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 XIII. A una vida libre de violencia.</a:t>
                      </a:r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6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55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4473F-501A-F838-CC18-ABD96DAB2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</a:rPr>
              <a:t>Arquitectura del SEIJUVE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AC44DB5-057A-B9BB-5328-7CD95DC1A84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55172" y="1452283"/>
          <a:ext cx="6481655" cy="4392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3480">
                  <a:extLst>
                    <a:ext uri="{9D8B030D-6E8A-4147-A177-3AD203B41FA5}">
                      <a16:colId xmlns:a16="http://schemas.microsoft.com/office/drawing/2014/main" val="2274303559"/>
                    </a:ext>
                  </a:extLst>
                </a:gridCol>
                <a:gridCol w="3018175">
                  <a:extLst>
                    <a:ext uri="{9D8B030D-6E8A-4147-A177-3AD203B41FA5}">
                      <a16:colId xmlns:a16="http://schemas.microsoft.com/office/drawing/2014/main" val="3595956971"/>
                    </a:ext>
                  </a:extLst>
                </a:gridCol>
              </a:tblGrid>
              <a:tr h="3514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>
                          <a:effectLst/>
                        </a:rPr>
                        <a:t>Componente</a:t>
                      </a:r>
                      <a:endParaRPr lang="es-MX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0A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200" dirty="0">
                          <a:effectLst/>
                        </a:rPr>
                        <a:t>Naturaleza</a:t>
                      </a:r>
                      <a:endParaRPr lang="es-MX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0A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856144"/>
                  </a:ext>
                </a:extLst>
              </a:tr>
              <a:tr h="577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Banco de Indicadores y Estadísticas de Juventud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Sistema de indicadores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807678"/>
                  </a:ext>
                </a:extLst>
              </a:tr>
              <a:tr h="577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Programas de Información de Juventud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Estadística básica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725171"/>
                  </a:ext>
                </a:extLst>
              </a:tr>
              <a:tr h="577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tx1"/>
                          </a:solidFill>
                          <a:effectLst/>
                        </a:rPr>
                        <a:t>— Encuesta Estatal de Juventudes</a:t>
                      </a:r>
                      <a:endParaRPr lang="es-MX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tx1"/>
                          </a:solidFill>
                          <a:effectLst/>
                        </a:rPr>
                        <a:t>Encuesta por muestreo</a:t>
                      </a:r>
                      <a:endParaRPr lang="es-MX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96368"/>
                  </a:ext>
                </a:extLst>
              </a:tr>
              <a:tr h="577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— Estadística Estatal de Beneficiarios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Registros administrativos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515588"/>
                  </a:ext>
                </a:extLst>
              </a:tr>
              <a:tr h="8032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tx1"/>
                          </a:solidFill>
                          <a:effectLst/>
                        </a:rPr>
                        <a:t>Sistema Quintanarroense de Monitoreo y Evaluación de la Política de Juventud</a:t>
                      </a:r>
                      <a:endParaRPr lang="es-MX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tx1"/>
                          </a:solidFill>
                          <a:effectLst/>
                        </a:rPr>
                        <a:t>Monitoreo y evaluación</a:t>
                      </a:r>
                      <a:endParaRPr lang="es-MX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16190"/>
                  </a:ext>
                </a:extLst>
              </a:tr>
              <a:tr h="5773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effectLst/>
                        </a:rPr>
                        <a:t>Atlas de Juventudes de Quintana Roo</a:t>
                      </a:r>
                      <a:endParaRPr lang="es-MX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Visualización territorial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355956"/>
                  </a:ext>
                </a:extLst>
              </a:tr>
              <a:tr h="3514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tx1"/>
                          </a:solidFill>
                          <a:effectLst/>
                        </a:rPr>
                        <a:t>Publicaciones</a:t>
                      </a:r>
                      <a:endParaRPr lang="es-MX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Repositorio documental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57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457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EBE7F-E968-DC5E-EA7D-96A3A492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B68400"/>
                </a:solidFill>
              </a:rPr>
              <a:t>Banco de Indicadores y Estadísticas de Juventud (BIEJ)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F37FF5-10E1-34B6-6751-CF5BFA56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/>
              <a:t>Componente que tiene como finalidad generar estadísticas e indicadores estratégicos que permitan dar seguimiento al acceso efectivo de las juventudes quintanarroenses de 12 a 29 años a sus derecho humanos.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El BIEJ como herramienta de estadística derivada, genera datos a través de fuentes de información oficial nacionales y locales, sean estos  censos, encuestas por muestreo y aprovechamiento de registros administrativos.</a:t>
            </a:r>
          </a:p>
          <a:p>
            <a:pPr marL="0" indent="0" algn="just">
              <a:buNone/>
            </a:pP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2844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31188-C24A-5D40-2CE8-A1A0C4FD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</a:rPr>
              <a:t>Programas de Información de Juventudes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040D98-C070-4AE1-1076-8E6432D5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Componente que tiene como finalidad aglutinar al conjunto de proyectos de generación de estadística básica en materia de juventud a cargo del Instituto Quintanarroense de la Juventud (IQJ), sean estos censos, encuestas por muestreo  y aprovechamiento de registros administrativos.</a:t>
            </a:r>
          </a:p>
        </p:txBody>
      </p:sp>
    </p:spTree>
    <p:extLst>
      <p:ext uri="{BB962C8B-B14F-4D97-AF65-F5344CB8AC3E}">
        <p14:creationId xmlns:p14="http://schemas.microsoft.com/office/powerpoint/2010/main" val="3688108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D6520-E850-A70A-3BA9-5B80FC22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B68400"/>
                </a:solidFill>
              </a:rPr>
              <a:t>Publicaciones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D087F-53D7-7DA4-FF04-A84A14913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Componente responsable de organizar, preservar y difundir el acervo documental generado por el IQJ y los componentes del sistema. Reúne investigaciones, diagnósticos, boletines estadísticos, reportes de monitoreo y evaluación, y normativas en materia de juventud producidas en el marco del SEIJUVE.</a:t>
            </a:r>
          </a:p>
          <a:p>
            <a:pPr marL="0" indent="0" algn="just">
              <a:buNone/>
            </a:pP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7033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138FB-0F6A-7D2E-8BDD-E9420042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rgbClr val="B68400"/>
                </a:solidFill>
              </a:rPr>
              <a:t>Sistema Quintanarroense de Monitoreo y Evaluación de la Política de Juventud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1AEEF4-57D3-9D57-C975-3C4A0C44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Componente responsable de valorar en qué medida las políticas públicas de la administración pública estatal contribuyen al acceso efectivo de las juventudes quintanarroenses a sus derechos humanos.</a:t>
            </a:r>
          </a:p>
        </p:txBody>
      </p:sp>
    </p:spTree>
    <p:extLst>
      <p:ext uri="{BB962C8B-B14F-4D97-AF65-F5344CB8AC3E}">
        <p14:creationId xmlns:p14="http://schemas.microsoft.com/office/powerpoint/2010/main" val="1736637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0645F-BC91-CEB3-640A-DD41C133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B68400"/>
                </a:solidFill>
              </a:rPr>
              <a:t>Atlas de Juventudes de Quintana Roo</a:t>
            </a:r>
            <a:br>
              <a:rPr lang="es-MX" b="1" dirty="0">
                <a:solidFill>
                  <a:srgbClr val="B68400"/>
                </a:solidFill>
              </a:rPr>
            </a:br>
            <a:endParaRPr lang="es-MX" dirty="0">
              <a:solidFill>
                <a:srgbClr val="B684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823019-1406-C898-63F3-61987453A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/>
              <a:t>Componente con el objetivo de georreferenciar y visualizar territorialmente la información estadística producida y sistematizada por el sistema, para ofrecer una lectura cartográfica de las condiciones de vida, el ejercicio de derechos y la cobertura de la política pública dirigida a las juventudes quintanarroenses.</a:t>
            </a:r>
          </a:p>
        </p:txBody>
      </p:sp>
    </p:spTree>
    <p:extLst>
      <p:ext uri="{BB962C8B-B14F-4D97-AF65-F5344CB8AC3E}">
        <p14:creationId xmlns:p14="http://schemas.microsoft.com/office/powerpoint/2010/main" val="2136234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>
            <a:spLocks noGrp="1"/>
          </p:cNvSpPr>
          <p:nvPr>
            <p:ph type="ctrTitle"/>
          </p:nvPr>
        </p:nvSpPr>
        <p:spPr>
          <a:xfrm>
            <a:off x="1523999" y="3317324"/>
            <a:ext cx="9144000" cy="9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s-ES" dirty="0"/>
              <a:t>7. Proyectos de información adicionales </a:t>
            </a:r>
            <a:endParaRPr dirty="0"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"/>
          </p:nvPr>
        </p:nvSpPr>
        <p:spPr>
          <a:xfrm>
            <a:off x="2566795" y="4279122"/>
            <a:ext cx="7058407" cy="140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b="1" dirty="0"/>
              <a:t>Mtro. Jesús Rolando Barrera Chuc</a:t>
            </a:r>
            <a:endParaRPr lang="es-MX" dirty="0"/>
          </a:p>
          <a:p>
            <a:r>
              <a:rPr lang="es-ES" dirty="0"/>
              <a:t>Director de Información Estadística y Análisis Económico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88544C-FE07-247F-31A4-571EA2488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70538"/>
              </p:ext>
            </p:extLst>
          </p:nvPr>
        </p:nvGraphicFramePr>
        <p:xfrm>
          <a:off x="3035808" y="1631474"/>
          <a:ext cx="7882128" cy="3017520"/>
        </p:xfrm>
        <a:graphic>
          <a:graphicData uri="http://schemas.openxmlformats.org/drawingml/2006/table">
            <a:tbl>
              <a:tblPr bandRow="1"/>
              <a:tblGrid>
                <a:gridCol w="640080">
                  <a:extLst>
                    <a:ext uri="{9D8B030D-6E8A-4147-A177-3AD203B41FA5}">
                      <a16:colId xmlns:a16="http://schemas.microsoft.com/office/drawing/2014/main" val="3900613995"/>
                    </a:ext>
                  </a:extLst>
                </a:gridCol>
                <a:gridCol w="557784">
                  <a:extLst>
                    <a:ext uri="{9D8B030D-6E8A-4147-A177-3AD203B41FA5}">
                      <a16:colId xmlns:a16="http://schemas.microsoft.com/office/drawing/2014/main" val="265859376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16939247"/>
                    </a:ext>
                  </a:extLst>
                </a:gridCol>
                <a:gridCol w="149408">
                  <a:extLst>
                    <a:ext uri="{9D8B030D-6E8A-4147-A177-3AD203B41FA5}">
                      <a16:colId xmlns:a16="http://schemas.microsoft.com/office/drawing/2014/main" val="326813367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41183974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814473277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9420467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302073107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40568050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24632063"/>
                    </a:ext>
                  </a:extLst>
                </a:gridCol>
                <a:gridCol w="626032">
                  <a:extLst>
                    <a:ext uri="{9D8B030D-6E8A-4147-A177-3AD203B41FA5}">
                      <a16:colId xmlns:a16="http://schemas.microsoft.com/office/drawing/2014/main" val="231782234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78117092"/>
                    </a:ext>
                  </a:extLst>
                </a:gridCol>
                <a:gridCol w="713232">
                  <a:extLst>
                    <a:ext uri="{9D8B030D-6E8A-4147-A177-3AD203B41FA5}">
                      <a16:colId xmlns:a16="http://schemas.microsoft.com/office/drawing/2014/main" val="165373489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Código 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26174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Nombre de la actividad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Implementar de la Encuesta Estatal de Juventudes 2026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81311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Producto (s) </a:t>
                      </a: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Microdatos e Informe de resultados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Meta Anual </a:t>
                      </a: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100%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27743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56378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Programación mensual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092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Ene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Feb</a:t>
                      </a:r>
                      <a:endParaRPr lang="es-MX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Mar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Abr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May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Jun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Jul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Ago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 err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Sep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Oct</a:t>
                      </a:r>
                      <a:endParaRPr lang="es-MX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Nov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Dic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319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6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10%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713938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Responsable de la actividad específica: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Instituto Quintanarroense de la Juventud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5844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BFEA7EE-D717-417F-E25D-1D9E73431236}"/>
              </a:ext>
            </a:extLst>
          </p:cNvPr>
          <p:cNvSpPr txBox="1"/>
          <p:nvPr/>
        </p:nvSpPr>
        <p:spPr>
          <a:xfrm>
            <a:off x="2910078" y="605064"/>
            <a:ext cx="4853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IQJ</a:t>
            </a:r>
            <a:endParaRPr lang="es-MX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72503B5E-27B7-8E05-A6FB-F50E6294E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AE33820-D722-B072-0152-762225F026CD}"/>
              </a:ext>
            </a:extLst>
          </p:cNvPr>
          <p:cNvSpPr txBox="1"/>
          <p:nvPr/>
        </p:nvSpPr>
        <p:spPr>
          <a:xfrm>
            <a:off x="2910078" y="605064"/>
            <a:ext cx="4853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SSC</a:t>
            </a:r>
            <a:endParaRPr lang="es-MX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C1D1AC4-5143-194B-7CA1-B06A2B5CF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03820"/>
              </p:ext>
            </p:extLst>
          </p:nvPr>
        </p:nvGraphicFramePr>
        <p:xfrm>
          <a:off x="3016376" y="1772190"/>
          <a:ext cx="8852536" cy="3566160"/>
        </p:xfrm>
        <a:graphic>
          <a:graphicData uri="http://schemas.openxmlformats.org/drawingml/2006/table">
            <a:tbl>
              <a:tblPr bandRow="1"/>
              <a:tblGrid>
                <a:gridCol w="632324">
                  <a:extLst>
                    <a:ext uri="{9D8B030D-6E8A-4147-A177-3AD203B41FA5}">
                      <a16:colId xmlns:a16="http://schemas.microsoft.com/office/drawing/2014/main" val="2748584953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453119363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1987838452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4055029099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519543334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1999758339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1233344337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3003802636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3356307234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3342246622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2446003616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3146189400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3626017527"/>
                    </a:ext>
                  </a:extLst>
                </a:gridCol>
                <a:gridCol w="632324">
                  <a:extLst>
                    <a:ext uri="{9D8B030D-6E8A-4147-A177-3AD203B41FA5}">
                      <a16:colId xmlns:a16="http://schemas.microsoft.com/office/drawing/2014/main" val="167494999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Código 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2824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Nombre de la actividad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Dar Seguimiento a las acciones del BANAVIM en Quintana Roo, en cumplimiento a la Ley de Acceso a las Mujeres a una Vida Libre de Violencia del Estado de Quintana Roo en su Artículo 42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3610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Producto (s)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Meta Anual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40730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Informes trimestrales de seguimiento y análisis de Estadísticas Actualizadas del BANAVIM.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4 informes trimestrales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30796"/>
                  </a:ext>
                </a:extLst>
              </a:tr>
              <a:tr h="0">
                <a:tc gridSpan="1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Programación mensual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04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Ene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Feb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Mar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Abr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May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Jun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Jul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Ago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 err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Sep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Oct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Nov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Dic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225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x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x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x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09726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Responsable de la actividad específica: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Secretaría de Seguridad Ciudadana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839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3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365504" y="2569369"/>
            <a:ext cx="9460992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/>
              <a:t>Acuerdo 1. Se aprueba el orden del día. 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>
          <a:extLst>
            <a:ext uri="{FF2B5EF4-FFF2-40B4-BE49-F238E27FC236}">
              <a16:creationId xmlns:a16="http://schemas.microsoft.com/office/drawing/2014/main" id="{0C6DBD0C-489E-CD0B-C510-4568EBE0D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F23633-9BC1-61E0-7B42-02CE65128B87}"/>
              </a:ext>
            </a:extLst>
          </p:cNvPr>
          <p:cNvSpPr txBox="1"/>
          <p:nvPr/>
        </p:nvSpPr>
        <p:spPr>
          <a:xfrm>
            <a:off x="2910078" y="605064"/>
            <a:ext cx="4853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SSC</a:t>
            </a:r>
            <a:endParaRPr lang="es-MX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442F5A-B752-3A06-E922-C1E8D859D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67954"/>
              </p:ext>
            </p:extLst>
          </p:nvPr>
        </p:nvGraphicFramePr>
        <p:xfrm>
          <a:off x="3072384" y="1581182"/>
          <a:ext cx="8970264" cy="3291840"/>
        </p:xfrm>
        <a:graphic>
          <a:graphicData uri="http://schemas.openxmlformats.org/drawingml/2006/table">
            <a:tbl>
              <a:tblPr bandRow="1"/>
              <a:tblGrid>
                <a:gridCol w="731378">
                  <a:extLst>
                    <a:ext uri="{9D8B030D-6E8A-4147-A177-3AD203B41FA5}">
                      <a16:colId xmlns:a16="http://schemas.microsoft.com/office/drawing/2014/main" val="2391286739"/>
                    </a:ext>
                  </a:extLst>
                </a:gridCol>
                <a:gridCol w="767294">
                  <a:extLst>
                    <a:ext uri="{9D8B030D-6E8A-4147-A177-3AD203B41FA5}">
                      <a16:colId xmlns:a16="http://schemas.microsoft.com/office/drawing/2014/main" val="2066824444"/>
                    </a:ext>
                  </a:extLst>
                </a:gridCol>
                <a:gridCol w="766206">
                  <a:extLst>
                    <a:ext uri="{9D8B030D-6E8A-4147-A177-3AD203B41FA5}">
                      <a16:colId xmlns:a16="http://schemas.microsoft.com/office/drawing/2014/main" val="2656935524"/>
                    </a:ext>
                  </a:extLst>
                </a:gridCol>
                <a:gridCol w="161077">
                  <a:extLst>
                    <a:ext uri="{9D8B030D-6E8A-4147-A177-3AD203B41FA5}">
                      <a16:colId xmlns:a16="http://schemas.microsoft.com/office/drawing/2014/main" val="4191925555"/>
                    </a:ext>
                  </a:extLst>
                </a:gridCol>
                <a:gridCol w="390397">
                  <a:extLst>
                    <a:ext uri="{9D8B030D-6E8A-4147-A177-3AD203B41FA5}">
                      <a16:colId xmlns:a16="http://schemas.microsoft.com/office/drawing/2014/main" val="1744649163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2256275366"/>
                    </a:ext>
                  </a:extLst>
                </a:gridCol>
                <a:gridCol w="578968">
                  <a:extLst>
                    <a:ext uri="{9D8B030D-6E8A-4147-A177-3AD203B41FA5}">
                      <a16:colId xmlns:a16="http://schemas.microsoft.com/office/drawing/2014/main" val="2711805466"/>
                    </a:ext>
                  </a:extLst>
                </a:gridCol>
                <a:gridCol w="545744">
                  <a:extLst>
                    <a:ext uri="{9D8B030D-6E8A-4147-A177-3AD203B41FA5}">
                      <a16:colId xmlns:a16="http://schemas.microsoft.com/office/drawing/2014/main" val="889710551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2993093871"/>
                    </a:ext>
                  </a:extLst>
                </a:gridCol>
                <a:gridCol w="701151">
                  <a:extLst>
                    <a:ext uri="{9D8B030D-6E8A-4147-A177-3AD203B41FA5}">
                      <a16:colId xmlns:a16="http://schemas.microsoft.com/office/drawing/2014/main" val="2737889183"/>
                    </a:ext>
                  </a:extLst>
                </a:gridCol>
                <a:gridCol w="161077">
                  <a:extLst>
                    <a:ext uri="{9D8B030D-6E8A-4147-A177-3AD203B41FA5}">
                      <a16:colId xmlns:a16="http://schemas.microsoft.com/office/drawing/2014/main" val="1100384803"/>
                    </a:ext>
                  </a:extLst>
                </a:gridCol>
                <a:gridCol w="921841">
                  <a:extLst>
                    <a:ext uri="{9D8B030D-6E8A-4147-A177-3AD203B41FA5}">
                      <a16:colId xmlns:a16="http://schemas.microsoft.com/office/drawing/2014/main" val="2402798088"/>
                    </a:ext>
                  </a:extLst>
                </a:gridCol>
                <a:gridCol w="922929">
                  <a:extLst>
                    <a:ext uri="{9D8B030D-6E8A-4147-A177-3AD203B41FA5}">
                      <a16:colId xmlns:a16="http://schemas.microsoft.com/office/drawing/2014/main" val="1372182284"/>
                    </a:ext>
                  </a:extLst>
                </a:gridCol>
                <a:gridCol w="804298">
                  <a:extLst>
                    <a:ext uri="{9D8B030D-6E8A-4147-A177-3AD203B41FA5}">
                      <a16:colId xmlns:a16="http://schemas.microsoft.com/office/drawing/2014/main" val="102679936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Código 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91998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Nombre de la actividad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Integración de la información relativa al Atlas de Genero con información del Servicio de Emergencias 9-1-1 y la Plataforma BANAVIM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82082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Producto (s): Base de datos inicial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Meta Anual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53819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Base de datos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Entrega de Bases de Datos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464937"/>
                  </a:ext>
                </a:extLst>
              </a:tr>
              <a:tr h="0">
                <a:tc gridSpan="1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Programación mensual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795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Ene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Feb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Mar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Abr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May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Jun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Jul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Ago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 err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Sep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Oct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Nov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Dic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699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X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80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 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6605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Responsable de la actividad específica:</a:t>
                      </a:r>
                      <a:endParaRPr lang="es-MX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_tradnl" sz="1800" b="1" dirty="0">
                          <a:effectLst/>
                          <a:latin typeface="Montserrat" panose="00000500000000000000" pitchFamily="2" charset="0"/>
                          <a:ea typeface="Montserrat" panose="00000500000000000000" pitchFamily="2" charset="0"/>
                          <a:cs typeface="Montserrat" panose="00000500000000000000" pitchFamily="2" charset="0"/>
                        </a:rPr>
                        <a:t>Secretaría de Seguridad Ciudadana</a:t>
                      </a:r>
                      <a:endParaRPr lang="es-MX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5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303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>
            <a:spLocks noGrp="1"/>
          </p:cNvSpPr>
          <p:nvPr>
            <p:ph type="ctrTitle"/>
          </p:nvPr>
        </p:nvSpPr>
        <p:spPr>
          <a:xfrm>
            <a:off x="1524000" y="2331720"/>
            <a:ext cx="9144000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 dirty="0"/>
              <a:t>8. Asuntos Generales</a:t>
            </a:r>
            <a:endParaRPr dirty="0"/>
          </a:p>
        </p:txBody>
      </p:sp>
      <p:sp>
        <p:nvSpPr>
          <p:cNvPr id="258" name="Google Shape;258;p25"/>
          <p:cNvSpPr txBox="1">
            <a:spLocks noGrp="1"/>
          </p:cNvSpPr>
          <p:nvPr>
            <p:ph type="subTitle" idx="1"/>
          </p:nvPr>
        </p:nvSpPr>
        <p:spPr>
          <a:xfrm>
            <a:off x="1524000" y="323183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>
                <a:latin typeface="Montserrat"/>
                <a:ea typeface="Montserrat"/>
                <a:cs typeface="Montserrat"/>
                <a:sym typeface="Montserrat"/>
              </a:rPr>
              <a:t>Mtro. Jesús Rolando Barrera Chuc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>
                <a:latin typeface="Montserrat"/>
                <a:ea typeface="Montserrat"/>
                <a:cs typeface="Montserrat"/>
                <a:sym typeface="Montserrat"/>
              </a:rPr>
              <a:t>Director de Información Estadística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>
                <a:latin typeface="Montserrat"/>
                <a:ea typeface="Montserrat"/>
                <a:cs typeface="Montserrat"/>
                <a:sym typeface="Montserrat"/>
              </a:rPr>
              <a:t>y Análisis Económico 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>
            <a:spLocks noGrp="1"/>
          </p:cNvSpPr>
          <p:nvPr>
            <p:ph type="ctrTitle"/>
          </p:nvPr>
        </p:nvSpPr>
        <p:spPr>
          <a:xfrm>
            <a:off x="1524000" y="1504948"/>
            <a:ext cx="9144000" cy="19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 dirty="0"/>
              <a:t>9. Lectura de los acuerdos</a:t>
            </a:r>
            <a:endParaRPr dirty="0"/>
          </a:p>
        </p:txBody>
      </p:sp>
      <p:sp>
        <p:nvSpPr>
          <p:cNvPr id="264" name="Google Shape;264;p26"/>
          <p:cNvSpPr txBox="1">
            <a:spLocks noGrp="1"/>
          </p:cNvSpPr>
          <p:nvPr>
            <p:ph type="subTitle" idx="1"/>
          </p:nvPr>
        </p:nvSpPr>
        <p:spPr>
          <a:xfrm>
            <a:off x="2302042" y="3474869"/>
            <a:ext cx="758791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s-ES" b="1" dirty="0"/>
              <a:t>Dr. Adrián Isaías Tun González </a:t>
            </a:r>
            <a:endParaRPr lang="es-MX" dirty="0"/>
          </a:p>
          <a:p>
            <a:r>
              <a:rPr lang="es-ES" dirty="0"/>
              <a:t>Jefe del Departamento de Información Estadística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CB060-C02C-5D8E-DEFF-31F69E78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7A73DC-1766-434D-D7FF-2695AE8BC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1825625"/>
            <a:ext cx="8305800" cy="4351338"/>
          </a:xfrm>
        </p:spPr>
        <p:txBody>
          <a:bodyPr/>
          <a:lstStyle/>
          <a:p>
            <a:r>
              <a:rPr lang="es-MX" b="1" dirty="0">
                <a:latin typeface="Montserrat" panose="00000500000000000000" pitchFamily="2" charset="0"/>
                <a:ea typeface="Calibri"/>
                <a:cs typeface="Calibri"/>
                <a:sym typeface="Arial"/>
              </a:rPr>
              <a:t>Acuerdo 1SO/07052026/01 </a:t>
            </a:r>
            <a:r>
              <a:rPr lang="es-MX" dirty="0">
                <a:latin typeface="Montserrat" panose="00000500000000000000" pitchFamily="2" charset="0"/>
                <a:ea typeface="Calibri"/>
                <a:cs typeface="Calibri"/>
                <a:sym typeface="Arial"/>
              </a:rPr>
              <a:t>Se aprueba el orden del día. </a:t>
            </a:r>
          </a:p>
          <a:p>
            <a:r>
              <a:rPr lang="es-MX" b="1" dirty="0">
                <a:latin typeface="Montserrat" panose="00000500000000000000" pitchFamily="2" charset="0"/>
                <a:ea typeface="Calibri"/>
                <a:cs typeface="Calibri"/>
                <a:sym typeface="Arial"/>
              </a:rPr>
              <a:t>Acuerdo 1SO/07052026/02 </a:t>
            </a:r>
            <a:r>
              <a:rPr lang="es-MX" dirty="0">
                <a:latin typeface="Montserrat" panose="00000500000000000000" pitchFamily="2" charset="0"/>
                <a:ea typeface="Calibri"/>
                <a:cs typeface="Calibri"/>
                <a:sym typeface="Arial"/>
              </a:rPr>
              <a:t>Se da por presentado el seguimiento de acuerdos.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7808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ctrTitle"/>
          </p:nvPr>
        </p:nvSpPr>
        <p:spPr>
          <a:xfrm>
            <a:off x="1438656" y="1993392"/>
            <a:ext cx="9314688" cy="11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 dirty="0"/>
              <a:t>10. Clausura de la sesión</a:t>
            </a:r>
            <a:endParaRPr dirty="0"/>
          </a:p>
        </p:txBody>
      </p:sp>
      <p:sp>
        <p:nvSpPr>
          <p:cNvPr id="275" name="Google Shape;275;p28"/>
          <p:cNvSpPr txBox="1">
            <a:spLocks noGrp="1"/>
          </p:cNvSpPr>
          <p:nvPr>
            <p:ph type="subTitle" idx="1"/>
          </p:nvPr>
        </p:nvSpPr>
        <p:spPr>
          <a:xfrm>
            <a:off x="1524000" y="319006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>
                <a:latin typeface="Montserrat"/>
                <a:ea typeface="Montserrat"/>
                <a:cs typeface="Montserrat"/>
                <a:sym typeface="Montserrat"/>
              </a:rPr>
              <a:t>Dr. Jesús Ricardo Ayala Ramírez</a:t>
            </a:r>
            <a:r>
              <a:rPr lang="es-ES" sz="2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>
                <a:latin typeface="Montserrat"/>
                <a:ea typeface="Montserrat"/>
                <a:cs typeface="Montserrat"/>
                <a:sym typeface="Montserrat"/>
              </a:rPr>
              <a:t>Subsecretario de Análisis Económico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>
                <a:latin typeface="Montserrat"/>
                <a:ea typeface="Montserrat"/>
                <a:cs typeface="Montserrat"/>
                <a:sym typeface="Montserrat"/>
              </a:rPr>
              <a:t>y Finanzas Públicas </a:t>
            </a:r>
            <a:endParaRPr sz="36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>
            <a:spLocks noGrp="1"/>
          </p:cNvSpPr>
          <p:nvPr>
            <p:ph type="ctrTitle"/>
          </p:nvPr>
        </p:nvSpPr>
        <p:spPr>
          <a:xfrm>
            <a:off x="1524000" y="1755049"/>
            <a:ext cx="9144000" cy="2139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 dirty="0"/>
              <a:t>11. Foto de la sesión</a:t>
            </a:r>
            <a:br>
              <a:rPr lang="es-ES" dirty="0"/>
            </a:br>
            <a:br>
              <a:rPr lang="es-ES" sz="2800" dirty="0"/>
            </a:br>
            <a:r>
              <a:rPr lang="es-ES" sz="2800" dirty="0"/>
              <a:t>Foto de los asistentes a la Primera Sesión Ordinaria del CEIEGEQROO </a:t>
            </a:r>
            <a:endParaRPr dirty="0"/>
          </a:p>
        </p:txBody>
      </p:sp>
      <p:sp>
        <p:nvSpPr>
          <p:cNvPr id="281" name="Google Shape;281;p29"/>
          <p:cNvSpPr txBox="1">
            <a:spLocks noGrp="1"/>
          </p:cNvSpPr>
          <p:nvPr>
            <p:ph type="subTitle" idx="1"/>
          </p:nvPr>
        </p:nvSpPr>
        <p:spPr>
          <a:xfrm>
            <a:off x="1524000" y="389441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b="1">
                <a:latin typeface="Montserrat"/>
                <a:ea typeface="Montserrat"/>
                <a:cs typeface="Montserrat"/>
                <a:sym typeface="Montserrat"/>
              </a:rPr>
              <a:t>Mtro. Jesús Rolando Barrera Chuc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Director de Información Estadística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y Análisis Económico 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ctrTitle"/>
          </p:nvPr>
        </p:nvSpPr>
        <p:spPr>
          <a:xfrm>
            <a:off x="679323" y="1938528"/>
            <a:ext cx="10833354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</a:pPr>
            <a:r>
              <a:rPr lang="es-ES"/>
              <a:t>3. Seguimiento de acuerdos</a:t>
            </a:r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subTitle" idx="1"/>
          </p:nvPr>
        </p:nvSpPr>
        <p:spPr>
          <a:xfrm>
            <a:off x="2309762" y="2853869"/>
            <a:ext cx="798957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b="1" dirty="0">
                <a:latin typeface="Montserrat"/>
                <a:ea typeface="Montserrat"/>
                <a:cs typeface="Montserrat"/>
                <a:sym typeface="Montserrat"/>
              </a:rPr>
              <a:t>Dr. Adrián Isaías Tun González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2800" dirty="0">
                <a:latin typeface="Montserrat"/>
                <a:ea typeface="Montserrat"/>
                <a:cs typeface="Montserrat"/>
                <a:sym typeface="Montserrat"/>
              </a:rPr>
              <a:t>Jefe del Departamento de Información Estadística</a:t>
            </a:r>
            <a:endParaRPr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2852928" y="622046"/>
            <a:ext cx="4251960" cy="67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/>
              <a:t>Acuerdos de las sesiones previas</a:t>
            </a:r>
            <a:endParaRPr/>
          </a:p>
        </p:txBody>
      </p:sp>
      <p:graphicFrame>
        <p:nvGraphicFramePr>
          <p:cNvPr id="136" name="Google Shape;136;p8"/>
          <p:cNvGraphicFramePr/>
          <p:nvPr>
            <p:extLst>
              <p:ext uri="{D42A27DB-BD31-4B8C-83A1-F6EECF244321}">
                <p14:modId xmlns:p14="http://schemas.microsoft.com/office/powerpoint/2010/main" val="3145430831"/>
              </p:ext>
            </p:extLst>
          </p:nvPr>
        </p:nvGraphicFramePr>
        <p:xfrm>
          <a:off x="424900" y="1978660"/>
          <a:ext cx="11342200" cy="3901500"/>
        </p:xfrm>
        <a:graphic>
          <a:graphicData uri="http://schemas.openxmlformats.org/drawingml/2006/table">
            <a:tbl>
              <a:tblPr firstRow="1" bandRow="1">
                <a:noFill/>
                <a:tableStyleId>{C1DED7EB-C195-4AA4-818B-2586709BCCF1}</a:tableStyleId>
              </a:tblPr>
              <a:tblGrid>
                <a:gridCol w="68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ACUERDOS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20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ESTATUS 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Acuerdo 2SO/021225/01:</a:t>
                      </a:r>
                      <a:r>
                        <a:rPr lang="es-MX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Se aprueba el orden del día.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2000" u="none" strike="noStrike" cap="none" dirty="0"/>
                        <a:t>Cumplimiento inmediato. 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Acuerdo 2SO/021225/02:</a:t>
                      </a:r>
                      <a:r>
                        <a:rPr lang="es-MX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Se da por presentado el seguimiento de acuerdos de las sesiones anteriores.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2000" u="none" strike="noStrike" cap="none" dirty="0"/>
                        <a:t>Cumplimiento inmediato.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Acuerdo 2SO/021225/03: </a:t>
                      </a:r>
                      <a:r>
                        <a:rPr lang="es-MX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Se dan por presentadas las nuevas Reglas para la Integración y Operación de los Comités Técnicos Especializados.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2000" u="none" strike="noStrike" cap="none" dirty="0"/>
                        <a:t>Cumplimiento inmediato.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91443448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Acuerdo 2SO/021225/04</a:t>
                      </a:r>
                      <a:r>
                        <a:rPr lang="es-MX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: Se aprueba el Programa de Trabajo 2026.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2000" u="none" strike="noStrike" cap="none" dirty="0"/>
                        <a:t>Cumplimiento inmediato.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95685041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Acuerdo 2SO/021225/05</a:t>
                      </a:r>
                      <a:r>
                        <a:rPr lang="es-MX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: Se da por aprobado el Calendario de Sesiones para 2026.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2000" u="none" strike="noStrike" cap="none" dirty="0"/>
                        <a:t>Cumplimiento inmediato.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9319991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AC3E940A-DAC6-5A9D-9418-1C90002EC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>
            <a:extLst>
              <a:ext uri="{FF2B5EF4-FFF2-40B4-BE49-F238E27FC236}">
                <a16:creationId xmlns:a16="http://schemas.microsoft.com/office/drawing/2014/main" id="{92DC4B24-9A54-AD72-FC4F-7C025AA77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2928" y="622046"/>
            <a:ext cx="4251960" cy="67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/>
              <a:t>Acuerdos de las sesiones previas</a:t>
            </a:r>
            <a:endParaRPr/>
          </a:p>
        </p:txBody>
      </p:sp>
      <p:graphicFrame>
        <p:nvGraphicFramePr>
          <p:cNvPr id="136" name="Google Shape;136;p8">
            <a:extLst>
              <a:ext uri="{FF2B5EF4-FFF2-40B4-BE49-F238E27FC236}">
                <a16:creationId xmlns:a16="http://schemas.microsoft.com/office/drawing/2014/main" id="{4463AF90-9F3B-7030-98A5-AD8559D99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061927"/>
              </p:ext>
            </p:extLst>
          </p:nvPr>
        </p:nvGraphicFramePr>
        <p:xfrm>
          <a:off x="896112" y="1618408"/>
          <a:ext cx="11209930" cy="1649379"/>
        </p:xfrm>
        <a:graphic>
          <a:graphicData uri="http://schemas.openxmlformats.org/drawingml/2006/table">
            <a:tbl>
              <a:tblPr firstRow="1" bandRow="1">
                <a:noFill/>
                <a:tableStyleId>{C1DED7EB-C195-4AA4-818B-2586709BCCF1}</a:tableStyleId>
              </a:tblPr>
              <a:tblGrid>
                <a:gridCol w="856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ACUERDOS</a:t>
                      </a:r>
                      <a:endParaRPr sz="18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u="none" strike="noStrike" cap="none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ESTATUS </a:t>
                      </a:r>
                      <a:endParaRPr sz="1800" u="none" strike="noStrike" cap="none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5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Acuerdo 2SO/021225/06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: Se creará un grupo de trabajo para el Observatorio Laboral.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u="none" strike="noStrike" cap="none" dirty="0">
                          <a:latin typeface="Montserrat" panose="00000500000000000000" pitchFamily="2" charset="0"/>
                        </a:rPr>
                        <a:t>Cumplimiento inmediato. </a:t>
                      </a:r>
                      <a:endParaRPr sz="18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34237452"/>
                  </a:ext>
                </a:extLst>
              </a:tr>
              <a:tr h="60833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Acuerdo 2SO/021225/07: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 Se creará un grupo de trabajo para la implementación de un Sistema Estatal de Indicadores para la Juventud.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s-MX" sz="1800" u="none" strike="noStrike" cap="none" dirty="0">
                          <a:latin typeface="Montserrat" panose="00000500000000000000" pitchFamily="2" charset="0"/>
                        </a:rPr>
                        <a:t>Cumplimiento inmediato.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490497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E96A1A-A062-1400-D13D-3987E6EDF797}"/>
              </a:ext>
            </a:extLst>
          </p:cNvPr>
          <p:cNvSpPr txBox="1"/>
          <p:nvPr/>
        </p:nvSpPr>
        <p:spPr>
          <a:xfrm>
            <a:off x="4754880" y="3785616"/>
            <a:ext cx="42336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Montserrat" panose="00000500000000000000" pitchFamily="2" charset="0"/>
              </a:rPr>
              <a:t>Los avances de los grupos de trabajo se reportarán en el respectivo punto del orden del día. </a:t>
            </a:r>
          </a:p>
        </p:txBody>
      </p:sp>
    </p:spTree>
    <p:extLst>
      <p:ext uri="{BB962C8B-B14F-4D97-AF65-F5344CB8AC3E}">
        <p14:creationId xmlns:p14="http://schemas.microsoft.com/office/powerpoint/2010/main" val="286020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>
          <a:extLst>
            <a:ext uri="{FF2B5EF4-FFF2-40B4-BE49-F238E27FC236}">
              <a16:creationId xmlns:a16="http://schemas.microsoft.com/office/drawing/2014/main" id="{41158B4F-AAD5-F95E-8C22-8F84B9CE9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>
            <a:extLst>
              <a:ext uri="{FF2B5EF4-FFF2-40B4-BE49-F238E27FC236}">
                <a16:creationId xmlns:a16="http://schemas.microsoft.com/office/drawing/2014/main" id="{ADACD61D-B7F5-B405-427B-5578192FE4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2928" y="622046"/>
            <a:ext cx="4251960" cy="67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rPr lang="es-ES"/>
              <a:t>Acuerdos de las sesiones previas</a:t>
            </a:r>
            <a:endParaRPr/>
          </a:p>
        </p:txBody>
      </p:sp>
      <p:graphicFrame>
        <p:nvGraphicFramePr>
          <p:cNvPr id="136" name="Google Shape;136;p8">
            <a:extLst>
              <a:ext uri="{FF2B5EF4-FFF2-40B4-BE49-F238E27FC236}">
                <a16:creationId xmlns:a16="http://schemas.microsoft.com/office/drawing/2014/main" id="{9D019AAA-D8DD-D318-97D1-906B393F3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72062"/>
              </p:ext>
            </p:extLst>
          </p:nvPr>
        </p:nvGraphicFramePr>
        <p:xfrm>
          <a:off x="562060" y="1713484"/>
          <a:ext cx="11342200" cy="1559580"/>
        </p:xfrm>
        <a:graphic>
          <a:graphicData uri="http://schemas.openxmlformats.org/drawingml/2006/table">
            <a:tbl>
              <a:tblPr firstRow="1" bandRow="1">
                <a:noFill/>
                <a:tableStyleId>{C1DED7EB-C195-4AA4-818B-2586709BCCF1}</a:tableStyleId>
              </a:tblPr>
              <a:tblGrid>
                <a:gridCol w="68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ACUERDOS</a:t>
                      </a:r>
                      <a:endParaRPr sz="18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8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ESTATUS </a:t>
                      </a:r>
                      <a:endParaRPr sz="18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ontserrat"/>
                        <a:buNone/>
                        <a:tabLst/>
                        <a:defRPr/>
                      </a:pPr>
                      <a:r>
                        <a:rPr lang="es-MX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Acuerdo 2SO/021225/08:</a:t>
                      </a:r>
                      <a:r>
                        <a:rPr lang="es-MX" sz="18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 Se realizará una reunión con el equipo de trabajo del proyecto Atlas de Violencia de Género del Estado de Quintana Roo y se le invitará a la siguiente sesión.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Cumplido.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Calibri"/>
                          <a:cs typeface="Calibri"/>
                          <a:sym typeface="Arial"/>
                        </a:rPr>
                        <a:t>Se realizó la presentación a las instituciones que conforman el Comité el pasado 31 de marzo. 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 descr="Puede ser una imagen de texto que dice &quot;국 요 요 A ATLAS DE EVIOLENCIA DEVIOLENCIADE DE GÉNERO DEL ESTADO DE QUINTANAR ROO (2019-2024) 요 PRESENTACIÓN MTRO.CRISTIANMENDOZA MTRO.CRIS LANMENDOZA Atlas de Violencia de Género del Estado de Quintana Roo 2019- 2019-2024 -2024 EvaluaciónyDlagnótico Evaluación Dlagnóstico Ceoespacial JULIDCESARLARASERIENY JULIO CESARI LARAIS BIEN) SEMUJERES ណាយក&quot; 製 coaHc4a INFORMACIONESTADI... ESTADISTI.. DC DRA. MA. LUISA HERNANDEZ AGUILAR INIVERSIDADAUTONOMADEL STADODEQUINTANAROO QUIN ANA Norma Balam 22&quot;">
            <a:extLst>
              <a:ext uri="{FF2B5EF4-FFF2-40B4-BE49-F238E27FC236}">
                <a16:creationId xmlns:a16="http://schemas.microsoft.com/office/drawing/2014/main" id="{1D11F200-39BC-31A0-600B-874C188F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0" y="3525569"/>
            <a:ext cx="5876690" cy="31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EE0A12B-C352-F89D-9EF2-21303874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60" y="3525568"/>
            <a:ext cx="6030170" cy="31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81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2932</Words>
  <Application>Microsoft Office PowerPoint</Application>
  <PresentationFormat>Panorámica</PresentationFormat>
  <Paragraphs>494</Paragraphs>
  <Slides>55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55</vt:i4>
      </vt:variant>
    </vt:vector>
  </HeadingPairs>
  <TitlesOfParts>
    <vt:vector size="66" baseType="lpstr">
      <vt:lpstr>Montserrat</vt:lpstr>
      <vt:lpstr>Calibri Light</vt:lpstr>
      <vt:lpstr>Times New Roman</vt:lpstr>
      <vt:lpstr>Symbol</vt:lpstr>
      <vt:lpstr>Calibri</vt:lpstr>
      <vt:lpstr>Arial</vt:lpstr>
      <vt:lpstr>Montserrat Medium</vt:lpstr>
      <vt:lpstr>Tema de Office</vt:lpstr>
      <vt:lpstr>1_Tema de Office</vt:lpstr>
      <vt:lpstr>Diseño personalizado</vt:lpstr>
      <vt:lpstr>1_Diseño personalizado</vt:lpstr>
      <vt:lpstr>Comité Estatal de Información Estadística y Geográfica del Estado de Quintana Roo  (CEIEGEQROO)    Primera Sesión Ordinaria 2026</vt:lpstr>
      <vt:lpstr>1. Bienvenida</vt:lpstr>
      <vt:lpstr>2. Lectura del orden del día</vt:lpstr>
      <vt:lpstr>Orden del día</vt:lpstr>
      <vt:lpstr>Acuerdo 1. Se aprueba el orden del día. </vt:lpstr>
      <vt:lpstr>3. Seguimiento de acuerdos</vt:lpstr>
      <vt:lpstr>Acuerdos de las sesiones previas</vt:lpstr>
      <vt:lpstr>Acuerdos de las sesiones previas</vt:lpstr>
      <vt:lpstr>Acuerdos de las sesiones previas</vt:lpstr>
      <vt:lpstr>Acuerdos de las sesiones previas</vt:lpstr>
      <vt:lpstr>Acuerdos de las sesiones previas</vt:lpstr>
      <vt:lpstr>Acuerdo 2. Se da por presentado el seguimiento de acuerdos.  </vt:lpstr>
      <vt:lpstr>4. Temas del INEGI</vt:lpstr>
      <vt:lpstr>5. Avance del Programa Anual de Trabajo </vt:lpstr>
      <vt:lpstr>Avance del PAT 2026</vt:lpstr>
      <vt:lpstr>Presentación de PowerPoint</vt:lpstr>
      <vt:lpstr>Administración Portuaria Integral de Quintana Roo (APIQROO).</vt:lpstr>
      <vt:lpstr>Portal Estadístico</vt:lpstr>
      <vt:lpstr>Portal Estadístico</vt:lpstr>
      <vt:lpstr>Portal Estadístico</vt:lpstr>
      <vt:lpstr>Portal Estadístico</vt:lpstr>
      <vt:lpstr>SEDETUS</vt:lpstr>
      <vt:lpstr>SSC</vt:lpstr>
      <vt:lpstr>SEGOB</vt:lpstr>
      <vt:lpstr>ENCUESTA ESTATAL DE JUVENTUDES (ESJUVE) 2026</vt:lpstr>
      <vt:lpstr>Objetivo general</vt:lpstr>
      <vt:lpstr>Objetivos particulares</vt:lpstr>
      <vt:lpstr>Características metodológicas</vt:lpstr>
      <vt:lpstr>Cobertura temática </vt:lpstr>
      <vt:lpstr>Diseño estadístico</vt:lpstr>
      <vt:lpstr>Diagnóstico de vacíos estadísticos </vt:lpstr>
      <vt:lpstr>Avances</vt:lpstr>
      <vt:lpstr>STYPS</vt:lpstr>
      <vt:lpstr>6. Avance de los Grupos de Trabajo</vt:lpstr>
      <vt:lpstr> Observatorio Laboral</vt:lpstr>
      <vt:lpstr>Revitalización del Sistema Estatal de Información sobre Juventud (SEIJUVE)</vt:lpstr>
      <vt:lpstr>Objetivo general</vt:lpstr>
      <vt:lpstr>Diseño conceptual</vt:lpstr>
      <vt:lpstr>Cobertura temática</vt:lpstr>
      <vt:lpstr>Presentación de PowerPoint</vt:lpstr>
      <vt:lpstr>Arquitectura del SEIJUVE</vt:lpstr>
      <vt:lpstr>Banco de Indicadores y Estadísticas de Juventud (BIEJ)</vt:lpstr>
      <vt:lpstr>Programas de Información de Juventudes</vt:lpstr>
      <vt:lpstr>Publicaciones</vt:lpstr>
      <vt:lpstr>Sistema Quintanarroense de Monitoreo y Evaluación de la Política de Juventud </vt:lpstr>
      <vt:lpstr>Atlas de Juventudes de Quintana Roo </vt:lpstr>
      <vt:lpstr>7. Proyectos de información adicionales </vt:lpstr>
      <vt:lpstr>Presentación de PowerPoint</vt:lpstr>
      <vt:lpstr>Presentación de PowerPoint</vt:lpstr>
      <vt:lpstr>Presentación de PowerPoint</vt:lpstr>
      <vt:lpstr>8. Asuntos Generales</vt:lpstr>
      <vt:lpstr>9. Lectura de los acuerdos</vt:lpstr>
      <vt:lpstr>Acuerdos</vt:lpstr>
      <vt:lpstr>10. Clausura de la sesión</vt:lpstr>
      <vt:lpstr>11. Foto de la sesión  Foto de los asistentes a la Primera Sesión Ordinaria del CEIEGEQROO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Adrián Isaías Tun González</dc:creator>
  <cp:lastModifiedBy>INFORMACION ESTADISTICA Y ENLACE</cp:lastModifiedBy>
  <cp:revision>1</cp:revision>
  <dcterms:created xsi:type="dcterms:W3CDTF">2022-09-29T14:38:37Z</dcterms:created>
  <dcterms:modified xsi:type="dcterms:W3CDTF">2026-05-07T14:21:37Z</dcterms:modified>
</cp:coreProperties>
</file>