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y="6858000" cx="12192000"/>
  <p:notesSz cx="6797675" cy="9926625"/>
  <p:embeddedFontLst>
    <p:embeddedFont>
      <p:font typeface="Montserrat"/>
      <p:regular r:id="rId35"/>
      <p:bold r:id="rId36"/>
      <p:italic r:id="rId37"/>
      <p:boldItalic r:id="rId38"/>
    </p:embeddedFont>
    <p:embeddedFont>
      <p:font typeface="Montserrat Medium"/>
      <p:regular r:id="rId39"/>
      <p:bold r:id="rId40"/>
      <p:italic r:id="rId41"/>
      <p:boldItalic r:id="rId4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43" roundtripDataSignature="AMtx7mhlqB9yVP2dXipJD8loliSwnxig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1DED7EB-C195-4AA4-818B-2586709BCCF1}">
  <a:tblStyle styleId="{C1DED7EB-C195-4AA4-818B-2586709BCCF1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0E7E6"/>
          </a:solidFill>
        </a:fill>
      </a:tcStyle>
    </a:wholeTbl>
    <a:band1H>
      <a:tcTxStyle b="off" i="off"/>
      <a:tcStyle>
        <a:fill>
          <a:solidFill>
            <a:srgbClr val="E0CCC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E0CCCA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MontserratMedium-bold.fntdata"/><Relationship Id="rId20" Type="http://schemas.openxmlformats.org/officeDocument/2006/relationships/slide" Target="slides/slide15.xml"/><Relationship Id="rId42" Type="http://schemas.openxmlformats.org/officeDocument/2006/relationships/font" Target="fonts/MontserratMedium-boldItalic.fntdata"/><Relationship Id="rId41" Type="http://schemas.openxmlformats.org/officeDocument/2006/relationships/font" Target="fonts/MontserratMedium-italic.fntdata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43" Type="http://customschemas.google.com/relationships/presentationmetadata" Target="metadata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font" Target="fonts/Montserrat-regular.fntdata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font" Target="fonts/Montserrat-italic.fntdata"/><Relationship Id="rId14" Type="http://schemas.openxmlformats.org/officeDocument/2006/relationships/slide" Target="slides/slide9.xml"/><Relationship Id="rId36" Type="http://schemas.openxmlformats.org/officeDocument/2006/relationships/font" Target="fonts/Montserrat-bold.fntdata"/><Relationship Id="rId17" Type="http://schemas.openxmlformats.org/officeDocument/2006/relationships/slide" Target="slides/slide12.xml"/><Relationship Id="rId39" Type="http://schemas.openxmlformats.org/officeDocument/2006/relationships/font" Target="fonts/MontserratMedium-regular.fntdata"/><Relationship Id="rId16" Type="http://schemas.openxmlformats.org/officeDocument/2006/relationships/slide" Target="slides/slide11.xml"/><Relationship Id="rId38" Type="http://schemas.openxmlformats.org/officeDocument/2006/relationships/font" Target="fonts/Montserrat-boldItalic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9" name="Google Shape;89;p1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4" name="Google Shape;144;p10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1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1" name="Google Shape;151;p11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2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7" name="Google Shape;167;p12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3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1" name="Google Shape;181;p13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6" name="Google Shape;186;p14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5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2" name="Google Shape;192;p15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6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8" name="Google Shape;198;p16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7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4" name="Google Shape;204;p17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8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9" name="Google Shape;209;p18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9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5" name="Google Shape;215;p19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0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0" name="Google Shape;220;p20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1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7" name="Google Shape;227;p21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2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4" name="Google Shape;234;p22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3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1" name="Google Shape;241;p23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4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8" name="Google Shape;248;p24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5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5" name="Google Shape;255;p25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6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1" name="Google Shape;261;p26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7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7" name="Google Shape;267;p27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28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2" name="Google Shape;272;p28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9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8" name="Google Shape;278;p29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9" name="Google Shape;109;p4:notes"/>
          <p:cNvSpPr txBox="1"/>
          <p:nvPr>
            <p:ph idx="12" type="sldNum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p5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6" name="Google Shape;116;p5:notes"/>
          <p:cNvSpPr txBox="1"/>
          <p:nvPr>
            <p:ph idx="12" type="sldNum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2" name="Google Shape;122;p6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7" name="Google Shape;127;p7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3" name="Google Shape;133;p8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9" name="Google Shape;139;p9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1"/>
          <p:cNvSpPr txBox="1"/>
          <p:nvPr>
            <p:ph type="ctrTitle"/>
          </p:nvPr>
        </p:nvSpPr>
        <p:spPr>
          <a:xfrm>
            <a:off x="1428750" y="1504949"/>
            <a:ext cx="9144000" cy="190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1"/>
          <p:cNvSpPr txBox="1"/>
          <p:nvPr>
            <p:ph idx="1" type="subTitle"/>
          </p:nvPr>
        </p:nvSpPr>
        <p:spPr>
          <a:xfrm>
            <a:off x="1428750" y="34877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1" name="Google Shape;21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0"/>
          <p:cNvSpPr txBox="1"/>
          <p:nvPr>
            <p:ph type="title"/>
          </p:nvPr>
        </p:nvSpPr>
        <p:spPr>
          <a:xfrm>
            <a:off x="2762250" y="292417"/>
            <a:ext cx="49911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40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4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4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4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1"/>
          <p:cNvSpPr txBox="1"/>
          <p:nvPr>
            <p:ph type="title"/>
          </p:nvPr>
        </p:nvSpPr>
        <p:spPr>
          <a:xfrm rot="5400000">
            <a:off x="7712869" y="2536031"/>
            <a:ext cx="4652963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41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4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4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4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2"/>
          <p:cNvSpPr txBox="1"/>
          <p:nvPr>
            <p:ph type="title"/>
          </p:nvPr>
        </p:nvSpPr>
        <p:spPr>
          <a:xfrm>
            <a:off x="2762250" y="292417"/>
            <a:ext cx="49911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3"/>
          <p:cNvSpPr txBox="1"/>
          <p:nvPr>
            <p:ph type="title"/>
          </p:nvPr>
        </p:nvSpPr>
        <p:spPr>
          <a:xfrm>
            <a:off x="831850" y="1709739"/>
            <a:ext cx="10515600" cy="171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3"/>
          <p:cNvSpPr txBox="1"/>
          <p:nvPr>
            <p:ph idx="1" type="body"/>
          </p:nvPr>
        </p:nvSpPr>
        <p:spPr>
          <a:xfrm>
            <a:off x="838200" y="3532188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3" name="Google Shape;33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4"/>
          <p:cNvSpPr txBox="1"/>
          <p:nvPr>
            <p:ph type="title"/>
          </p:nvPr>
        </p:nvSpPr>
        <p:spPr>
          <a:xfrm>
            <a:off x="2762250" y="292417"/>
            <a:ext cx="49911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3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5"/>
          <p:cNvSpPr txBox="1"/>
          <p:nvPr>
            <p:ph type="title"/>
          </p:nvPr>
        </p:nvSpPr>
        <p:spPr>
          <a:xfrm>
            <a:off x="839788" y="365125"/>
            <a:ext cx="7942262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3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35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3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3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3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6"/>
          <p:cNvSpPr txBox="1"/>
          <p:nvPr>
            <p:ph type="title"/>
          </p:nvPr>
        </p:nvSpPr>
        <p:spPr>
          <a:xfrm>
            <a:off x="2762250" y="292417"/>
            <a:ext cx="49911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3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3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Montserrat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8"/>
          <p:cNvSpPr txBox="1"/>
          <p:nvPr>
            <p:ph idx="1" type="body"/>
          </p:nvPr>
        </p:nvSpPr>
        <p:spPr>
          <a:xfrm>
            <a:off x="5183188" y="1543050"/>
            <a:ext cx="6172200" cy="4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4" name="Google Shape;64;p38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3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Montserrat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9"/>
          <p:cNvSpPr/>
          <p:nvPr>
            <p:ph idx="2" type="pic"/>
          </p:nvPr>
        </p:nvSpPr>
        <p:spPr>
          <a:xfrm>
            <a:off x="5183188" y="1676400"/>
            <a:ext cx="6172200" cy="4184650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39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2" name="Google Shape;72;p3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30"/>
          <p:cNvGrpSpPr/>
          <p:nvPr/>
        </p:nvGrpSpPr>
        <p:grpSpPr>
          <a:xfrm>
            <a:off x="0" y="66675"/>
            <a:ext cx="12192000" cy="6791325"/>
            <a:chOff x="0" y="144512"/>
            <a:chExt cx="12192000" cy="6713488"/>
          </a:xfrm>
        </p:grpSpPr>
        <p:pic>
          <p:nvPicPr>
            <p:cNvPr id="11" name="Google Shape;11;p30"/>
            <p:cNvPicPr preferRelativeResize="0"/>
            <p:nvPr/>
          </p:nvPicPr>
          <p:blipFill rotWithShape="1">
            <a:blip r:embed="rId1">
              <a:alphaModFix/>
            </a:blip>
            <a:srcRect b="0" l="0" r="0" t="0"/>
            <a:stretch/>
          </p:blipFill>
          <p:spPr>
            <a:xfrm>
              <a:off x="52388" y="144512"/>
              <a:ext cx="12087225" cy="15335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" name="Google Shape;12;p30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0" y="2627572"/>
              <a:ext cx="12192000" cy="423042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3" name="Google Shape;13;p30"/>
          <p:cNvSpPr txBox="1"/>
          <p:nvPr>
            <p:ph type="title"/>
          </p:nvPr>
        </p:nvSpPr>
        <p:spPr>
          <a:xfrm>
            <a:off x="2762250" y="292417"/>
            <a:ext cx="49911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b="0" i="0" sz="2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3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"/>
          <p:cNvSpPr txBox="1"/>
          <p:nvPr>
            <p:ph type="ctrTitle"/>
          </p:nvPr>
        </p:nvSpPr>
        <p:spPr>
          <a:xfrm>
            <a:off x="1098383" y="1766662"/>
            <a:ext cx="9995233" cy="253829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Montserrat Medium"/>
              <a:buNone/>
            </a:pPr>
            <a:r>
              <a:rPr lang="es-ES" sz="3600">
                <a:latin typeface="Montserrat Medium"/>
                <a:ea typeface="Montserrat Medium"/>
                <a:cs typeface="Montserrat Medium"/>
                <a:sym typeface="Montserrat Medium"/>
              </a:rPr>
              <a:t>Comité Estatal de Información Estadística y Geográfica del Estado de Quintana Roo</a:t>
            </a:r>
            <a:br>
              <a:rPr lang="es-ES" sz="3600">
                <a:latin typeface="Montserrat Medium"/>
                <a:ea typeface="Montserrat Medium"/>
                <a:cs typeface="Montserrat Medium"/>
                <a:sym typeface="Montserrat Medium"/>
              </a:rPr>
            </a:br>
            <a:r>
              <a:rPr lang="es-ES" sz="3600">
                <a:latin typeface="Montserrat Medium"/>
                <a:ea typeface="Montserrat Medium"/>
                <a:cs typeface="Montserrat Medium"/>
                <a:sym typeface="Montserrat Medium"/>
              </a:rPr>
              <a:t> (CEIEGEQROO) </a:t>
            </a:r>
            <a:br>
              <a:rPr lang="es-ES" sz="2000">
                <a:latin typeface="Montserrat Medium"/>
                <a:ea typeface="Montserrat Medium"/>
                <a:cs typeface="Montserrat Medium"/>
                <a:sym typeface="Montserrat Medium"/>
              </a:rPr>
            </a:br>
            <a:br>
              <a:rPr lang="es-ES" sz="3600">
                <a:latin typeface="Montserrat Medium"/>
                <a:ea typeface="Montserrat Medium"/>
                <a:cs typeface="Montserrat Medium"/>
                <a:sym typeface="Montserrat Medium"/>
              </a:rPr>
            </a:br>
            <a:r>
              <a:rPr lang="es-ES" sz="3600">
                <a:latin typeface="Montserrat Medium"/>
                <a:ea typeface="Montserrat Medium"/>
                <a:cs typeface="Montserrat Medium"/>
                <a:sym typeface="Montserrat Medium"/>
              </a:rPr>
              <a:t>	Segunda Sesión Ordinaria 2025</a:t>
            </a:r>
            <a:endParaRPr/>
          </a:p>
        </p:txBody>
      </p:sp>
      <p:sp>
        <p:nvSpPr>
          <p:cNvPr id="92" name="Google Shape;92;p1"/>
          <p:cNvSpPr txBox="1"/>
          <p:nvPr>
            <p:ph idx="1" type="subTitle"/>
          </p:nvPr>
        </p:nvSpPr>
        <p:spPr>
          <a:xfrm>
            <a:off x="3041903" y="4671886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ES"/>
              <a:t>Subsecretaría de Análisis Económico y Finanzas Públicas</a:t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ES"/>
              <a:t>Secretaría de Finanzas y Planeación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0"/>
          <p:cNvSpPr txBox="1"/>
          <p:nvPr>
            <p:ph type="ctrTitle"/>
          </p:nvPr>
        </p:nvSpPr>
        <p:spPr>
          <a:xfrm>
            <a:off x="2407232" y="2075718"/>
            <a:ext cx="7377527" cy="79408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</a:pPr>
            <a:r>
              <a:rPr lang="es-ES"/>
              <a:t>4. Tema SEFIPLAN</a:t>
            </a:r>
            <a:endParaRPr/>
          </a:p>
        </p:txBody>
      </p:sp>
      <p:sp>
        <p:nvSpPr>
          <p:cNvPr id="147" name="Google Shape;147;p10"/>
          <p:cNvSpPr txBox="1"/>
          <p:nvPr>
            <p:ph idx="1" type="subTitle"/>
          </p:nvPr>
        </p:nvSpPr>
        <p:spPr>
          <a:xfrm>
            <a:off x="2025390" y="2959227"/>
            <a:ext cx="8141209" cy="3803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es-ES" sz="1900"/>
              <a:t>Publicación de las RIOCTE, PT 2026 y Calendario de Sesiones 2026</a:t>
            </a:r>
            <a:endParaRPr b="1" sz="19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8" name="Google Shape;148;p10"/>
          <p:cNvSpPr txBox="1"/>
          <p:nvPr/>
        </p:nvSpPr>
        <p:spPr>
          <a:xfrm>
            <a:off x="2828534" y="3428999"/>
            <a:ext cx="6534920" cy="15778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s-ES" sz="2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Mtro. Jesús Rolando Barrera Chuc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s-ES" sz="2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Director de Información Estadística y Análisis Económico 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1"/>
          <p:cNvSpPr txBox="1"/>
          <p:nvPr>
            <p:ph type="title"/>
          </p:nvPr>
        </p:nvSpPr>
        <p:spPr>
          <a:xfrm>
            <a:off x="2762250" y="292417"/>
            <a:ext cx="49911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</a:pPr>
            <a:r>
              <a:rPr lang="es-ES"/>
              <a:t>4.1. Cambios en las Reglas para la Integración y Operación de los Comités Técnicos Especializados</a:t>
            </a:r>
            <a:endParaRPr/>
          </a:p>
        </p:txBody>
      </p:sp>
      <p:grpSp>
        <p:nvGrpSpPr>
          <p:cNvPr id="154" name="Google Shape;154;p11"/>
          <p:cNvGrpSpPr/>
          <p:nvPr/>
        </p:nvGrpSpPr>
        <p:grpSpPr>
          <a:xfrm>
            <a:off x="246888" y="2032920"/>
            <a:ext cx="11817292" cy="3889440"/>
            <a:chOff x="0" y="39528"/>
            <a:chExt cx="11817292" cy="3889440"/>
          </a:xfrm>
        </p:grpSpPr>
        <p:sp>
          <p:nvSpPr>
            <p:cNvPr id="155" name="Google Shape;155;p11"/>
            <p:cNvSpPr/>
            <p:nvPr/>
          </p:nvSpPr>
          <p:spPr>
            <a:xfrm>
              <a:off x="0" y="39528"/>
              <a:ext cx="11817292" cy="69264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11"/>
            <p:cNvSpPr txBox="1"/>
            <p:nvPr/>
          </p:nvSpPr>
          <p:spPr>
            <a:xfrm>
              <a:off x="33812" y="73340"/>
              <a:ext cx="11749668" cy="6250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Montserrat"/>
                <a:buNone/>
              </a:pPr>
              <a:r>
                <a:rPr b="0" i="0" lang="es-ES" sz="1400" u="none" cap="none" strike="noStrik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Art. 19 Actualización del proceso de designaciones. Con oficio a la presidencia (SEFIPLAN), copia a la Secretaría Técnica (INEGI QROO) y a la persona titular de la DGSNIEG. Solo son elegibles personas con el nivel jerárquico inferior al titular.  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11"/>
            <p:cNvSpPr/>
            <p:nvPr/>
          </p:nvSpPr>
          <p:spPr>
            <a:xfrm>
              <a:off x="0" y="838728"/>
              <a:ext cx="11817292" cy="69264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11"/>
            <p:cNvSpPr txBox="1"/>
            <p:nvPr/>
          </p:nvSpPr>
          <p:spPr>
            <a:xfrm>
              <a:off x="33812" y="872540"/>
              <a:ext cx="11749668" cy="6250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Montserrat"/>
                <a:buNone/>
              </a:pPr>
              <a:r>
                <a:rPr b="0" i="0" lang="es-ES" sz="1400" u="none" cap="none" strike="noStrik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Art. 24 La persona titular de la DGSNIEG será invitada a todas las sesiones. 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11"/>
            <p:cNvSpPr/>
            <p:nvPr/>
          </p:nvSpPr>
          <p:spPr>
            <a:xfrm>
              <a:off x="0" y="1637928"/>
              <a:ext cx="11817292" cy="69264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11"/>
            <p:cNvSpPr txBox="1"/>
            <p:nvPr/>
          </p:nvSpPr>
          <p:spPr>
            <a:xfrm>
              <a:off x="33812" y="1671740"/>
              <a:ext cx="11749668" cy="6250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Montserrat"/>
                <a:buNone/>
              </a:pPr>
              <a:r>
                <a:rPr b="0" i="0" lang="es-ES" sz="1400" u="none" cap="none" strike="noStrik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Art. 26 fracción I y Art. 27 fracción. Los informes ahora serán anuales y elaborados por la Secretaría Técnica. Serán remitidos por la presidencia a la DGSNIEG en el último trimestre del año.  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11"/>
            <p:cNvSpPr/>
            <p:nvPr/>
          </p:nvSpPr>
          <p:spPr>
            <a:xfrm>
              <a:off x="0" y="2437128"/>
              <a:ext cx="11817292" cy="69264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11"/>
            <p:cNvSpPr txBox="1"/>
            <p:nvPr/>
          </p:nvSpPr>
          <p:spPr>
            <a:xfrm>
              <a:off x="33812" y="2470940"/>
              <a:ext cx="11749668" cy="6250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Montserrat"/>
                <a:buNone/>
              </a:pPr>
              <a:r>
                <a:rPr b="0" i="0" lang="es-ES" sz="1400" u="none" cap="none" strike="noStrik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Art. 37 Los grupos de trabajo reportarán sus avances en las sesiones del CEIGEQROO y al concluir su propósito elaborarán un informe de resultados. 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11"/>
            <p:cNvSpPr/>
            <p:nvPr/>
          </p:nvSpPr>
          <p:spPr>
            <a:xfrm>
              <a:off x="0" y="3236328"/>
              <a:ext cx="11817292" cy="69264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11"/>
            <p:cNvSpPr txBox="1"/>
            <p:nvPr/>
          </p:nvSpPr>
          <p:spPr>
            <a:xfrm>
              <a:off x="33812" y="3270140"/>
              <a:ext cx="11749668" cy="6250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3325" lIns="53325" spcFirstLastPara="1" rIns="53325" wrap="square" tIns="533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Montserrat"/>
                <a:buNone/>
              </a:pPr>
              <a:r>
                <a:rPr b="0" i="0" lang="es-ES" sz="1400" u="none" cap="none" strike="noStrik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Art. 39 Las convocatorias ahora podrán realizarse por correo electrónico. Esto no afecta, porque siempre las invitaciones han sido mixtas (circular digital + oficio físico personalizado).  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2"/>
          <p:cNvSpPr txBox="1"/>
          <p:nvPr>
            <p:ph type="title"/>
          </p:nvPr>
        </p:nvSpPr>
        <p:spPr>
          <a:xfrm>
            <a:off x="2762250" y="292417"/>
            <a:ext cx="49911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</a:pPr>
            <a:r>
              <a:rPr lang="es-ES"/>
              <a:t>4.1. Cambios en las Reglas para la Integración y Operación de los Comités Técnicos Especializados</a:t>
            </a:r>
            <a:endParaRPr/>
          </a:p>
        </p:txBody>
      </p:sp>
      <p:grpSp>
        <p:nvGrpSpPr>
          <p:cNvPr id="170" name="Google Shape;170;p12"/>
          <p:cNvGrpSpPr/>
          <p:nvPr/>
        </p:nvGrpSpPr>
        <p:grpSpPr>
          <a:xfrm>
            <a:off x="183125" y="1939031"/>
            <a:ext cx="11825749" cy="3674880"/>
            <a:chOff x="0" y="9647"/>
            <a:chExt cx="11825749" cy="3674880"/>
          </a:xfrm>
        </p:grpSpPr>
        <p:sp>
          <p:nvSpPr>
            <p:cNvPr id="171" name="Google Shape;171;p12"/>
            <p:cNvSpPr/>
            <p:nvPr/>
          </p:nvSpPr>
          <p:spPr>
            <a:xfrm>
              <a:off x="0" y="9647"/>
              <a:ext cx="11825749" cy="82368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12"/>
            <p:cNvSpPr txBox="1"/>
            <p:nvPr/>
          </p:nvSpPr>
          <p:spPr>
            <a:xfrm>
              <a:off x="40209" y="49856"/>
              <a:ext cx="11745331" cy="7432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Montserrat"/>
                <a:buNone/>
              </a:pPr>
              <a:r>
                <a:rPr b="0" i="0" lang="es-ES" sz="1800" u="none" cap="none" strike="noStrik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Art. 40 Ahora se podrá sesionar de forma extraordinaria cuando 2 o más vocalías lo soliciten. Antes solo era a solicitud de la presidencia [SEFIPLAN].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12"/>
            <p:cNvSpPr/>
            <p:nvPr/>
          </p:nvSpPr>
          <p:spPr>
            <a:xfrm>
              <a:off x="0" y="960047"/>
              <a:ext cx="11825749" cy="82368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12"/>
            <p:cNvSpPr txBox="1"/>
            <p:nvPr/>
          </p:nvSpPr>
          <p:spPr>
            <a:xfrm>
              <a:off x="40209" y="1000256"/>
              <a:ext cx="11745331" cy="7432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Montserrat"/>
                <a:buNone/>
              </a:pPr>
              <a:r>
                <a:rPr b="0" i="0" lang="es-ES" sz="1800" u="none" cap="none" strike="noStrik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Art. 45 La Secretaría de Actas [SEFIPLAN] elaborará  la minuta en los 15 días hábiles de la sesión. Los vocales tendrán 10 días hábiles para comentarios, dándose por validada si expira el plazo. 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12"/>
            <p:cNvSpPr/>
            <p:nvPr/>
          </p:nvSpPr>
          <p:spPr>
            <a:xfrm>
              <a:off x="0" y="1910448"/>
              <a:ext cx="11825749" cy="82368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12"/>
            <p:cNvSpPr txBox="1"/>
            <p:nvPr/>
          </p:nvSpPr>
          <p:spPr>
            <a:xfrm>
              <a:off x="40209" y="1950657"/>
              <a:ext cx="11745331" cy="7432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Montserrat"/>
                <a:buNone/>
              </a:pPr>
              <a:r>
                <a:rPr b="0" i="0" lang="es-ES" sz="1800" u="none" cap="none" strike="noStrik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Art. 52 Se regula el proceso y plazo para la elaboración del Programa Estatal de Estadística y Geografía a 120 días tras la emisión del PED. 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" name="Google Shape;177;p12"/>
            <p:cNvSpPr/>
            <p:nvPr/>
          </p:nvSpPr>
          <p:spPr>
            <a:xfrm>
              <a:off x="0" y="2860847"/>
              <a:ext cx="11825749" cy="82368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12700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12"/>
            <p:cNvSpPr txBox="1"/>
            <p:nvPr/>
          </p:nvSpPr>
          <p:spPr>
            <a:xfrm>
              <a:off x="40209" y="2901056"/>
              <a:ext cx="11745331" cy="7432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Montserrat"/>
                <a:buNone/>
              </a:pPr>
              <a:r>
                <a:rPr b="0" i="0" lang="es-ES" sz="1800" u="none" cap="none" strike="noStrik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Art. 53 Seis meses previo a la expiración del PEEG, se deberá integrar un informe de resultados de las actividades desarrolladas. 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3"/>
          <p:cNvSpPr txBox="1"/>
          <p:nvPr>
            <p:ph type="title"/>
          </p:nvPr>
        </p:nvSpPr>
        <p:spPr>
          <a:xfrm>
            <a:off x="1627632" y="2322576"/>
            <a:ext cx="10012680" cy="22128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Montserrat"/>
              <a:buNone/>
            </a:pPr>
            <a:r>
              <a:rPr lang="es-ES" sz="4800"/>
              <a:t>Acuerdo 3. Se dan por presentadas las RIOCTE 2025</a:t>
            </a:r>
            <a:r>
              <a:rPr lang="es-ES" sz="4800">
                <a:solidFill>
                  <a:srgbClr val="000000"/>
                </a:solidFill>
              </a:rPr>
              <a:t>. </a:t>
            </a:r>
            <a:br>
              <a:rPr lang="es-ES" sz="4800"/>
            </a:br>
            <a:endParaRPr sz="4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/>
          <p:nvPr>
            <p:ph type="title"/>
          </p:nvPr>
        </p:nvSpPr>
        <p:spPr>
          <a:xfrm>
            <a:off x="4483798" y="668918"/>
            <a:ext cx="3224403" cy="5345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</a:pPr>
            <a:r>
              <a:rPr b="1" lang="es-ES"/>
              <a:t>4.2. Programa de Trabajo 2026</a:t>
            </a:r>
            <a:endParaRPr/>
          </a:p>
        </p:txBody>
      </p:sp>
      <p:graphicFrame>
        <p:nvGraphicFramePr>
          <p:cNvPr id="189" name="Google Shape;189;p14"/>
          <p:cNvGraphicFramePr/>
          <p:nvPr/>
        </p:nvGraphicFramePr>
        <p:xfrm>
          <a:off x="424899" y="17564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{C1DED7EB-C195-4AA4-818B-2586709BCCF1}</a:tableStyleId>
              </a:tblPr>
              <a:tblGrid>
                <a:gridCol w="4046525"/>
                <a:gridCol w="4071100"/>
                <a:gridCol w="3224600"/>
              </a:tblGrid>
              <a:tr h="412900">
                <a:tc>
                  <a:txBody>
                    <a:bodyPr/>
                    <a:lstStyle/>
                    <a:p>
                      <a:pPr indent="0" lvl="1" marL="18000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s-ES" sz="1400" u="none" cap="none" strike="noStrike">
                          <a:solidFill>
                            <a:schemeClr val="l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RESPONSABLE</a:t>
                      </a:r>
                      <a:endParaRPr sz="1400" u="none" cap="none" strike="noStrike"/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ACTIVIDAD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PRODUCTOS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</a:tr>
              <a:tr h="481300"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Servicios Estatales de Salud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Actualización del Diagnóstico Estatal de Salud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Diagnóstico Estatal de Salud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</a:tr>
              <a:tr h="718850"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Administración Portuaria Integral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Actualización del Portal Estadístico de la APIQROO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Datos actualizados y consistentes para análisis de las operaciones portuarias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</a:tr>
              <a:tr h="481300"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Secretaría de Desarrollo Territorial Urbano Sustentable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Emisión de Dictamen de Viabilidad en Materia de Acciones Urbanísticas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Dictamen de Viabilidad en Materia de Acciones Urbanísticas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</a:tr>
              <a:tr h="481300"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Secretaría de Desarrollo Territorial Urbano Sustentable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Emisión de Matrículas de Asesores Inmobiliarios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Matrículas de Asesores Inmobiliarios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</a:tr>
              <a:tr h="481300"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Secretaría de Desarrollo Territorial Urbano Sustentable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Entrega de Títulos de Propiedad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Títulos de Propiedad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</a:tr>
              <a:tr h="956425"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Secretaría de Seguridad Ciudadana 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Seguimiento a las acciones del BANAVIM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Informes trimestrales de las acciones de seguimiento y Estadísticas Actualizadas del BANAVIM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" name="Google Shape;194;p15"/>
          <p:cNvGraphicFramePr/>
          <p:nvPr/>
        </p:nvGraphicFramePr>
        <p:xfrm>
          <a:off x="453579" y="172968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{C1DED7EB-C195-4AA4-818B-2586709BCCF1}</a:tableStyleId>
              </a:tblPr>
              <a:tblGrid>
                <a:gridCol w="3652075"/>
                <a:gridCol w="4624700"/>
                <a:gridCol w="3008050"/>
              </a:tblGrid>
              <a:tr h="312550">
                <a:tc>
                  <a:txBody>
                    <a:bodyPr/>
                    <a:lstStyle/>
                    <a:p>
                      <a:pPr indent="0" lvl="1" marL="18000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s-ES" sz="1400" u="none" cap="none" strike="noStrike">
                          <a:solidFill>
                            <a:schemeClr val="l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RESPONSABLE</a:t>
                      </a:r>
                      <a:endParaRPr b="1" i="0" sz="1400" u="none" cap="none" strike="noStrike">
                        <a:solidFill>
                          <a:schemeClr val="lt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ACTIVIDAD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PRODUCTOS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</a:tr>
              <a:tr h="717425"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Secretaría de Seguridad Ciudadana 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Implementación del Registro Público de Agresores Sexuales del Estado 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Plataforma Operativa del Registro Público de Agresores Sexuales, Protocolo de Uso y Base de Datos Inicial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</a:tr>
              <a:tr h="717425"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Secretaría de Gobernación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Generación de reportes mensuales de Certificados de Libertad de Gravamen (CLG)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Consolidación y reporte de manera periódica los datos derivados de los Certificados de Libertad de Gravamen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</a:tr>
              <a:tr h="954350"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Secretaría de Trabajo y Previsión Social/Centro Conciliación Laboral del Estado de Quintana Roo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Desarrollo del módulo de reportes electrónicos de información estadística del área de Notificadores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Reporte electrónico de Notificadores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</a:tr>
              <a:tr h="954350"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Secretaría de Trabajo y Previsión Social/Centro Conciliación Laboral del Estado de Quintana Roo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Desarrollo del módulo de reportes electrónicos de información estadística del área de Asesores 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Reporte electrónico de Asesores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</a:tr>
            </a:tbl>
          </a:graphicData>
        </a:graphic>
      </p:graphicFrame>
      <p:sp>
        <p:nvSpPr>
          <p:cNvPr id="195" name="Google Shape;195;p15"/>
          <p:cNvSpPr txBox="1"/>
          <p:nvPr/>
        </p:nvSpPr>
        <p:spPr>
          <a:xfrm>
            <a:off x="4483798" y="669799"/>
            <a:ext cx="3224403" cy="5345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</a:pPr>
            <a:r>
              <a:rPr b="1" i="0" lang="es-ES" sz="2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4.2. Programa de Trabajo 2026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0" name="Google Shape;200;p16"/>
          <p:cNvGraphicFramePr/>
          <p:nvPr/>
        </p:nvGraphicFramePr>
        <p:xfrm>
          <a:off x="657224" y="168396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{C1DED7EB-C195-4AA4-818B-2586709BCCF1}</a:tableStyleId>
              </a:tblPr>
              <a:tblGrid>
                <a:gridCol w="3677025"/>
                <a:gridCol w="4301025"/>
                <a:gridCol w="2899500"/>
              </a:tblGrid>
              <a:tr h="311875">
                <a:tc>
                  <a:txBody>
                    <a:bodyPr/>
                    <a:lstStyle/>
                    <a:p>
                      <a:pPr indent="0" lvl="1" marL="18000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s-ES" sz="1400" u="none" cap="none" strike="noStrike">
                          <a:solidFill>
                            <a:schemeClr val="l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RESPONSABLE</a:t>
                      </a:r>
                      <a:endParaRPr b="1" i="0" sz="1400" u="none" cap="none" strike="noStrike">
                        <a:solidFill>
                          <a:schemeClr val="lt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ACTIVIDAD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PRODUCTOS</a:t>
                      </a:r>
                      <a:endParaRPr b="1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</a:tr>
              <a:tr h="770425"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Secretaría de Trabajo y Previsión Social/Centro Conciliación Laboral del Estado de Quintana Roo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Desarrollo del módulo de reportes electrónicos de información estadística del área de Conciliadores 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Reporte electrónico de Conciliadores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</a:tr>
              <a:tr h="770425"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Secretaría de Trabajo y Previsión Social/Centro Conciliación Laboral del Estado de Quintana Roo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Desarrollo del módulo de reportes electrónicos de información estadística del Centro de Conciliación Laboral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Reporte electrónico de información estadística Federal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</a:tr>
              <a:tr h="770425"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Secretaría de Trabajo y Previsión Social/Centro Conciliación Laboral del Estado de Quintana Roo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Desarrollo del módulo de reportes electrónicos para el INEGI 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Reporte electrónico para el INEGI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</a:tr>
              <a:tr h="770425"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Secretaría de Trabajo y Previsión Social/Centro Conciliación Laboral del Estado de Quintana Roo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Desarrollo del módulo del Dashboard de información operativa y estadística de la Dirección General 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Dashboard de la Dirección General</a:t>
                      </a:r>
                      <a:endParaRPr sz="1400" u="none" cap="none" strike="noStrike"/>
                    </a:p>
                  </a:txBody>
                  <a:tcPr marT="5550" marB="0" marR="5550" marL="5550" anchor="ctr"/>
                </a:tc>
              </a:tr>
              <a:tr h="664875"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Instituto Quintanarroense de la Juventud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Implementación de la Encuesta Estatal de Juventudes 2026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5550" marB="0" marR="5550" marL="5550" anchor="ctr"/>
                </a:tc>
                <a:tc>
                  <a:txBody>
                    <a:bodyPr/>
                    <a:lstStyle/>
                    <a:p>
                      <a:pPr indent="0" lvl="1" marL="1800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Informe de resultados</a:t>
                      </a:r>
                      <a:endParaRPr sz="1400" u="none" cap="none" strike="noStrike"/>
                    </a:p>
                  </a:txBody>
                  <a:tcPr marT="5550" marB="0" marR="5550" marL="5550" anchor="ctr"/>
                </a:tc>
              </a:tr>
            </a:tbl>
          </a:graphicData>
        </a:graphic>
      </p:graphicFrame>
      <p:sp>
        <p:nvSpPr>
          <p:cNvPr id="201" name="Google Shape;201;p16"/>
          <p:cNvSpPr txBox="1"/>
          <p:nvPr/>
        </p:nvSpPr>
        <p:spPr>
          <a:xfrm>
            <a:off x="4483798" y="669799"/>
            <a:ext cx="3224403" cy="5345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</a:pPr>
            <a:r>
              <a:rPr b="1" i="0" lang="es-ES" sz="2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4.2. Programa de Trabajo 2026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7"/>
          <p:cNvSpPr txBox="1"/>
          <p:nvPr>
            <p:ph idx="1" type="body"/>
          </p:nvPr>
        </p:nvSpPr>
        <p:spPr>
          <a:xfrm>
            <a:off x="2061972" y="2648504"/>
            <a:ext cx="9659111" cy="15609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</a:pPr>
            <a:r>
              <a:rPr lang="es-ES" sz="4800"/>
              <a:t>Acuerdo 4. Se da por aprobado el Programa de Trabajo 2026. 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8"/>
          <p:cNvSpPr txBox="1"/>
          <p:nvPr>
            <p:ph type="title"/>
          </p:nvPr>
        </p:nvSpPr>
        <p:spPr>
          <a:xfrm>
            <a:off x="2771394" y="751214"/>
            <a:ext cx="4991100" cy="5345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</a:pPr>
            <a:r>
              <a:rPr lang="es-ES"/>
              <a:t>4.3. Calendario de Sesiones 2026</a:t>
            </a:r>
            <a:endParaRPr/>
          </a:p>
        </p:txBody>
      </p:sp>
      <p:graphicFrame>
        <p:nvGraphicFramePr>
          <p:cNvPr id="212" name="Google Shape;212;p18"/>
          <p:cNvGraphicFramePr/>
          <p:nvPr/>
        </p:nvGraphicFramePr>
        <p:xfrm>
          <a:off x="1798381" y="2313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{C1DED7EB-C195-4AA4-818B-2586709BCCF1}</a:tableStyleId>
              </a:tblPr>
              <a:tblGrid>
                <a:gridCol w="4296250"/>
                <a:gridCol w="4299000"/>
              </a:tblGrid>
              <a:tr h="62197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s-ES" sz="2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Calendario de Sesiones 2026</a:t>
                      </a:r>
                      <a:endParaRPr sz="2800" u="none" cap="none" strike="noStrike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68575" marL="68575" anchor="ctr"/>
                </a:tc>
                <a:tc hMerge="1"/>
              </a:tr>
              <a:tr h="621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s-ES" sz="2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Primera Sesión Ordinaria</a:t>
                      </a:r>
                      <a:endParaRPr sz="2800" u="none" cap="none" strike="noStrike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s-ES" sz="2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16 de abril de 2026</a:t>
                      </a:r>
                      <a:endParaRPr sz="2800" u="none" cap="none" strike="noStrike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68575" marL="68575" anchor="ctr"/>
                </a:tc>
              </a:tr>
              <a:tr h="988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s-ES" sz="2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Segunda Sesión Ordinaria</a:t>
                      </a:r>
                      <a:endParaRPr sz="2800" u="none" cap="none" strike="noStrike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es-ES" sz="2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19 de noviembre de 2026</a:t>
                      </a:r>
                      <a:endParaRPr sz="2800" u="none" cap="none" strike="noStrike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68575" marL="6857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9"/>
          <p:cNvSpPr txBox="1"/>
          <p:nvPr>
            <p:ph idx="1" type="body"/>
          </p:nvPr>
        </p:nvSpPr>
        <p:spPr>
          <a:xfrm>
            <a:off x="996697" y="2023457"/>
            <a:ext cx="10680192" cy="25916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</a:pPr>
            <a:r>
              <a:rPr lang="es-ES" sz="4800"/>
              <a:t>Acuerdo 5. Se da por aprobado</a:t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</a:pPr>
            <a:r>
              <a:rPr lang="es-ES" sz="4800"/>
              <a:t>el Calendario de Sesiones para 2026.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/>
          <p:nvPr>
            <p:ph type="ctrTitle"/>
          </p:nvPr>
        </p:nvSpPr>
        <p:spPr>
          <a:xfrm>
            <a:off x="3324375" y="1880669"/>
            <a:ext cx="5835858" cy="9263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</a:pPr>
            <a:r>
              <a:rPr lang="es-ES"/>
              <a:t>1. Bienvenida</a:t>
            </a:r>
            <a:endParaRPr/>
          </a:p>
        </p:txBody>
      </p:sp>
      <p:sp>
        <p:nvSpPr>
          <p:cNvPr id="98" name="Google Shape;98;p2"/>
          <p:cNvSpPr txBox="1"/>
          <p:nvPr>
            <p:ph idx="1" type="subTitle"/>
          </p:nvPr>
        </p:nvSpPr>
        <p:spPr>
          <a:xfrm>
            <a:off x="1670304" y="2858727"/>
            <a:ext cx="9144000" cy="5185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1" lang="es-ES" sz="1800">
                <a:latin typeface="Montserrat"/>
                <a:ea typeface="Montserrat"/>
                <a:cs typeface="Montserrat"/>
                <a:sym typeface="Montserrat"/>
              </a:rPr>
              <a:t>Declaración del </a:t>
            </a:r>
            <a:r>
              <a:rPr b="1" i="1" lang="es-ES" sz="1800">
                <a:latin typeface="Montserrat"/>
                <a:ea typeface="Montserrat"/>
                <a:cs typeface="Montserrat"/>
                <a:sym typeface="Montserrat"/>
              </a:rPr>
              <a:t>quorum</a:t>
            </a:r>
            <a:r>
              <a:rPr b="1" lang="es-ES" sz="1800">
                <a:latin typeface="Montserrat"/>
                <a:ea typeface="Montserrat"/>
                <a:cs typeface="Montserrat"/>
                <a:sym typeface="Montserrat"/>
              </a:rPr>
              <a:t> legal y exposición del objetivo de la reunión</a:t>
            </a:r>
            <a:endParaRPr/>
          </a:p>
          <a:p>
            <a:pPr indent="0" lvl="0" marL="0" rtl="0" algn="ctr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 sz="28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9" name="Google Shape;99;p2"/>
          <p:cNvSpPr txBox="1"/>
          <p:nvPr/>
        </p:nvSpPr>
        <p:spPr>
          <a:xfrm>
            <a:off x="2819400" y="3429000"/>
            <a:ext cx="6845808" cy="15778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s-ES" sz="2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Dr. Jesús Ricardo Ayala Ramírez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s-ES" sz="2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Subsecretario de Análisis Económico y Finanzas Públicas 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0"/>
          <p:cNvSpPr txBox="1"/>
          <p:nvPr>
            <p:ph type="ctrTitle"/>
          </p:nvPr>
        </p:nvSpPr>
        <p:spPr>
          <a:xfrm>
            <a:off x="1524000" y="1617080"/>
            <a:ext cx="9144000" cy="96179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</a:pPr>
            <a:r>
              <a:rPr lang="es-ES"/>
              <a:t>5. Tema INEGI</a:t>
            </a:r>
            <a:endParaRPr/>
          </a:p>
        </p:txBody>
      </p:sp>
      <p:sp>
        <p:nvSpPr>
          <p:cNvPr id="223" name="Google Shape;223;p20"/>
          <p:cNvSpPr txBox="1"/>
          <p:nvPr>
            <p:ph idx="1" type="subTitle"/>
          </p:nvPr>
        </p:nvSpPr>
        <p:spPr>
          <a:xfrm>
            <a:off x="1251403" y="3048101"/>
            <a:ext cx="9689193" cy="15147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s-ES" sz="2800"/>
              <a:t>Lic. Julián Alberto Ehuán Ramírez</a:t>
            </a:r>
            <a:endParaRPr sz="2800"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2800"/>
              <a:t>Coordinador Estatal del INEGI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2800"/>
              <a:t>en Quintana Roo</a:t>
            </a:r>
            <a:endParaRPr sz="28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24" name="Google Shape;224;p20"/>
          <p:cNvSpPr txBox="1"/>
          <p:nvPr/>
        </p:nvSpPr>
        <p:spPr>
          <a:xfrm>
            <a:off x="1645154" y="2623316"/>
            <a:ext cx="8901690" cy="3803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s-ES" sz="1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Registros Nacionales de IEG, Censo Agropecuario y Encuesta Intercensal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1"/>
          <p:cNvSpPr txBox="1"/>
          <p:nvPr>
            <p:ph type="ctrTitle"/>
          </p:nvPr>
        </p:nvSpPr>
        <p:spPr>
          <a:xfrm>
            <a:off x="1524000" y="1617080"/>
            <a:ext cx="9144000" cy="96179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</a:pPr>
            <a:r>
              <a:rPr lang="es-ES"/>
              <a:t>6. Tema SSC</a:t>
            </a:r>
            <a:endParaRPr/>
          </a:p>
        </p:txBody>
      </p:sp>
      <p:sp>
        <p:nvSpPr>
          <p:cNvPr id="230" name="Google Shape;230;p21"/>
          <p:cNvSpPr txBox="1"/>
          <p:nvPr>
            <p:ph idx="1" type="subTitle"/>
          </p:nvPr>
        </p:nvSpPr>
        <p:spPr>
          <a:xfrm>
            <a:off x="1251402" y="3048101"/>
            <a:ext cx="9689193" cy="15147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s-ES" sz="2800"/>
              <a:t>Lic. Carmen Aracely Torres Sánchez</a:t>
            </a:r>
            <a:endParaRPr sz="2800"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2800"/>
              <a:t>Jefa de Información y Estadísticas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2800"/>
              <a:t>del CALLE 911 y SEDA 089</a:t>
            </a:r>
            <a:endParaRPr sz="28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31" name="Google Shape;231;p21"/>
          <p:cNvSpPr txBox="1"/>
          <p:nvPr/>
        </p:nvSpPr>
        <p:spPr>
          <a:xfrm>
            <a:off x="2977512" y="2623316"/>
            <a:ext cx="6236974" cy="3803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s-ES" sz="1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Informe de Resultados del Seguimiento BANAVIM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2"/>
          <p:cNvSpPr txBox="1"/>
          <p:nvPr>
            <p:ph type="ctrTitle"/>
          </p:nvPr>
        </p:nvSpPr>
        <p:spPr>
          <a:xfrm>
            <a:off x="1524000" y="1617080"/>
            <a:ext cx="9144000" cy="96179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</a:pPr>
            <a:r>
              <a:rPr lang="es-ES"/>
              <a:t>7. Tema AGEPRO</a:t>
            </a:r>
            <a:endParaRPr/>
          </a:p>
        </p:txBody>
      </p:sp>
      <p:sp>
        <p:nvSpPr>
          <p:cNvPr id="237" name="Google Shape;237;p22"/>
          <p:cNvSpPr txBox="1"/>
          <p:nvPr>
            <p:ph idx="1" type="subTitle"/>
          </p:nvPr>
        </p:nvSpPr>
        <p:spPr>
          <a:xfrm>
            <a:off x="1251403" y="3043388"/>
            <a:ext cx="9689193" cy="26441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rPr b="1" lang="es-ES" sz="2300"/>
              <a:t>LGDT. María Candelaria Tec Dzul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rPr lang="es-ES" sz="2300"/>
              <a:t>Jefa del Departamento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rPr lang="es-ES" sz="2300"/>
              <a:t>de Información y Estadística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rPr b="1" lang="es-ES" sz="2300"/>
              <a:t>Lic. José Alejandro López Doblado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rPr lang="es-ES" sz="2300"/>
              <a:t>Jefe del Departamento de Soporte Técnico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rPr lang="es-ES" sz="2300"/>
              <a:t>y Telecomunicaciones Cancún</a:t>
            </a:r>
            <a:endParaRPr/>
          </a:p>
        </p:txBody>
      </p:sp>
      <p:sp>
        <p:nvSpPr>
          <p:cNvPr id="238" name="Google Shape;238;p22"/>
          <p:cNvSpPr txBox="1"/>
          <p:nvPr/>
        </p:nvSpPr>
        <p:spPr>
          <a:xfrm>
            <a:off x="2977512" y="2623316"/>
            <a:ext cx="6236974" cy="3803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s-ES" sz="1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Visualizador de Aforos Vehiculares del Estado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3"/>
          <p:cNvSpPr txBox="1"/>
          <p:nvPr>
            <p:ph type="ctrTitle"/>
          </p:nvPr>
        </p:nvSpPr>
        <p:spPr>
          <a:xfrm>
            <a:off x="1524000" y="1617080"/>
            <a:ext cx="9144000" cy="96179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</a:pPr>
            <a:r>
              <a:rPr lang="es-ES"/>
              <a:t>8. Tema STyPS</a:t>
            </a:r>
            <a:endParaRPr/>
          </a:p>
        </p:txBody>
      </p:sp>
      <p:sp>
        <p:nvSpPr>
          <p:cNvPr id="244" name="Google Shape;244;p23"/>
          <p:cNvSpPr txBox="1"/>
          <p:nvPr>
            <p:ph idx="1" type="subTitle"/>
          </p:nvPr>
        </p:nvSpPr>
        <p:spPr>
          <a:xfrm>
            <a:off x="1251402" y="3048102"/>
            <a:ext cx="9689193" cy="961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s-ES"/>
              <a:t>Lic. Álvaro Carín Valencia González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ES"/>
              <a:t>Jefe del Departamento de Planeación</a:t>
            </a:r>
            <a:endParaRPr sz="28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45" name="Google Shape;245;p23"/>
          <p:cNvSpPr txBox="1"/>
          <p:nvPr/>
        </p:nvSpPr>
        <p:spPr>
          <a:xfrm>
            <a:off x="1842322" y="2623316"/>
            <a:ext cx="8507352" cy="3803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s-ES" sz="1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Grupo de Trabajo para la Implementación de un Observatorio Laboral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4"/>
          <p:cNvSpPr txBox="1"/>
          <p:nvPr>
            <p:ph type="ctrTitle"/>
          </p:nvPr>
        </p:nvSpPr>
        <p:spPr>
          <a:xfrm>
            <a:off x="1523997" y="1617080"/>
            <a:ext cx="9144000" cy="96179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</a:pPr>
            <a:r>
              <a:rPr lang="es-ES"/>
              <a:t>9. Tema IQJ</a:t>
            </a:r>
            <a:endParaRPr/>
          </a:p>
        </p:txBody>
      </p:sp>
      <p:sp>
        <p:nvSpPr>
          <p:cNvPr id="251" name="Google Shape;251;p24"/>
          <p:cNvSpPr txBox="1"/>
          <p:nvPr>
            <p:ph idx="1" type="subTitle"/>
          </p:nvPr>
        </p:nvSpPr>
        <p:spPr>
          <a:xfrm>
            <a:off x="1251401" y="3272886"/>
            <a:ext cx="9689193" cy="13631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s-ES"/>
              <a:t>C. Hamlet Enrique Cetzal Chay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ES"/>
              <a:t>Jefe del Departamento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ES"/>
              <a:t>de Indicadores de Estadística Juvenil</a:t>
            </a:r>
            <a:endParaRPr/>
          </a:p>
        </p:txBody>
      </p:sp>
      <p:sp>
        <p:nvSpPr>
          <p:cNvPr id="252" name="Google Shape;252;p24"/>
          <p:cNvSpPr txBox="1"/>
          <p:nvPr/>
        </p:nvSpPr>
        <p:spPr>
          <a:xfrm>
            <a:off x="170686" y="2578878"/>
            <a:ext cx="118506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s-ES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Grupo de Trabajo para la Implementación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5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s-ES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de un Sistema Estatal de Indicadores para la Juventud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5"/>
          <p:cNvSpPr txBox="1"/>
          <p:nvPr>
            <p:ph type="ctrTitle"/>
          </p:nvPr>
        </p:nvSpPr>
        <p:spPr>
          <a:xfrm>
            <a:off x="1524000" y="2331720"/>
            <a:ext cx="9144000" cy="9001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</a:pPr>
            <a:r>
              <a:rPr lang="es-ES"/>
              <a:t>10. Asuntos Generales</a:t>
            </a:r>
            <a:endParaRPr/>
          </a:p>
        </p:txBody>
      </p:sp>
      <p:sp>
        <p:nvSpPr>
          <p:cNvPr id="258" name="Google Shape;258;p25"/>
          <p:cNvSpPr txBox="1"/>
          <p:nvPr>
            <p:ph idx="1" type="subTitle"/>
          </p:nvPr>
        </p:nvSpPr>
        <p:spPr>
          <a:xfrm>
            <a:off x="1524000" y="3231832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s-ES" sz="2800">
                <a:latin typeface="Montserrat"/>
                <a:ea typeface="Montserrat"/>
                <a:cs typeface="Montserrat"/>
                <a:sym typeface="Montserrat"/>
              </a:rPr>
              <a:t>Mtro. Jesús Rolando Barrera Chuc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2800">
                <a:latin typeface="Montserrat"/>
                <a:ea typeface="Montserrat"/>
                <a:cs typeface="Montserrat"/>
                <a:sym typeface="Montserrat"/>
              </a:rPr>
              <a:t>Director de Información Estadística</a:t>
            </a:r>
            <a:endParaRPr/>
          </a:p>
          <a:p>
            <a:pPr indent="0" lvl="0" marL="0" rtl="0" algn="ctr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2800">
                <a:latin typeface="Montserrat"/>
                <a:ea typeface="Montserrat"/>
                <a:cs typeface="Montserrat"/>
                <a:sym typeface="Montserrat"/>
              </a:rPr>
              <a:t>y Análisis Económico  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6"/>
          <p:cNvSpPr txBox="1"/>
          <p:nvPr>
            <p:ph type="ctrTitle"/>
          </p:nvPr>
        </p:nvSpPr>
        <p:spPr>
          <a:xfrm>
            <a:off x="1524000" y="1504948"/>
            <a:ext cx="9144000" cy="190976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</a:pPr>
            <a:r>
              <a:rPr lang="es-ES"/>
              <a:t>11. Lectura de los acuerdos</a:t>
            </a:r>
            <a:endParaRPr/>
          </a:p>
        </p:txBody>
      </p:sp>
      <p:sp>
        <p:nvSpPr>
          <p:cNvPr id="264" name="Google Shape;264;p26"/>
          <p:cNvSpPr txBox="1"/>
          <p:nvPr>
            <p:ph idx="1" type="subTitle"/>
          </p:nvPr>
        </p:nvSpPr>
        <p:spPr>
          <a:xfrm>
            <a:off x="1524000" y="3443289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s-ES" sz="2800">
                <a:latin typeface="Montserrat"/>
                <a:ea typeface="Montserrat"/>
                <a:cs typeface="Montserrat"/>
                <a:sym typeface="Montserrat"/>
              </a:rPr>
              <a:t>Mtro. Jesús Rolando Barrera Chuc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2800">
                <a:latin typeface="Montserrat"/>
                <a:ea typeface="Montserrat"/>
                <a:cs typeface="Montserrat"/>
                <a:sym typeface="Montserrat"/>
              </a:rPr>
              <a:t>Director de Información Estadística</a:t>
            </a:r>
            <a:endParaRPr/>
          </a:p>
          <a:p>
            <a:pPr indent="0" lvl="0" marL="0" rtl="0" algn="ctr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2800">
                <a:latin typeface="Montserrat"/>
                <a:ea typeface="Montserrat"/>
                <a:cs typeface="Montserrat"/>
                <a:sym typeface="Montserrat"/>
              </a:rPr>
              <a:t>y Análisis Económico  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9" name="Google Shape;269;p27"/>
          <p:cNvGraphicFramePr/>
          <p:nvPr/>
        </p:nvGraphicFramePr>
        <p:xfrm>
          <a:off x="1895657" y="162763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{C1DED7EB-C195-4AA4-818B-2586709BCCF1}</a:tableStyleId>
              </a:tblPr>
              <a:tblGrid>
                <a:gridCol w="8400675"/>
              </a:tblGrid>
              <a:tr h="402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s-ES" sz="1800" u="none" cap="none" strike="noStrike">
                          <a:solidFill>
                            <a:schemeClr val="l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ACUERDOS</a:t>
                      </a:r>
                      <a:endParaRPr sz="1400" u="none" cap="none" strike="noStrike"/>
                    </a:p>
                  </a:txBody>
                  <a:tcPr marT="45725" marB="45725" marR="91450" marL="91450" anchor="ctr"/>
                </a:tc>
              </a:tr>
              <a:tr h="779025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s-ES" sz="18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Acuerdo 2SO/021225/01: </a:t>
                      </a:r>
                      <a:r>
                        <a:rPr b="0" lang="es-ES" sz="18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Se aprueba el orden del día de la Segunda Sesión Ordinaria.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779025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s-ES" sz="18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Acuerdo 2SO/021225/02: </a:t>
                      </a:r>
                      <a:r>
                        <a:rPr b="0" lang="es-ES" sz="18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Se da por presentado el seguimiento de acuerdos de las sesiones anteriores.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779025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s-ES" sz="18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Acuerdo 2SO/021225/03: </a:t>
                      </a:r>
                      <a:r>
                        <a:rPr b="0" lang="es-ES" sz="18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Se dan por presentadas las nuevas </a:t>
                      </a:r>
                      <a:r>
                        <a:rPr lang="es-ES" sz="18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Reglas para la Integración y Operación de los Comités Técnicos Especializados</a:t>
                      </a:r>
                      <a:r>
                        <a:rPr b="0" lang="es-ES" sz="18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.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779025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ontserrat"/>
                        <a:buNone/>
                      </a:pPr>
                      <a:r>
                        <a:rPr b="1" lang="es-ES" sz="18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Acuerdo 2SO/021225/04</a:t>
                      </a:r>
                      <a:r>
                        <a:rPr b="0" lang="es-ES" sz="18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: Se </a:t>
                      </a:r>
                      <a:r>
                        <a:rPr lang="es-ES" sz="18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aprueba</a:t>
                      </a:r>
                      <a:r>
                        <a:rPr b="0" lang="es-ES" sz="18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 el Programa de Trabajo 2026.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779025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ontserrat"/>
                        <a:buNone/>
                      </a:pPr>
                      <a:r>
                        <a:rPr b="1" lang="es-ES" sz="18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Acuerdo 2SO/021225/05: </a:t>
                      </a:r>
                      <a:r>
                        <a:rPr lang="es-ES" sz="18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Se da por aprobado el Calendario de Sesiones para 2026</a:t>
                      </a:r>
                      <a:r>
                        <a:rPr b="0" lang="es-ES" sz="18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.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28"/>
          <p:cNvSpPr txBox="1"/>
          <p:nvPr>
            <p:ph type="ctrTitle"/>
          </p:nvPr>
        </p:nvSpPr>
        <p:spPr>
          <a:xfrm>
            <a:off x="1438656" y="1993392"/>
            <a:ext cx="9314688" cy="11270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</a:pPr>
            <a:r>
              <a:rPr lang="es-ES"/>
              <a:t>12. Clausura de la sesión</a:t>
            </a:r>
            <a:endParaRPr/>
          </a:p>
        </p:txBody>
      </p:sp>
      <p:sp>
        <p:nvSpPr>
          <p:cNvPr id="275" name="Google Shape;275;p28"/>
          <p:cNvSpPr txBox="1"/>
          <p:nvPr>
            <p:ph idx="1" type="subTitle"/>
          </p:nvPr>
        </p:nvSpPr>
        <p:spPr>
          <a:xfrm>
            <a:off x="1524000" y="3190065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s-ES" sz="2800">
                <a:latin typeface="Montserrat"/>
                <a:ea typeface="Montserrat"/>
                <a:cs typeface="Montserrat"/>
                <a:sym typeface="Montserrat"/>
              </a:rPr>
              <a:t>Dr. Jesús Ricardo Ayala Ramírez</a:t>
            </a:r>
            <a:r>
              <a:rPr lang="es-ES" sz="2800"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2800">
                <a:latin typeface="Montserrat"/>
                <a:ea typeface="Montserrat"/>
                <a:cs typeface="Montserrat"/>
                <a:sym typeface="Montserrat"/>
              </a:rPr>
              <a:t>Subsecretario de Análisis Económico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2800">
                <a:latin typeface="Montserrat"/>
                <a:ea typeface="Montserrat"/>
                <a:cs typeface="Montserrat"/>
                <a:sym typeface="Montserrat"/>
              </a:rPr>
              <a:t>y Finanzas Públicas </a:t>
            </a:r>
            <a:endParaRPr sz="36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9"/>
          <p:cNvSpPr txBox="1"/>
          <p:nvPr>
            <p:ph type="ctrTitle"/>
          </p:nvPr>
        </p:nvSpPr>
        <p:spPr>
          <a:xfrm>
            <a:off x="1524000" y="1755049"/>
            <a:ext cx="9144000" cy="21393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</a:pPr>
            <a:r>
              <a:rPr lang="es-ES"/>
              <a:t>13. Foto de la sesión</a:t>
            </a:r>
            <a:br>
              <a:rPr lang="es-ES"/>
            </a:br>
            <a:br>
              <a:rPr lang="es-ES" sz="2800"/>
            </a:br>
            <a:r>
              <a:rPr lang="es-ES" sz="2800"/>
              <a:t>Foto de los asistentes a la Segunda Sesión Ordinaria del CEIEGEQROO </a:t>
            </a:r>
            <a:endParaRPr/>
          </a:p>
        </p:txBody>
      </p:sp>
      <p:sp>
        <p:nvSpPr>
          <p:cNvPr id="281" name="Google Shape;281;p29"/>
          <p:cNvSpPr txBox="1"/>
          <p:nvPr>
            <p:ph idx="1" type="subTitle"/>
          </p:nvPr>
        </p:nvSpPr>
        <p:spPr>
          <a:xfrm>
            <a:off x="1524000" y="3894411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s-ES">
                <a:latin typeface="Montserrat"/>
                <a:ea typeface="Montserrat"/>
                <a:cs typeface="Montserrat"/>
                <a:sym typeface="Montserrat"/>
              </a:rPr>
              <a:t>Mtro. Jesús Rolando Barrera Chuc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ES">
                <a:latin typeface="Montserrat"/>
                <a:ea typeface="Montserrat"/>
                <a:cs typeface="Montserrat"/>
                <a:sym typeface="Montserrat"/>
              </a:rPr>
              <a:t>Director de Información Estadística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s-ES">
                <a:latin typeface="Montserrat"/>
                <a:ea typeface="Montserrat"/>
                <a:cs typeface="Montserrat"/>
                <a:sym typeface="Montserrat"/>
              </a:rPr>
              <a:t>y Análisis Económico </a:t>
            </a:r>
            <a:endParaRPr sz="4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/>
          <p:nvPr>
            <p:ph type="ctrTitle"/>
          </p:nvPr>
        </p:nvSpPr>
        <p:spPr>
          <a:xfrm>
            <a:off x="845820" y="1787111"/>
            <a:ext cx="10500360" cy="11033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</a:pPr>
            <a:r>
              <a:rPr lang="es-ES"/>
              <a:t>2. Lectura del orden del día</a:t>
            </a:r>
            <a:endParaRPr/>
          </a:p>
        </p:txBody>
      </p:sp>
      <p:sp>
        <p:nvSpPr>
          <p:cNvPr id="105" name="Google Shape;105;p3"/>
          <p:cNvSpPr txBox="1"/>
          <p:nvPr>
            <p:ph idx="1" type="subTitle"/>
          </p:nvPr>
        </p:nvSpPr>
        <p:spPr>
          <a:xfrm>
            <a:off x="2578608" y="2890423"/>
            <a:ext cx="7034784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s-ES" sz="2800">
                <a:latin typeface="Montserrat"/>
                <a:ea typeface="Montserrat"/>
                <a:cs typeface="Montserrat"/>
                <a:sym typeface="Montserrat"/>
              </a:rPr>
              <a:t>Mtro. Jesús Rolando Barrera Chuc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2800">
                <a:latin typeface="Montserrat"/>
                <a:ea typeface="Montserrat"/>
                <a:cs typeface="Montserrat"/>
                <a:sym typeface="Montserrat"/>
              </a:rPr>
              <a:t>Director de Información Estadística y Análisis Económico </a:t>
            </a:r>
            <a:endParaRPr sz="3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/>
          <p:nvPr>
            <p:ph type="title"/>
          </p:nvPr>
        </p:nvSpPr>
        <p:spPr>
          <a:xfrm>
            <a:off x="4184090" y="640080"/>
            <a:ext cx="2646478" cy="52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</a:pPr>
            <a:r>
              <a:rPr lang="es-ES"/>
              <a:t>Orden del día</a:t>
            </a:r>
            <a:endParaRPr/>
          </a:p>
        </p:txBody>
      </p:sp>
      <p:graphicFrame>
        <p:nvGraphicFramePr>
          <p:cNvPr id="112" name="Google Shape;112;p4"/>
          <p:cNvGraphicFramePr/>
          <p:nvPr/>
        </p:nvGraphicFramePr>
        <p:xfrm>
          <a:off x="632459" y="164191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{C1DED7EB-C195-4AA4-818B-2586709BCCF1}</a:tableStyleId>
              </a:tblPr>
              <a:tblGrid>
                <a:gridCol w="624625"/>
                <a:gridCol w="4668575"/>
                <a:gridCol w="4184800"/>
                <a:gridCol w="1449075"/>
              </a:tblGrid>
              <a:tr h="237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N°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708025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Actividad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Participante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Tiempo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</a:tr>
              <a:tr h="677725">
                <a:tc>
                  <a:txBody>
                    <a:bodyPr/>
                    <a:lstStyle/>
                    <a:p>
                      <a:pPr indent="0" lvl="0" marL="0" marR="19875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Calibri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 1.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Bienvenida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-342900" lvl="0" marL="342900" marR="0" rtl="0" algn="l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Arial"/>
                        <a:buChar char="●"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Declaración del quórum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-342900" lvl="0" marL="342900" marR="0" rtl="0" algn="l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Arial"/>
                        <a:buChar char="●"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Exposición del objetivo de la reunión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Dr. Jesús Ricardo Ayala Ramírez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Subsecretario de Análisis Económico y Finanzas Públicas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 minutos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</a:tr>
              <a:tr h="457425">
                <a:tc>
                  <a:txBody>
                    <a:bodyPr/>
                    <a:lstStyle/>
                    <a:p>
                      <a:pPr indent="0" lvl="0" marL="0" marR="19875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Calibri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2. 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Lectura del orden del día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Mtro. Jesús Rolando Barrera Chuc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Director de Información Estadística y Análisis Económico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 minutos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</a:tr>
              <a:tr h="625350">
                <a:tc>
                  <a:txBody>
                    <a:bodyPr/>
                    <a:lstStyle/>
                    <a:p>
                      <a:pPr indent="0" lvl="0" marL="0" marR="19875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Calibri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3. 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Seguimiento de acuerdos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Mtro. Jesús Rolando Barrera Chuc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Director de Información Estadística y Análisis Económico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 minutos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</a:tr>
              <a:tr h="379075">
                <a:tc>
                  <a:txBody>
                    <a:bodyPr/>
                    <a:lstStyle/>
                    <a:p>
                      <a:pPr indent="0" lvl="0" marL="0" marR="19875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Calibri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4. 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Tema SEFIPLAN: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-342900" lvl="0" marL="342900" marR="0" rtl="0" algn="l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Arial"/>
                        <a:buChar char="●"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Publicación de las Reglas de Integración y Operación de los Comités Técnicos Especializados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-342900" lvl="0" marL="342900" marR="0" rtl="0" algn="l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Arial"/>
                        <a:buChar char="●"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Programa Anual de Trabajo 2026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-342900" lvl="0" marL="342900" marR="0" rtl="0" algn="l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Arial"/>
                        <a:buChar char="●"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Calendario de sesiones 2026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Mtro. Jesús Rolando Barrera Chuc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Director de Información Estadística y Análisis Económico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 minutos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</a:tr>
              <a:tr h="489775">
                <a:tc>
                  <a:txBody>
                    <a:bodyPr/>
                    <a:lstStyle/>
                    <a:p>
                      <a:pPr indent="0" lvl="0" marL="0" marR="19875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Calibri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5. 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Tema INEGI: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-342900" lvl="0" marL="342900" marR="0" rtl="0" algn="l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Arial"/>
                        <a:buChar char="●"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Registros Nacionales de Información Estadística y Geográfica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-342900" lvl="0" marL="342900" marR="0" rtl="0" algn="l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Arial"/>
                        <a:buChar char="●"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Censo Agropecuario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-342900" lvl="0" marL="342900" marR="0" rtl="0" algn="l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Arial"/>
                        <a:buChar char="●"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Encuesta Intercensal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Lic. Julián Alberto Ehuán Ramírez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Coordinador Estatal del INEGI en Quintana Roo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20 minutos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</a:tr>
              <a:tr h="395000">
                <a:tc>
                  <a:txBody>
                    <a:bodyPr/>
                    <a:lstStyle/>
                    <a:p>
                      <a:pPr indent="0" lvl="0" marL="0" marR="19875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Calibri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6. 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Tema SSC: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-342900" lvl="0" marL="342900" marR="0" rtl="0" algn="l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Arial"/>
                        <a:buChar char="●"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Informe de Resultados del Seguimiento BANAVIM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Lic. Carmen Aracely Torres Sánchez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Jefa de Información y Estadísticas del CALLE 911 y SEDA 089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 minutos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8375" marL="5837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"/>
          <p:cNvSpPr txBox="1"/>
          <p:nvPr>
            <p:ph type="title"/>
          </p:nvPr>
        </p:nvSpPr>
        <p:spPr>
          <a:xfrm>
            <a:off x="4189791" y="640080"/>
            <a:ext cx="2695641" cy="52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</a:pPr>
            <a:r>
              <a:rPr lang="es-ES"/>
              <a:t>Orden del día</a:t>
            </a:r>
            <a:endParaRPr/>
          </a:p>
        </p:txBody>
      </p:sp>
      <p:graphicFrame>
        <p:nvGraphicFramePr>
          <p:cNvPr id="119" name="Google Shape;119;p5"/>
          <p:cNvGraphicFramePr/>
          <p:nvPr/>
        </p:nvGraphicFramePr>
        <p:xfrm>
          <a:off x="707616" y="162243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{C1DED7EB-C195-4AA4-818B-2586709BCCF1}</a:tableStyleId>
              </a:tblPr>
              <a:tblGrid>
                <a:gridCol w="513600"/>
                <a:gridCol w="4650775"/>
                <a:gridCol w="4168850"/>
                <a:gridCol w="1443550"/>
              </a:tblGrid>
              <a:tr h="2246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N°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708025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Actividad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Participante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Tiempo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</a:tr>
              <a:tr h="1138600">
                <a:tc>
                  <a:txBody>
                    <a:bodyPr/>
                    <a:lstStyle/>
                    <a:p>
                      <a:pPr indent="0" lvl="0" marL="0" marR="19875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Calibri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7. 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Tema AGEPRO: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-342900" lvl="0" marL="342900" marR="0" rtl="0" algn="l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Arial"/>
                        <a:buChar char="●"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Visualizador de Aforos Vehiculares del Estado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LGDT. María Candelaria Tec Dzul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Jefa del Departamento de Información y Estadística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Lic. José Alejandro López Doblado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Jefe del Departamento de Soporte Técnico y Telecomunicaciones Cancún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 minutos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</a:tr>
              <a:tr h="577025">
                <a:tc>
                  <a:txBody>
                    <a:bodyPr/>
                    <a:lstStyle/>
                    <a:p>
                      <a:pPr indent="0" lvl="0" marL="0" marR="19875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Calibri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8. 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Tema STyPS: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-342900" lvl="0" marL="342900" marR="0" rtl="0" algn="l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Arial"/>
                        <a:buChar char="●"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Grupo de trabajo para la Implementación de un Observatorio Laboral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Lic. Álvaro Carín Valencia González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Jefe del Departamento de Planeación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 minutos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</a:tr>
              <a:tr h="698750">
                <a:tc>
                  <a:txBody>
                    <a:bodyPr/>
                    <a:lstStyle/>
                    <a:p>
                      <a:pPr indent="0" lvl="0" marL="0" marR="19875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Calibri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9.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Tema IQJ: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-342900" lvl="0" marL="342900" marR="0" rtl="0" algn="l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Arial"/>
                        <a:buChar char="●"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Grupo de trabajo para la Implementación de un Sistema Estatal de Indicadores para la Juventud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C. Hamlet Enrique Cetzal Chay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Jefe del Departamento de Indicadores de Estadística Juvenil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 minutos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</a:tr>
              <a:tr h="455675">
                <a:tc>
                  <a:txBody>
                    <a:bodyPr/>
                    <a:lstStyle/>
                    <a:p>
                      <a:pPr indent="0" lvl="0" marL="0" marR="19875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Calibri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10.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Asuntos Generales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Mtro. Jesús Rolando Barrera Chuc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Director de Información Estadística y Análisis Económico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 minutos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</a:tr>
              <a:tr h="541275">
                <a:tc>
                  <a:txBody>
                    <a:bodyPr/>
                    <a:lstStyle/>
                    <a:p>
                      <a:pPr indent="0" lvl="0" marL="0" marR="19875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Calibri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11.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Lectura de los acuerdos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Mtro. Jesús Rolando Barrera Chuc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Director de Información Estadística y Análisis Económico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5 minutos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</a:tr>
              <a:tr h="455675">
                <a:tc>
                  <a:txBody>
                    <a:bodyPr/>
                    <a:lstStyle/>
                    <a:p>
                      <a:pPr indent="0" lvl="0" marL="0" marR="19875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Calibri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12.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Clausura de la Sesión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Dr. Jesús Ricardo Ayala Ramírez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Subsecretario de Análisis Económico y Finanzas Públicas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3 minutos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</a:tr>
              <a:tr h="654025">
                <a:tc>
                  <a:txBody>
                    <a:bodyPr/>
                    <a:lstStyle/>
                    <a:p>
                      <a:pPr indent="0" lvl="0" marL="0" marR="198755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Calibri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13.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Foto de los asistentes a la Sesión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b="1"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Mtro. Jesús Rolando Barrera Chuc</a:t>
                      </a:r>
                      <a:endParaRPr b="1"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Director de Información Estadística y Análisis Económico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Montserrat Medium"/>
                        <a:buNone/>
                      </a:pPr>
                      <a:r>
                        <a:rPr lang="es-ES" sz="1050" u="none" cap="none" strike="noStrike"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2 minutos</a:t>
                      </a:r>
                      <a:endParaRPr sz="1050" u="none" cap="none" strike="noStrike">
                        <a:latin typeface="Montserrat Medium"/>
                        <a:ea typeface="Montserrat Medium"/>
                        <a:cs typeface="Montserrat Medium"/>
                        <a:sym typeface="Montserrat Medium"/>
                      </a:endParaRPr>
                    </a:p>
                  </a:txBody>
                  <a:tcPr marT="0" marB="0" marR="52925" marL="529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/>
          <p:nvPr>
            <p:ph type="title"/>
          </p:nvPr>
        </p:nvSpPr>
        <p:spPr>
          <a:xfrm>
            <a:off x="1365504" y="2569369"/>
            <a:ext cx="9460992" cy="1719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</a:pPr>
            <a:r>
              <a:rPr lang="es-ES"/>
              <a:t>Acuerdo 1. Se aprueba el orden del día.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"/>
          <p:cNvSpPr txBox="1"/>
          <p:nvPr>
            <p:ph type="ctrTitle"/>
          </p:nvPr>
        </p:nvSpPr>
        <p:spPr>
          <a:xfrm>
            <a:off x="679323" y="1938528"/>
            <a:ext cx="10833354" cy="9001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ontserrat"/>
              <a:buNone/>
            </a:pPr>
            <a:r>
              <a:rPr lang="es-ES"/>
              <a:t>3. Seguimiento de acuerdos</a:t>
            </a:r>
            <a:endParaRPr/>
          </a:p>
        </p:txBody>
      </p:sp>
      <p:sp>
        <p:nvSpPr>
          <p:cNvPr id="130" name="Google Shape;130;p7"/>
          <p:cNvSpPr txBox="1"/>
          <p:nvPr>
            <p:ph idx="1" type="subTitle"/>
          </p:nvPr>
        </p:nvSpPr>
        <p:spPr>
          <a:xfrm>
            <a:off x="2101215" y="2838640"/>
            <a:ext cx="798957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s-ES" sz="2800">
                <a:latin typeface="Montserrat"/>
                <a:ea typeface="Montserrat"/>
                <a:cs typeface="Montserrat"/>
                <a:sym typeface="Montserrat"/>
              </a:rPr>
              <a:t>Mtro. Jesús Rolando Barrera Chuc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2800">
                <a:latin typeface="Montserrat"/>
                <a:ea typeface="Montserrat"/>
                <a:cs typeface="Montserrat"/>
                <a:sym typeface="Montserrat"/>
              </a:rPr>
              <a:t>Director de Información Estadística y Análisis Económico </a:t>
            </a:r>
            <a:endParaRPr sz="3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"/>
          <p:cNvSpPr txBox="1"/>
          <p:nvPr>
            <p:ph type="title"/>
          </p:nvPr>
        </p:nvSpPr>
        <p:spPr>
          <a:xfrm>
            <a:off x="2852928" y="622046"/>
            <a:ext cx="4251960" cy="6761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</a:pPr>
            <a:r>
              <a:rPr lang="es-ES"/>
              <a:t>Acuerdos de las sesiones previas</a:t>
            </a:r>
            <a:endParaRPr/>
          </a:p>
        </p:txBody>
      </p:sp>
      <p:graphicFrame>
        <p:nvGraphicFramePr>
          <p:cNvPr id="136" name="Google Shape;136;p8"/>
          <p:cNvGraphicFramePr/>
          <p:nvPr/>
        </p:nvGraphicFramePr>
        <p:xfrm>
          <a:off x="424900" y="197866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{C1DED7EB-C195-4AA4-818B-2586709BCCF1}</a:tableStyleId>
              </a:tblPr>
              <a:tblGrid>
                <a:gridCol w="6836700"/>
                <a:gridCol w="45055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solidFill>
                            <a:schemeClr val="l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ACUERDOS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solidFill>
                            <a:schemeClr val="l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ESTATUS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es-ES" sz="1400" u="none" cap="none" strike="noStrike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Acuerdo 1SO/080525/03:</a:t>
                      </a: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 Se conforman dos grupos para agilizar la colaboración:</a:t>
                      </a:r>
                      <a:endParaRPr b="0" sz="1400" u="none" cap="none" strike="noStrike"/>
                    </a:p>
                    <a:p>
                      <a:pPr indent="-88900" lvl="0" marL="45720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Grupo de Trabajo para la georreferenciación de información en Materia de la Mujer (SEMUJERES-INEGI-SESA-SEGOB-SSC)</a:t>
                      </a:r>
                      <a:endParaRPr sz="1400" u="none" cap="none" strike="noStrike"/>
                    </a:p>
                    <a:p>
                      <a:pPr indent="-88900" lvl="0" marL="45720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SIG Rural (SEDARPE-INEGI)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Concluido. Se integraron los grupos durante la sesión.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ontserrat"/>
                        <a:buNone/>
                      </a:pPr>
                      <a:r>
                        <a:rPr b="1" i="0" lang="es-ES" sz="1400" u="none" cap="none" strike="noStrike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Acuerdo 1SO/080525/04:</a:t>
                      </a:r>
                      <a:r>
                        <a:rPr b="0" i="0" lang="es-ES" sz="1400" u="none" cap="none" strike="noStrike">
                          <a:solidFill>
                            <a:srgbClr val="000000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 SEMUJERES realizará la solicitud formal de la capacitación a la Presidencia del Comité y deberá hacer la propuesta de fecha, hora y principales temas que se requieren, para lo cual la SEMUJERES tendrá un acercamiento con el personal de la SSA. La invitación al curso propuesto se realizará a todos los integrantes del Comité. </a:t>
                      </a:r>
                      <a:endParaRPr b="1" sz="1400" u="none" cap="none" strike="noStrike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s-ES" sz="1400" u="none" cap="none" strike="noStrike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Pendiente de la solicitud formal de SEMUJERES. 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"/>
          <p:cNvSpPr txBox="1"/>
          <p:nvPr>
            <p:ph type="title"/>
          </p:nvPr>
        </p:nvSpPr>
        <p:spPr>
          <a:xfrm>
            <a:off x="790956" y="2034540"/>
            <a:ext cx="10610088" cy="22585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Montserrat"/>
              <a:buNone/>
            </a:pPr>
            <a:r>
              <a:rPr lang="es-ES" sz="4800"/>
              <a:t>Acuerdo 2. Se da por </a:t>
            </a:r>
            <a:r>
              <a:rPr lang="es-ES" sz="4800">
                <a:solidFill>
                  <a:srgbClr val="000000"/>
                </a:solidFill>
              </a:rPr>
              <a:t>presentado el seguimiento de acuerdos. </a:t>
            </a:r>
            <a:br>
              <a:rPr lang="es-ES" sz="4800"/>
            </a:br>
            <a:endParaRPr sz="4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Rojo">
      <a:dk1>
        <a:srgbClr val="000000"/>
      </a:dk1>
      <a:lt1>
        <a:srgbClr val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2022-09-29T14:38:37Z</dcterms:created>
  <dc:creator>Adrián Isaías Tun González</dc:creator>
</cp:coreProperties>
</file>