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12192000"/>
  <p:notesSz cx="6797675" cy="9926625"/>
  <p:embeddedFontLst>
    <p:embeddedFont>
      <p:font typeface="Montserrat"/>
      <p:regular r:id="rId25"/>
      <p:bold r:id="rId26"/>
      <p:italic r:id="rId27"/>
      <p:boldItalic r:id="rId28"/>
    </p:embeddedFont>
    <p:embeddedFont>
      <p:font typeface="Montserrat Medium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3" roundtripDataSignature="AMtx7mgwQ+V9TfWGQbmaFf8VPy8tYO63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D2470A2-1085-4940-A513-AF0A785C6901}">
  <a:tblStyle styleId="{9D2470A2-1085-4940-A513-AF0A785C690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ontserrat-bold.fntdata"/><Relationship Id="rId25" Type="http://schemas.openxmlformats.org/officeDocument/2006/relationships/font" Target="fonts/Montserrat-regular.fntdata"/><Relationship Id="rId28" Type="http://schemas.openxmlformats.org/officeDocument/2006/relationships/font" Target="fonts/Montserrat-boldItalic.fntdata"/><Relationship Id="rId27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Medium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MontserratMedium-italic.fntdata"/><Relationship Id="rId30" Type="http://schemas.openxmlformats.org/officeDocument/2006/relationships/font" Target="fonts/MontserratMedium-bold.fntdata"/><Relationship Id="rId11" Type="http://schemas.openxmlformats.org/officeDocument/2006/relationships/slide" Target="slides/slide6.xml"/><Relationship Id="rId33" Type="http://customschemas.google.com/relationships/presentationmetadata" Target="metadata"/><Relationship Id="rId10" Type="http://schemas.openxmlformats.org/officeDocument/2006/relationships/slide" Target="slides/slide5.xml"/><Relationship Id="rId32" Type="http://schemas.openxmlformats.org/officeDocument/2006/relationships/font" Target="fonts/MontserratMedium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4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16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:notes"/>
          <p:cNvSpPr txBox="1"/>
          <p:nvPr>
            <p:ph idx="12" type="sldNum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5435315d9e_0_0:notes"/>
          <p:cNvSpPr/>
          <p:nvPr>
            <p:ph idx="2" type="sldImg"/>
          </p:nvPr>
        </p:nvSpPr>
        <p:spPr>
          <a:xfrm>
            <a:off x="422275" y="1241425"/>
            <a:ext cx="59532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6" name="Google Shape;186;g35435315d9e_0_0:notes"/>
          <p:cNvSpPr txBox="1"/>
          <p:nvPr>
            <p:ph idx="1" type="body"/>
          </p:nvPr>
        </p:nvSpPr>
        <p:spPr>
          <a:xfrm>
            <a:off x="679768" y="4777194"/>
            <a:ext cx="5438100" cy="39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35435315d9e_0_0:notes"/>
          <p:cNvSpPr txBox="1"/>
          <p:nvPr>
            <p:ph idx="12" type="sldNum"/>
          </p:nvPr>
        </p:nvSpPr>
        <p:spPr>
          <a:xfrm>
            <a:off x="3850443" y="9428584"/>
            <a:ext cx="2945700" cy="49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8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8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5:notes"/>
          <p:cNvSpPr txBox="1"/>
          <p:nvPr>
            <p:ph idx="12" type="sldNum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0"/>
          <p:cNvSpPr txBox="1"/>
          <p:nvPr>
            <p:ph type="ctrTitle"/>
          </p:nvPr>
        </p:nvSpPr>
        <p:spPr>
          <a:xfrm>
            <a:off x="1428750" y="1504949"/>
            <a:ext cx="9144000" cy="190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0"/>
          <p:cNvSpPr txBox="1"/>
          <p:nvPr>
            <p:ph idx="1" type="subTitle"/>
          </p:nvPr>
        </p:nvSpPr>
        <p:spPr>
          <a:xfrm>
            <a:off x="1428750" y="34877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9"/>
          <p:cNvSpPr txBox="1"/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0"/>
          <p:cNvSpPr txBox="1"/>
          <p:nvPr>
            <p:ph type="title"/>
          </p:nvPr>
        </p:nvSpPr>
        <p:spPr>
          <a:xfrm rot="5400000">
            <a:off x="7712869" y="2536031"/>
            <a:ext cx="4652963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/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2"/>
          <p:cNvSpPr txBox="1"/>
          <p:nvPr>
            <p:ph type="title"/>
          </p:nvPr>
        </p:nvSpPr>
        <p:spPr>
          <a:xfrm>
            <a:off x="831850" y="1709739"/>
            <a:ext cx="10515600" cy="1719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2"/>
          <p:cNvSpPr txBox="1"/>
          <p:nvPr>
            <p:ph idx="1" type="body"/>
          </p:nvPr>
        </p:nvSpPr>
        <p:spPr>
          <a:xfrm>
            <a:off x="838200" y="3532188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/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4"/>
          <p:cNvSpPr txBox="1"/>
          <p:nvPr>
            <p:ph type="title"/>
          </p:nvPr>
        </p:nvSpPr>
        <p:spPr>
          <a:xfrm>
            <a:off x="839788" y="365125"/>
            <a:ext cx="794226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2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5"/>
          <p:cNvSpPr txBox="1"/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7"/>
          <p:cNvSpPr txBox="1"/>
          <p:nvPr>
            <p:ph idx="1" type="body"/>
          </p:nvPr>
        </p:nvSpPr>
        <p:spPr>
          <a:xfrm>
            <a:off x="5183188" y="1543050"/>
            <a:ext cx="6172200" cy="43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2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8"/>
          <p:cNvSpPr/>
          <p:nvPr>
            <p:ph idx="2" type="pic"/>
          </p:nvPr>
        </p:nvSpPr>
        <p:spPr>
          <a:xfrm>
            <a:off x="5183188" y="1676400"/>
            <a:ext cx="6172200" cy="418465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9"/>
          <p:cNvGrpSpPr/>
          <p:nvPr/>
        </p:nvGrpSpPr>
        <p:grpSpPr>
          <a:xfrm>
            <a:off x="0" y="66675"/>
            <a:ext cx="12192000" cy="6791325"/>
            <a:chOff x="0" y="144512"/>
            <a:chExt cx="12192000" cy="6713488"/>
          </a:xfrm>
        </p:grpSpPr>
        <p:pic>
          <p:nvPicPr>
            <p:cNvPr id="11" name="Google Shape;11;p19"/>
            <p:cNvPicPr preferRelativeResize="0"/>
            <p:nvPr/>
          </p:nvPicPr>
          <p:blipFill rotWithShape="1">
            <a:blip r:embed="rId1">
              <a:alphaModFix/>
            </a:blip>
            <a:srcRect b="0" l="0" r="0" t="0"/>
            <a:stretch/>
          </p:blipFill>
          <p:spPr>
            <a:xfrm>
              <a:off x="52388" y="144512"/>
              <a:ext cx="12087225" cy="1533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Google Shape;12;p1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0" y="2627572"/>
              <a:ext cx="12192000" cy="42304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" name="Google Shape;13;p19"/>
          <p:cNvSpPr txBox="1"/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b="0" i="0" sz="2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/>
          <p:nvPr>
            <p:ph type="ctrTitle"/>
          </p:nvPr>
        </p:nvSpPr>
        <p:spPr>
          <a:xfrm>
            <a:off x="1098383" y="1349116"/>
            <a:ext cx="9995233" cy="294482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ontserrat Medium"/>
              <a:buNone/>
            </a:pPr>
            <a:r>
              <a:rPr lang="es-ES" sz="3600">
                <a:latin typeface="Montserrat Medium"/>
                <a:ea typeface="Montserrat Medium"/>
                <a:cs typeface="Montserrat Medium"/>
                <a:sym typeface="Montserrat Medium"/>
              </a:rPr>
              <a:t>Comité Estatal de Información Estadística y Geográfica del Estado de Quintana Roo</a:t>
            </a:r>
            <a:br>
              <a:rPr lang="es-ES" sz="3600">
                <a:latin typeface="Montserrat Medium"/>
                <a:ea typeface="Montserrat Medium"/>
                <a:cs typeface="Montserrat Medium"/>
                <a:sym typeface="Montserrat Medium"/>
              </a:rPr>
            </a:br>
            <a:r>
              <a:rPr lang="es-ES" sz="3600">
                <a:latin typeface="Montserrat Medium"/>
                <a:ea typeface="Montserrat Medium"/>
                <a:cs typeface="Montserrat Medium"/>
                <a:sym typeface="Montserrat Medium"/>
              </a:rPr>
              <a:t> (CEIEGEQROO) </a:t>
            </a:r>
            <a:br>
              <a:rPr lang="es-ES" sz="2000">
                <a:latin typeface="Montserrat Medium"/>
                <a:ea typeface="Montserrat Medium"/>
                <a:cs typeface="Montserrat Medium"/>
                <a:sym typeface="Montserrat Medium"/>
              </a:rPr>
            </a:br>
            <a:br>
              <a:rPr lang="es-ES" sz="3600">
                <a:latin typeface="Montserrat Medium"/>
                <a:ea typeface="Montserrat Medium"/>
                <a:cs typeface="Montserrat Medium"/>
                <a:sym typeface="Montserrat Medium"/>
              </a:rPr>
            </a:br>
            <a:r>
              <a:rPr lang="es-ES" sz="3600">
                <a:latin typeface="Montserrat Medium"/>
                <a:ea typeface="Montserrat Medium"/>
                <a:cs typeface="Montserrat Medium"/>
                <a:sym typeface="Montserrat Medium"/>
              </a:rPr>
              <a:t>Primera Sesión Ordinaria 2025</a:t>
            </a:r>
            <a:endParaRPr/>
          </a:p>
        </p:txBody>
      </p:sp>
      <p:sp>
        <p:nvSpPr>
          <p:cNvPr id="92" name="Google Shape;92;p1"/>
          <p:cNvSpPr txBox="1"/>
          <p:nvPr>
            <p:ph idx="1" type="subTitle"/>
          </p:nvPr>
        </p:nvSpPr>
        <p:spPr>
          <a:xfrm>
            <a:off x="1523999" y="451337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ES"/>
              <a:t>Subsecretaría de Análisis Económico y Finanzas Públicas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/>
          <p:nvPr>
            <p:ph type="ctrTitle"/>
          </p:nvPr>
        </p:nvSpPr>
        <p:spPr>
          <a:xfrm>
            <a:off x="1861119" y="1737390"/>
            <a:ext cx="9144000" cy="7940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</a:pPr>
            <a:r>
              <a:rPr lang="es-ES" sz="4000"/>
              <a:t>4. Temas INEGI</a:t>
            </a:r>
            <a:endParaRPr sz="4800"/>
          </a:p>
        </p:txBody>
      </p:sp>
      <p:sp>
        <p:nvSpPr>
          <p:cNvPr id="146" name="Google Shape;146;p10"/>
          <p:cNvSpPr txBox="1"/>
          <p:nvPr>
            <p:ph idx="1" type="subTitle"/>
          </p:nvPr>
        </p:nvSpPr>
        <p:spPr>
          <a:xfrm>
            <a:off x="2382050" y="284765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s-ES" sz="2800">
                <a:latin typeface="Montserrat"/>
                <a:ea typeface="Montserrat"/>
                <a:cs typeface="Montserrat"/>
                <a:sym typeface="Montserrat"/>
              </a:rPr>
              <a:t>Lic. Julián Alberto Ehuán Ramírez</a:t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Coordinador Estatal del INEGI en Quintana Roo</a:t>
            </a:r>
            <a:endParaRPr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type="ctrTitle"/>
          </p:nvPr>
        </p:nvSpPr>
        <p:spPr>
          <a:xfrm>
            <a:off x="2021139" y="1554510"/>
            <a:ext cx="9144000" cy="7940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</a:pPr>
            <a:r>
              <a:rPr lang="es-ES" sz="4000"/>
              <a:t>5. Capacitación INEGI</a:t>
            </a:r>
            <a:endParaRPr/>
          </a:p>
        </p:txBody>
      </p:sp>
      <p:sp>
        <p:nvSpPr>
          <p:cNvPr id="152" name="Google Shape;152;p11"/>
          <p:cNvSpPr txBox="1"/>
          <p:nvPr>
            <p:ph idx="1" type="subTitle"/>
          </p:nvPr>
        </p:nvSpPr>
        <p:spPr>
          <a:xfrm>
            <a:off x="2519210" y="2417174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s-ES" sz="2800">
                <a:latin typeface="Montserrat"/>
                <a:ea typeface="Montserrat"/>
                <a:cs typeface="Montserrat"/>
                <a:sym typeface="Montserrat"/>
              </a:rPr>
              <a:t>Personal del INEGI</a:t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Dirección de Seguridad y Confidencialidad de la Información</a:t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Dirección General de Integración, Análisis e Investigación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 txBox="1"/>
          <p:nvPr>
            <p:ph type="ctrTitle"/>
          </p:nvPr>
        </p:nvSpPr>
        <p:spPr>
          <a:xfrm>
            <a:off x="1883979" y="2011710"/>
            <a:ext cx="9144000" cy="7940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</a:pPr>
            <a:r>
              <a:rPr lang="es-ES" sz="4000"/>
              <a:t>6. Tema SEMUJERES</a:t>
            </a:r>
            <a:endParaRPr sz="4800"/>
          </a:p>
        </p:txBody>
      </p:sp>
      <p:sp>
        <p:nvSpPr>
          <p:cNvPr id="158" name="Google Shape;158;p12"/>
          <p:cNvSpPr txBox="1"/>
          <p:nvPr>
            <p:ph idx="1" type="subTitle"/>
          </p:nvPr>
        </p:nvSpPr>
        <p:spPr>
          <a:xfrm>
            <a:off x="2359190" y="322432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s-ES" sz="2800">
                <a:latin typeface="Montserrat"/>
                <a:ea typeface="Montserrat"/>
                <a:cs typeface="Montserrat"/>
                <a:sym typeface="Montserrat"/>
              </a:rPr>
              <a:t>Lic. Adriana Mayoral Bravo</a:t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Directora de Transversalización de Políticas Públicas de Género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"/>
          <p:cNvSpPr txBox="1"/>
          <p:nvPr>
            <p:ph type="ctrTitle"/>
          </p:nvPr>
        </p:nvSpPr>
        <p:spPr>
          <a:xfrm>
            <a:off x="1906839" y="1577370"/>
            <a:ext cx="9144000" cy="7940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</a:pPr>
            <a:r>
              <a:rPr lang="es-ES" sz="4000"/>
              <a:t>7. Tema AGEPRO</a:t>
            </a:r>
            <a:endParaRPr sz="4800"/>
          </a:p>
        </p:txBody>
      </p:sp>
      <p:sp>
        <p:nvSpPr>
          <p:cNvPr id="164" name="Google Shape;164;p13"/>
          <p:cNvSpPr txBox="1"/>
          <p:nvPr>
            <p:ph idx="1" type="subTitle"/>
          </p:nvPr>
        </p:nvSpPr>
        <p:spPr>
          <a:xfrm>
            <a:off x="2816390" y="2371454"/>
            <a:ext cx="9144000" cy="2318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b="1" lang="es-ES" sz="2600">
                <a:latin typeface="Montserrat"/>
                <a:ea typeface="Montserrat"/>
                <a:cs typeface="Montserrat"/>
                <a:sym typeface="Montserrat"/>
              </a:rPr>
              <a:t>María Candelaria Tec Dzul</a:t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s-ES" sz="2600">
                <a:latin typeface="Montserrat"/>
                <a:ea typeface="Montserrat"/>
                <a:cs typeface="Montserrat"/>
                <a:sym typeface="Montserrat"/>
              </a:rPr>
              <a:t>Jefa del Departamento de Información y Estadística</a:t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b="1" lang="es-ES" sz="2600">
                <a:latin typeface="Montserrat"/>
                <a:ea typeface="Montserrat"/>
                <a:cs typeface="Montserrat"/>
                <a:sym typeface="Montserrat"/>
              </a:rPr>
              <a:t>Maximiliano Hernández Palomino</a:t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s-ES" sz="2600">
                <a:latin typeface="Montserrat"/>
                <a:ea typeface="Montserrat"/>
                <a:cs typeface="Montserrat"/>
                <a:sym typeface="Montserrat"/>
              </a:rPr>
              <a:t>Jefe del Departamento de Análisis de Conveniencia</a:t>
            </a:r>
            <a:r>
              <a:rPr b="1" lang="es-ES" sz="2600"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"/>
          <p:cNvSpPr txBox="1"/>
          <p:nvPr>
            <p:ph type="ctrTitle"/>
          </p:nvPr>
        </p:nvSpPr>
        <p:spPr>
          <a:xfrm>
            <a:off x="2023110" y="1485900"/>
            <a:ext cx="9144000" cy="1128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</a:pPr>
            <a:r>
              <a:rPr lang="es-ES"/>
              <a:t>8. Asuntos Generales</a:t>
            </a:r>
            <a:endParaRPr/>
          </a:p>
        </p:txBody>
      </p:sp>
      <p:sp>
        <p:nvSpPr>
          <p:cNvPr id="170" name="Google Shape;170;p14"/>
          <p:cNvSpPr txBox="1"/>
          <p:nvPr>
            <p:ph idx="1" type="subTitle"/>
          </p:nvPr>
        </p:nvSpPr>
        <p:spPr>
          <a:xfrm>
            <a:off x="2228850" y="284321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s-ES" sz="2800">
                <a:latin typeface="Montserrat"/>
                <a:ea typeface="Montserrat"/>
                <a:cs typeface="Montserrat"/>
                <a:sym typeface="Montserrat"/>
              </a:rPr>
              <a:t>Lic. Jesús Rolando Barrera Chuc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Director de Información Estadística y Análisis Económico  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5"/>
          <p:cNvSpPr txBox="1"/>
          <p:nvPr>
            <p:ph type="ctrTitle"/>
          </p:nvPr>
        </p:nvSpPr>
        <p:spPr>
          <a:xfrm>
            <a:off x="1428750" y="1758950"/>
            <a:ext cx="10115550" cy="8772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</a:pPr>
            <a:r>
              <a:rPr lang="es-ES"/>
              <a:t>9. Lectura de los acuerdos</a:t>
            </a:r>
            <a:endParaRPr/>
          </a:p>
        </p:txBody>
      </p:sp>
      <p:sp>
        <p:nvSpPr>
          <p:cNvPr id="176" name="Google Shape;176;p15"/>
          <p:cNvSpPr txBox="1"/>
          <p:nvPr>
            <p:ph idx="1" type="subTitle"/>
          </p:nvPr>
        </p:nvSpPr>
        <p:spPr>
          <a:xfrm>
            <a:off x="2137410" y="296195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 sz="2800">
                <a:latin typeface="Montserrat"/>
                <a:ea typeface="Montserrat"/>
                <a:cs typeface="Montserrat"/>
                <a:sym typeface="Montserrat"/>
              </a:rPr>
              <a:t>Lic. Jesús Rolando Barrera Chuc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Director de Información Estadística y Análisis Económico  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6"/>
          <p:cNvSpPr txBox="1"/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</a:pPr>
            <a:r>
              <a:rPr lang="es-ES"/>
              <a:t>Acuerdos:</a:t>
            </a:r>
            <a:endParaRPr/>
          </a:p>
        </p:txBody>
      </p:sp>
      <p:sp>
        <p:nvSpPr>
          <p:cNvPr id="183" name="Google Shape;183;p16"/>
          <p:cNvSpPr txBox="1"/>
          <p:nvPr>
            <p:ph idx="1" type="body"/>
          </p:nvPr>
        </p:nvSpPr>
        <p:spPr>
          <a:xfrm>
            <a:off x="1420700" y="2279200"/>
            <a:ext cx="10382100" cy="20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0660" lvl="0" marL="22860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</a:pPr>
            <a:r>
              <a:rPr b="1" lang="es-ES" sz="2760">
                <a:latin typeface="Montserrat"/>
                <a:ea typeface="Montserrat"/>
                <a:cs typeface="Montserrat"/>
                <a:sym typeface="Montserrat"/>
              </a:rPr>
              <a:t>Acuerdo 1SO/080525/01: </a:t>
            </a:r>
            <a:r>
              <a:rPr b="0" lang="es-ES" sz="2760">
                <a:latin typeface="Montserrat"/>
                <a:ea typeface="Montserrat"/>
                <a:cs typeface="Montserrat"/>
                <a:sym typeface="Montserrat"/>
              </a:rPr>
              <a:t>Se aprueba el orden del día de la Segunda Sesión Ordinaria.</a:t>
            </a:r>
            <a:endParaRPr b="0" sz="276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22860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60"/>
          </a:p>
          <a:p>
            <a:pPr indent="-200660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60"/>
              <a:buChar char="•"/>
            </a:pPr>
            <a:r>
              <a:rPr b="1" lang="es-ES" sz="2760">
                <a:latin typeface="Montserrat"/>
                <a:ea typeface="Montserrat"/>
                <a:cs typeface="Montserrat"/>
                <a:sym typeface="Montserrat"/>
              </a:rPr>
              <a:t>Acuerdo 1SO/080525/02: </a:t>
            </a:r>
            <a:r>
              <a:rPr b="0" lang="es-ES" sz="2760">
                <a:latin typeface="Montserrat"/>
                <a:ea typeface="Montserrat"/>
                <a:cs typeface="Montserrat"/>
                <a:sym typeface="Montserrat"/>
              </a:rPr>
              <a:t>Se da por presentado el seguimiento de acuerdos de las sesiones anteriores. </a:t>
            </a:r>
            <a:endParaRPr sz="2542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5435315d9e_0_0"/>
          <p:cNvSpPr txBox="1"/>
          <p:nvPr>
            <p:ph type="title"/>
          </p:nvPr>
        </p:nvSpPr>
        <p:spPr>
          <a:xfrm>
            <a:off x="2762250" y="292417"/>
            <a:ext cx="49911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</a:pPr>
            <a:r>
              <a:rPr lang="es-ES"/>
              <a:t>Acuerdos:</a:t>
            </a:r>
            <a:endParaRPr/>
          </a:p>
        </p:txBody>
      </p:sp>
      <p:sp>
        <p:nvSpPr>
          <p:cNvPr id="190" name="Google Shape;190;g35435315d9e_0_0"/>
          <p:cNvSpPr txBox="1"/>
          <p:nvPr>
            <p:ph idx="1" type="body"/>
          </p:nvPr>
        </p:nvSpPr>
        <p:spPr>
          <a:xfrm>
            <a:off x="1307375" y="1712425"/>
            <a:ext cx="10514400" cy="4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9560" lvl="0" marL="2286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2760"/>
              <a:buChar char="•"/>
            </a:pPr>
            <a:r>
              <a:rPr b="1" lang="es-ES" sz="2760"/>
              <a:t>Acuerdo 1SO/080525/03:</a:t>
            </a:r>
            <a:r>
              <a:rPr lang="es-ES" sz="2760"/>
              <a:t> Se conforman dos grupos para agilizar la colaboración:</a:t>
            </a:r>
            <a:endParaRPr sz="2760"/>
          </a:p>
          <a:p>
            <a:pPr indent="-266690" lvl="0" marL="45720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600"/>
              <a:buChar char="●"/>
            </a:pPr>
            <a:r>
              <a:rPr lang="es-ES" sz="2542"/>
              <a:t>Grupo de Trabajo para la georreferenciación de información en Materia de la Mujer (SEMUJERES-INEGI-SESA-SEGOB-SSC)</a:t>
            </a:r>
            <a:endParaRPr sz="2542"/>
          </a:p>
          <a:p>
            <a:pPr indent="-266690" lvl="0" marL="45720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600"/>
              <a:buChar char="●"/>
            </a:pPr>
            <a:r>
              <a:rPr lang="es-ES" sz="2542"/>
              <a:t>Grupo de trabajo para el SIG Rural (SEDARPE-INEGI)</a:t>
            </a:r>
            <a:endParaRPr sz="2542"/>
          </a:p>
          <a:p>
            <a:pPr indent="-390039" lvl="0" marL="457200" rtl="0" algn="just">
              <a:spcBef>
                <a:spcPts val="0"/>
              </a:spcBef>
              <a:spcAft>
                <a:spcPts val="0"/>
              </a:spcAft>
              <a:buSzPts val="2542"/>
              <a:buChar char="●"/>
            </a:pPr>
            <a:r>
              <a:rPr b="1" lang="es-ES" sz="2760"/>
              <a:t>Acuerdo 1SO/080525/04: </a:t>
            </a:r>
            <a:r>
              <a:rPr lang="es-ES" sz="2760"/>
              <a:t>Realizar una capacitación en modalidad presencial sobre los cubos dinámicos en materia de salud por parte de SSA para consolidar el proyecto de SEMUJERES.</a:t>
            </a:r>
            <a:endParaRPr sz="2542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7"/>
          <p:cNvSpPr txBox="1"/>
          <p:nvPr>
            <p:ph type="ctrTitle"/>
          </p:nvPr>
        </p:nvSpPr>
        <p:spPr>
          <a:xfrm>
            <a:off x="1706880" y="1623060"/>
            <a:ext cx="9540240" cy="11133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</a:pPr>
            <a:r>
              <a:rPr lang="es-ES"/>
              <a:t>10. Clausura de la sesión</a:t>
            </a:r>
            <a:endParaRPr/>
          </a:p>
        </p:txBody>
      </p:sp>
      <p:sp>
        <p:nvSpPr>
          <p:cNvPr id="196" name="Google Shape;196;p17"/>
          <p:cNvSpPr txBox="1"/>
          <p:nvPr>
            <p:ph idx="1" type="subTitle"/>
          </p:nvPr>
        </p:nvSpPr>
        <p:spPr>
          <a:xfrm>
            <a:off x="1706880" y="303004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s-ES" sz="2800"/>
              <a:t>Dr</a:t>
            </a:r>
            <a:r>
              <a:rPr b="1" lang="es-ES" sz="2800">
                <a:latin typeface="Montserrat"/>
                <a:ea typeface="Montserrat"/>
                <a:cs typeface="Montserrat"/>
                <a:sym typeface="Montserrat"/>
              </a:rPr>
              <a:t>. Jesús Ricardo Ayala Ramírez</a:t>
            </a: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Subsecretario de Análisis Económico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y Finanzas Públicas </a:t>
            </a:r>
            <a:endParaRPr sz="36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/>
          <p:nvPr>
            <p:ph type="ctrTitle"/>
          </p:nvPr>
        </p:nvSpPr>
        <p:spPr>
          <a:xfrm>
            <a:off x="1524000" y="1499017"/>
            <a:ext cx="9144000" cy="2139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None/>
            </a:pPr>
            <a:r>
              <a:rPr lang="es-ES" sz="4800"/>
              <a:t>11. Foto de la sesión</a:t>
            </a:r>
            <a:br>
              <a:rPr lang="es-ES"/>
            </a:br>
            <a:br>
              <a:rPr lang="es-ES" sz="2800"/>
            </a:br>
            <a:r>
              <a:rPr lang="es-ES" sz="2800"/>
              <a:t>Foto de los asistentes a la Primera Sesión Ordinaria del CEIEGEQROO </a:t>
            </a:r>
            <a:endParaRPr/>
          </a:p>
        </p:txBody>
      </p:sp>
      <p:sp>
        <p:nvSpPr>
          <p:cNvPr id="202" name="Google Shape;202;p18"/>
          <p:cNvSpPr txBox="1"/>
          <p:nvPr>
            <p:ph idx="1" type="subTitle"/>
          </p:nvPr>
        </p:nvSpPr>
        <p:spPr>
          <a:xfrm>
            <a:off x="1524000" y="382185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s-ES">
                <a:latin typeface="Montserrat"/>
                <a:ea typeface="Montserrat"/>
                <a:cs typeface="Montserrat"/>
                <a:sym typeface="Montserrat"/>
              </a:rPr>
              <a:t>Lic. Jesús Rolando Barrera Chuc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ES">
                <a:latin typeface="Montserrat"/>
                <a:ea typeface="Montserrat"/>
                <a:cs typeface="Montserrat"/>
                <a:sym typeface="Montserrat"/>
              </a:rPr>
              <a:t>Director de Información Estadística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s-ES">
                <a:latin typeface="Montserrat"/>
                <a:ea typeface="Montserrat"/>
                <a:cs typeface="Montserrat"/>
                <a:sym typeface="Montserrat"/>
              </a:rPr>
              <a:t>y Análisis Económico </a:t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>
            <p:ph type="ctrTitle"/>
          </p:nvPr>
        </p:nvSpPr>
        <p:spPr>
          <a:xfrm>
            <a:off x="3178071" y="1648918"/>
            <a:ext cx="5835858" cy="9263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</a:pPr>
            <a:r>
              <a:rPr lang="es-ES"/>
              <a:t>1. Bienvenida</a:t>
            </a:r>
            <a:endParaRPr/>
          </a:p>
        </p:txBody>
      </p:sp>
      <p:sp>
        <p:nvSpPr>
          <p:cNvPr id="98" name="Google Shape;98;p2"/>
          <p:cNvSpPr txBox="1"/>
          <p:nvPr>
            <p:ph idx="1" type="subTitle"/>
          </p:nvPr>
        </p:nvSpPr>
        <p:spPr>
          <a:xfrm>
            <a:off x="1524000" y="2753220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s-ES" sz="2800"/>
              <a:t>Dr</a:t>
            </a:r>
            <a:r>
              <a:rPr b="1" lang="es-ES" sz="2800">
                <a:latin typeface="Montserrat"/>
                <a:ea typeface="Montserrat"/>
                <a:cs typeface="Montserrat"/>
                <a:sym typeface="Montserrat"/>
              </a:rPr>
              <a:t>. Jesús Ricardo Ayala Ramírez</a:t>
            </a: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, 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Subsecretario de Análisis Económico y Finanzas Públicas </a:t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ctrTitle"/>
          </p:nvPr>
        </p:nvSpPr>
        <p:spPr>
          <a:xfrm>
            <a:off x="1524000" y="1951703"/>
            <a:ext cx="9144000" cy="1103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Montserrat"/>
              <a:buNone/>
            </a:pPr>
            <a:r>
              <a:rPr lang="es-ES" sz="5200"/>
              <a:t>2. Lectura del orden del día</a:t>
            </a:r>
            <a:endParaRPr/>
          </a:p>
        </p:txBody>
      </p:sp>
      <p:sp>
        <p:nvSpPr>
          <p:cNvPr id="104" name="Google Shape;104;p3"/>
          <p:cNvSpPr txBox="1"/>
          <p:nvPr>
            <p:ph idx="1" type="subTitle"/>
          </p:nvPr>
        </p:nvSpPr>
        <p:spPr>
          <a:xfrm>
            <a:off x="1428750" y="34877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s-ES" sz="2800">
                <a:latin typeface="Montserrat"/>
                <a:ea typeface="Montserrat"/>
                <a:cs typeface="Montserrat"/>
                <a:sym typeface="Montserrat"/>
              </a:rPr>
              <a:t>Lic. Jesús Rolando Barrera Chuc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Director de Información Estadística y Análisis Económico 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</a:pPr>
            <a:r>
              <a:rPr lang="es-ES"/>
              <a:t>Orden del día</a:t>
            </a:r>
            <a:endParaRPr/>
          </a:p>
        </p:txBody>
      </p:sp>
      <p:graphicFrame>
        <p:nvGraphicFramePr>
          <p:cNvPr id="111" name="Google Shape;111;p4"/>
          <p:cNvGraphicFramePr/>
          <p:nvPr/>
        </p:nvGraphicFramePr>
        <p:xfrm>
          <a:off x="285136" y="176397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{9D2470A2-1085-4940-A513-AF0A785C6901}</a:tableStyleId>
              </a:tblPr>
              <a:tblGrid>
                <a:gridCol w="602050"/>
                <a:gridCol w="4726575"/>
                <a:gridCol w="4893725"/>
                <a:gridCol w="1310900"/>
              </a:tblGrid>
              <a:tr h="213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N°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0802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Actividad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Participante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Tiempo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EAAAA"/>
                    </a:solidFill>
                  </a:tcPr>
                </a:tc>
              </a:tr>
              <a:tr h="760775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1. 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Bienvenida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-342900" lvl="0" marL="34290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●"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Declaración del quórum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-342900" lvl="0" marL="34290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●"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Exposición del objetivo de la reunión.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Dr. Jesús Ricardo Ayala Ramírez</a:t>
                      </a: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Subsecretario de Análisis Económico y Finanzas Públicas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2.</a:t>
                      </a:r>
                      <a:endParaRPr/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Lectura del orden del día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Lic. Jesús Rolando Barrera Chuc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Director de Información Estadística y Análisis Económico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3. 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Seguimiento de acuerdos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Lic. Jesús Rolando Barrera Chuc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Director de Información Estadística y Análisis Económico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034175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4. 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Tema INEGI: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-342900" lvl="0" marL="34290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●"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RNIEG estatal y municipal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-342900" lvl="0" marL="34290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●"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Conformación de grupos de trabajo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-342900" lvl="0" marL="34290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●"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Resultados de Censos Económicos 2024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Lic. Julián Alberto Ehuán Ramírez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Coordinador Estatal del INEGI en Quintana Roo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974750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5. 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Capacitación INEGI: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Prácticas de confidencialidad estadística y seguridad de la información en el Instituto.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Personal del INEGI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Dirección de Seguridad y Confidencialidad de la Información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Dirección General de Integración, Análisis e Investigación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</a:pPr>
            <a:r>
              <a:rPr lang="es-ES"/>
              <a:t>Orden del día</a:t>
            </a:r>
            <a:endParaRPr/>
          </a:p>
        </p:txBody>
      </p:sp>
      <p:graphicFrame>
        <p:nvGraphicFramePr>
          <p:cNvPr id="118" name="Google Shape;118;p5"/>
          <p:cNvGraphicFramePr/>
          <p:nvPr/>
        </p:nvGraphicFramePr>
        <p:xfrm>
          <a:off x="344128" y="173447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{9D2470A2-1085-4940-A513-AF0A785C6901}</a:tableStyleId>
              </a:tblPr>
              <a:tblGrid>
                <a:gridCol w="610250"/>
                <a:gridCol w="4791050"/>
                <a:gridCol w="4960475"/>
                <a:gridCol w="1328775"/>
              </a:tblGrid>
              <a:tr h="13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N°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0802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Actividad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Participante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Tiempo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EAAAA"/>
                    </a:solidFill>
                  </a:tcPr>
                </a:tc>
              </a:tr>
              <a:tr h="776350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6. 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Tema SEMUJERES: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-342900" lvl="0" marL="34290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●"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Cierre de proyectos 2025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-342900" lvl="0" marL="34290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●"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Creación de Grupo de Trabajo para la georeferenciación de la información en Materia de la Mujer (SEMUJERES, SEGOB, SSC E INEGI)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Lic. Adriana Mayoral Bravo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Directora de Transversalización de Políticas Públicas de Género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75425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7. 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Tema AGEPRO: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Visualizador de Aforos Vehiculares del Estado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María Candelaria Tec Dzul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Jefa del Departamento de Información y Estadística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Maximiliano Hernández Palomino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Jefe del Departamento de Análisis de Conveniencia.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8300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8.</a:t>
                      </a:r>
                      <a:endParaRPr/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Asuntos Generales 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Lic. Jesús Rolando Barrera Chuc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Director de Información Estadística y Análisis Económico.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8300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9.</a:t>
                      </a:r>
                      <a:endParaRPr/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Lectura de los acuerdos.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Lic. Jesús Rolando Barrera Chuc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Director de Información Estadística y Análisis Económico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8300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10.</a:t>
                      </a:r>
                      <a:endParaRPr/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Clausura de la sesión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Dr. Jesús Ricardo Ayala Ramírez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Subsecretario de Análisis Económico y Finanzas Públicas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18300">
                <a:tc>
                  <a:txBody>
                    <a:bodyPr/>
                    <a:lstStyle/>
                    <a:p>
                      <a:pPr indent="0" lvl="0" marL="0" marR="198755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4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11.</a:t>
                      </a:r>
                      <a:endParaRPr/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Foto de los asistentes a la Sesión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Lic. Jesús Rolando Barrera Chuc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Director de Información Estadística y Análisis Económico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Montserrat"/>
                        <a:buNone/>
                      </a:pPr>
                      <a:r>
                        <a:rPr lang="es-ES" sz="14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minutos</a:t>
                      </a:r>
                      <a:endParaRPr sz="14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33225" marL="33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/>
          <p:nvPr>
            <p:ph type="title"/>
          </p:nvPr>
        </p:nvSpPr>
        <p:spPr>
          <a:xfrm>
            <a:off x="831850" y="2122683"/>
            <a:ext cx="10515600" cy="1719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</a:pPr>
            <a:r>
              <a:rPr lang="es-ES"/>
              <a:t>Acuerdo 1. Se aprueba el orden del día.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/>
          <p:nvPr>
            <p:ph type="ctrTitle"/>
          </p:nvPr>
        </p:nvSpPr>
        <p:spPr>
          <a:xfrm>
            <a:off x="1428750" y="1504949"/>
            <a:ext cx="9144000" cy="190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</a:pPr>
            <a:r>
              <a:rPr lang="es-ES"/>
              <a:t>3. Seguimiento de acuerdos</a:t>
            </a:r>
            <a:endParaRPr/>
          </a:p>
        </p:txBody>
      </p:sp>
      <p:sp>
        <p:nvSpPr>
          <p:cNvPr id="129" name="Google Shape;129;p7"/>
          <p:cNvSpPr txBox="1"/>
          <p:nvPr>
            <p:ph idx="1" type="subTitle"/>
          </p:nvPr>
        </p:nvSpPr>
        <p:spPr>
          <a:xfrm>
            <a:off x="1428750" y="34877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s-ES" sz="2800">
                <a:latin typeface="Montserrat"/>
                <a:ea typeface="Montserrat"/>
                <a:cs typeface="Montserrat"/>
                <a:sym typeface="Montserrat"/>
              </a:rPr>
              <a:t>Lic. Jesús Rolando Barrera Chuc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 sz="2800">
                <a:latin typeface="Montserrat"/>
                <a:ea typeface="Montserrat"/>
                <a:cs typeface="Montserrat"/>
                <a:sym typeface="Montserrat"/>
              </a:rPr>
              <a:t>Director de Información Estadística y Análisis Económico 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"/>
          <p:cNvSpPr txBox="1"/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</a:pPr>
            <a:r>
              <a:rPr lang="es-ES"/>
              <a:t>Acuerdos de las sesiones previas</a:t>
            </a:r>
            <a:endParaRPr/>
          </a:p>
        </p:txBody>
      </p:sp>
      <p:sp>
        <p:nvSpPr>
          <p:cNvPr id="135" name="Google Shape;135;p8"/>
          <p:cNvSpPr txBox="1"/>
          <p:nvPr>
            <p:ph idx="1" type="body"/>
          </p:nvPr>
        </p:nvSpPr>
        <p:spPr>
          <a:xfrm>
            <a:off x="2686050" y="1884948"/>
            <a:ext cx="9245266" cy="41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es-ES" sz="2000">
                <a:latin typeface="Montserrat"/>
                <a:ea typeface="Montserrat"/>
                <a:cs typeface="Montserrat"/>
                <a:sym typeface="Montserrat"/>
              </a:rPr>
              <a:t>Segunda </a:t>
            </a:r>
            <a:r>
              <a:rPr b="1" lang="es-ES" sz="2000"/>
              <a:t>S</a:t>
            </a:r>
            <a:r>
              <a:rPr b="1" lang="es-ES" sz="2000">
                <a:latin typeface="Montserrat"/>
                <a:ea typeface="Montserrat"/>
                <a:cs typeface="Montserrat"/>
                <a:sym typeface="Montserrat"/>
              </a:rPr>
              <a:t>esión Ordinaria 2024</a:t>
            </a:r>
            <a:endParaRPr/>
          </a:p>
          <a:p>
            <a:pPr indent="-228600" lvl="0" marL="228600" rtl="0" algn="just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s-ES" sz="2000">
                <a:latin typeface="Montserrat"/>
                <a:ea typeface="Montserrat"/>
                <a:cs typeface="Montserrat"/>
                <a:sym typeface="Montserrat"/>
              </a:rPr>
              <a:t>Acuerdo 2SO/131224/06: </a:t>
            </a:r>
            <a:r>
              <a:rPr lang="es-ES" sz="2000">
                <a:latin typeface="Montserrat"/>
                <a:ea typeface="Montserrat"/>
                <a:cs typeface="Montserrat"/>
                <a:sym typeface="Montserrat"/>
              </a:rPr>
              <a:t>Se acuerda tener un acercamiento con la Secretaría de Salud para programar una capacitación en materia de cubos dinámicos.</a:t>
            </a:r>
            <a:endParaRPr/>
          </a:p>
          <a:p>
            <a:pPr indent="-228600" lvl="0" marL="228600" rtl="0" algn="just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s-ES" sz="2000"/>
              <a:t>Seguimiento: </a:t>
            </a:r>
            <a:r>
              <a:rPr lang="es-ES" sz="2000"/>
              <a:t>Se organizó la capacitación de cubos dinámicos para todos servidores públicos interesados y que pertenecen a las dependencias integrantes del Comité, se llevó a cabo el 24 de enero de 2025 en modalidad virtual a través de videoconferencia Telmex. </a:t>
            </a:r>
            <a:endParaRPr/>
          </a:p>
          <a:p>
            <a:pPr indent="-101600" lvl="0" marL="228600" rtl="0" algn="just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01600" lvl="0" marL="228600" rtl="0" algn="just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/>
          <p:nvPr>
            <p:ph type="title"/>
          </p:nvPr>
        </p:nvSpPr>
        <p:spPr>
          <a:xfrm>
            <a:off x="831850" y="1709739"/>
            <a:ext cx="10515600" cy="1719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None/>
            </a:pPr>
            <a:r>
              <a:rPr lang="es-ES" sz="4800"/>
              <a:t>Acuerdo 2. Se da por presentado el seguimiento de acuerdos.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Rojo">
      <a:dk1>
        <a:srgbClr val="000000"/>
      </a:dk1>
      <a:lt1>
        <a:srgbClr val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2022-09-29T14:38:37Z</dcterms:created>
  <dc:creator>Adrián Isaías Tun González</dc:creator>
</cp:coreProperties>
</file>