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6" r:id="rId1"/>
  </p:sldMasterIdLst>
  <p:notesMasterIdLst>
    <p:notesMasterId r:id="rId22"/>
  </p:notesMasterIdLst>
  <p:sldIdLst>
    <p:sldId id="256" r:id="rId2"/>
    <p:sldId id="1058" r:id="rId3"/>
    <p:sldId id="1061" r:id="rId4"/>
    <p:sldId id="257" r:id="rId5"/>
    <p:sldId id="268" r:id="rId6"/>
    <p:sldId id="1055" r:id="rId7"/>
    <p:sldId id="1057" r:id="rId8"/>
    <p:sldId id="263" r:id="rId9"/>
    <p:sldId id="1059" r:id="rId10"/>
    <p:sldId id="1063" r:id="rId11"/>
    <p:sldId id="1065" r:id="rId12"/>
    <p:sldId id="1068" r:id="rId13"/>
    <p:sldId id="1066" r:id="rId14"/>
    <p:sldId id="1071" r:id="rId15"/>
    <p:sldId id="261" r:id="rId16"/>
    <p:sldId id="1067" r:id="rId17"/>
    <p:sldId id="1072" r:id="rId18"/>
    <p:sldId id="1069" r:id="rId19"/>
    <p:sldId id="1070" r:id="rId20"/>
    <p:sldId id="1060" r:id="rId21"/>
  </p:sldIdLst>
  <p:sldSz cx="12192000" cy="6858000"/>
  <p:notesSz cx="6858000" cy="9144000"/>
  <p:embeddedFontLst>
    <p:embeddedFont>
      <p:font typeface="Avenir Next LT Pro" panose="020B0504020202020204" pitchFamily="34" charset="0"/>
      <p:regular r:id="rId23"/>
      <p:bold r:id="rId24"/>
      <p:italic r:id="rId25"/>
      <p:boldItalic r:id="rId26"/>
    </p:embeddedFont>
    <p:embeddedFont>
      <p:font typeface="DM Sans" pitchFamily="2" charset="0"/>
      <p:regular r:id="rId27"/>
      <p:bold r:id="rId28"/>
      <p:italic r:id="rId29"/>
      <p:boldItalic r:id="rId30"/>
    </p:embeddedFont>
    <p:embeddedFont>
      <p:font typeface="Lora" pitchFamily="2" charset="0"/>
      <p:regular r:id="rId31"/>
      <p:bold r:id="rId32"/>
      <p:italic r:id="rId33"/>
      <p:boldItalic r:id="rId34"/>
    </p:embeddedFont>
    <p:embeddedFont>
      <p:font typeface="Montserrat" panose="00000500000000000000" pitchFamily="2" charset="0"/>
      <p:regular r:id="rId35"/>
      <p:bold r:id="rId36"/>
      <p:italic r:id="rId37"/>
      <p:boldItalic r:id="rId38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DPJw5xnnz8aEDa3bd1mOp493N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C6FF"/>
    <a:srgbClr val="C1E5F5"/>
    <a:srgbClr val="83CBEB"/>
    <a:srgbClr val="B9D4FF"/>
    <a:srgbClr val="D5C6D7"/>
    <a:srgbClr val="D3B6E8"/>
    <a:srgbClr val="E8D9F3"/>
    <a:srgbClr val="DCC5ED"/>
    <a:srgbClr val="FBE4D9"/>
    <a:srgbClr val="C9D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705"/>
  </p:normalViewPr>
  <p:slideViewPr>
    <p:cSldViewPr snapToGrid="0">
      <p:cViewPr varScale="1">
        <p:scale>
          <a:sx n="54" d="100"/>
          <a:sy n="54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NOR_01_02_004.pdf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NOR_01_02_004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5A6EB-D4A6-4842-93FE-0DFDB2908E26}" type="doc">
      <dgm:prSet loTypeId="urn:microsoft.com/office/officeart/2005/8/layout/chevron2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1FD8B8E1-7764-4BE5-A4F7-141D4A297CBF}">
      <dgm:prSet phldrT="[Texto]" custT="1"/>
      <dgm:spPr/>
      <dgm:t>
        <a:bodyPr/>
        <a:lstStyle/>
        <a:p>
          <a:r>
            <a:rPr lang="es-MX" sz="3600" b="1">
              <a:solidFill>
                <a:schemeClr val="tx1"/>
              </a:solidFill>
              <a:latin typeface="Monserrat "/>
            </a:rPr>
            <a:t>1</a:t>
          </a:r>
        </a:p>
      </dgm:t>
    </dgm:pt>
    <dgm:pt modelId="{F8F08278-0E79-4A49-B01E-1537CF775166}" type="parTrans" cxnId="{04C142C0-8169-4086-AFC7-CA58FD364743}">
      <dgm:prSet/>
      <dgm:spPr/>
      <dgm:t>
        <a:bodyPr/>
        <a:lstStyle/>
        <a:p>
          <a:endParaRPr lang="es-MX" sz="1600">
            <a:latin typeface="Monserrat "/>
          </a:endParaRPr>
        </a:p>
      </dgm:t>
    </dgm:pt>
    <dgm:pt modelId="{053EE3AC-0EA9-4803-B5A9-83EC9EB829A0}" type="sibTrans" cxnId="{04C142C0-8169-4086-AFC7-CA58FD364743}">
      <dgm:prSet/>
      <dgm:spPr/>
      <dgm:t>
        <a:bodyPr/>
        <a:lstStyle/>
        <a:p>
          <a:endParaRPr lang="es-MX" sz="1600">
            <a:latin typeface="Monserrat "/>
          </a:endParaRPr>
        </a:p>
      </dgm:t>
    </dgm:pt>
    <dgm:pt modelId="{37A21DF5-FA43-40B2-BC45-0CDA569149BF}">
      <dgm:prSet phldrT="[Texto]" custT="1"/>
      <dgm:spPr/>
      <dgm:t>
        <a:bodyPr/>
        <a:lstStyle/>
        <a:p>
          <a:pPr>
            <a:buFont typeface="+mj-lt"/>
            <a:buNone/>
          </a:pPr>
          <a:r>
            <a:rPr lang="es-MX" sz="1600" b="1" dirty="0">
              <a:latin typeface="Monserrat "/>
            </a:rPr>
            <a:t>La alineación</a:t>
          </a:r>
          <a:r>
            <a:rPr lang="es-MX" sz="1600" dirty="0">
              <a:latin typeface="Monserrat "/>
            </a:rPr>
            <a:t> adecuada con el </a:t>
          </a:r>
          <a:r>
            <a:rPr lang="es-MX" sz="1600" b="1" dirty="0">
              <a:latin typeface="Monserrat "/>
            </a:rPr>
            <a:t>PED 2023-2027 </a:t>
          </a:r>
          <a:r>
            <a:rPr lang="es-MX" sz="1600" dirty="0">
              <a:latin typeface="Monserrat "/>
            </a:rPr>
            <a:t>y con el </a:t>
          </a:r>
          <a:r>
            <a:rPr lang="es-MX" sz="1600" b="1" dirty="0">
              <a:latin typeface="Monserrat "/>
            </a:rPr>
            <a:t>Programa de Desarrollo, o los Planes Institucionales </a:t>
          </a:r>
          <a:r>
            <a:rPr lang="es-MX" sz="1600" dirty="0">
              <a:latin typeface="Monserrat "/>
            </a:rPr>
            <a:t>en caso de órganos autónomos, poderes legislativo y judicial. </a:t>
          </a:r>
        </a:p>
      </dgm:t>
    </dgm:pt>
    <dgm:pt modelId="{73A807D8-EFD2-414A-A777-B4F096B4A193}" type="parTrans" cxnId="{C2B5E771-8042-4DB1-B3D3-609DDD0E8F36}">
      <dgm:prSet/>
      <dgm:spPr/>
      <dgm:t>
        <a:bodyPr/>
        <a:lstStyle/>
        <a:p>
          <a:endParaRPr lang="es-MX" sz="1600">
            <a:latin typeface="Monserrat "/>
          </a:endParaRPr>
        </a:p>
      </dgm:t>
    </dgm:pt>
    <dgm:pt modelId="{F43C2E77-4268-4038-B36D-AD5F05E9153E}" type="sibTrans" cxnId="{C2B5E771-8042-4DB1-B3D3-609DDD0E8F36}">
      <dgm:prSet/>
      <dgm:spPr/>
      <dgm:t>
        <a:bodyPr/>
        <a:lstStyle/>
        <a:p>
          <a:endParaRPr lang="es-MX" sz="1600">
            <a:latin typeface="Monserrat "/>
          </a:endParaRPr>
        </a:p>
      </dgm:t>
    </dgm:pt>
    <dgm:pt modelId="{F67E909C-E7BD-4D33-A4A6-FD37E752D56E}">
      <dgm:prSet phldrT="[Texto]" custT="1"/>
      <dgm:spPr/>
      <dgm:t>
        <a:bodyPr/>
        <a:lstStyle/>
        <a:p>
          <a:r>
            <a:rPr lang="es-MX" sz="3600" b="1">
              <a:solidFill>
                <a:schemeClr val="tx1"/>
              </a:solidFill>
              <a:latin typeface="Monserrat "/>
            </a:rPr>
            <a:t>2</a:t>
          </a:r>
        </a:p>
      </dgm:t>
    </dgm:pt>
    <dgm:pt modelId="{55A1C815-8CDA-404A-8145-B8031F040689}" type="parTrans" cxnId="{757D461A-35FD-44B5-B146-931B7DFEA18B}">
      <dgm:prSet/>
      <dgm:spPr/>
      <dgm:t>
        <a:bodyPr/>
        <a:lstStyle/>
        <a:p>
          <a:endParaRPr lang="es-MX" sz="1600">
            <a:latin typeface="Monserrat "/>
          </a:endParaRPr>
        </a:p>
      </dgm:t>
    </dgm:pt>
    <dgm:pt modelId="{4A55535F-B105-46B8-A27C-AF816D892FE0}" type="sibTrans" cxnId="{757D461A-35FD-44B5-B146-931B7DFEA18B}">
      <dgm:prSet/>
      <dgm:spPr/>
      <dgm:t>
        <a:bodyPr/>
        <a:lstStyle/>
        <a:p>
          <a:endParaRPr lang="es-MX" sz="1600">
            <a:latin typeface="Monserrat "/>
          </a:endParaRPr>
        </a:p>
      </dgm:t>
    </dgm:pt>
    <dgm:pt modelId="{94007CA9-1820-43BE-ACC2-3A679F92F0B0}">
      <dgm:prSet phldrT="[Texto]" custT="1"/>
      <dgm:spPr/>
      <dgm:t>
        <a:bodyPr/>
        <a:lstStyle/>
        <a:p>
          <a:pPr>
            <a:buFont typeface="+mj-lt"/>
            <a:buNone/>
          </a:pPr>
          <a:r>
            <a:rPr lang="es-MX" sz="1600" b="1">
              <a:latin typeface="Monserrat "/>
            </a:rPr>
            <a:t>La clasificación funcional</a:t>
          </a:r>
          <a:r>
            <a:rPr lang="es-MX" sz="1600">
              <a:latin typeface="Monserrat "/>
            </a:rPr>
            <a:t> que deberá corresponder al programa presupuestario, según la institución coordinadora/ejecutora: finalidad, función, subfunción (catálogo de clasificación funcional con base en la CONAC); ésta corresponde a las funciones que deben realizar las instituciones con base en el gasto dirigido a los distintos servicios que se entregan a la ciudadanía. </a:t>
          </a:r>
          <a:endParaRPr lang="es-MX" sz="1600" dirty="0">
            <a:latin typeface="Monserrat "/>
          </a:endParaRPr>
        </a:p>
      </dgm:t>
    </dgm:pt>
    <dgm:pt modelId="{D2B7451B-12CB-402B-85F6-93A6D83DE9D1}" type="parTrans" cxnId="{699C8CB2-8E83-4706-A6C0-3CE1E0B38E6B}">
      <dgm:prSet/>
      <dgm:spPr/>
      <dgm:t>
        <a:bodyPr/>
        <a:lstStyle/>
        <a:p>
          <a:endParaRPr lang="es-MX" sz="1600">
            <a:latin typeface="Monserrat "/>
          </a:endParaRPr>
        </a:p>
      </dgm:t>
    </dgm:pt>
    <dgm:pt modelId="{2B5E25C3-C1E0-4426-ABCD-77AF09A9D25B}" type="sibTrans" cxnId="{699C8CB2-8E83-4706-A6C0-3CE1E0B38E6B}">
      <dgm:prSet/>
      <dgm:spPr/>
      <dgm:t>
        <a:bodyPr/>
        <a:lstStyle/>
        <a:p>
          <a:endParaRPr lang="es-MX" sz="1600">
            <a:latin typeface="Monserrat "/>
          </a:endParaRPr>
        </a:p>
      </dgm:t>
    </dgm:pt>
    <dgm:pt modelId="{5FA4B3A8-96EF-46B3-B473-6DDB1B785013}">
      <dgm:prSet phldrT="[Texto]" custT="1"/>
      <dgm:spPr/>
      <dgm:t>
        <a:bodyPr/>
        <a:lstStyle/>
        <a:p>
          <a:r>
            <a:rPr lang="es-MX" sz="3600" b="1">
              <a:solidFill>
                <a:schemeClr val="tx1"/>
              </a:solidFill>
              <a:latin typeface="Monserrat "/>
            </a:rPr>
            <a:t>3</a:t>
          </a:r>
        </a:p>
      </dgm:t>
    </dgm:pt>
    <dgm:pt modelId="{2FD41AE0-F848-4C5B-A9A3-BDC4CC3FE48E}" type="parTrans" cxnId="{70B38268-C1AD-43F3-AE48-AD7F0754D4C9}">
      <dgm:prSet/>
      <dgm:spPr/>
      <dgm:t>
        <a:bodyPr/>
        <a:lstStyle/>
        <a:p>
          <a:endParaRPr lang="es-MX" sz="1600">
            <a:latin typeface="Monserrat "/>
          </a:endParaRPr>
        </a:p>
      </dgm:t>
    </dgm:pt>
    <dgm:pt modelId="{EE2D91E1-9AA7-4BEB-9979-6EC5FADDAA64}" type="sibTrans" cxnId="{70B38268-C1AD-43F3-AE48-AD7F0754D4C9}">
      <dgm:prSet/>
      <dgm:spPr/>
      <dgm:t>
        <a:bodyPr/>
        <a:lstStyle/>
        <a:p>
          <a:endParaRPr lang="es-MX" sz="1600">
            <a:latin typeface="Monserrat "/>
          </a:endParaRPr>
        </a:p>
      </dgm:t>
    </dgm:pt>
    <dgm:pt modelId="{100FF8EB-2AF8-41FA-B07F-B120500D3685}">
      <dgm:prSet phldrT="[Texto]" custT="1"/>
      <dgm:spPr/>
      <dgm:t>
        <a:bodyPr/>
        <a:lstStyle/>
        <a:p>
          <a:pPr>
            <a:buFont typeface="+mj-lt"/>
            <a:buNone/>
          </a:pPr>
          <a:r>
            <a:rPr lang="es-MX" sz="1600" b="1" dirty="0">
              <a:latin typeface="Monserrat "/>
            </a:rPr>
            <a:t>La Clasificación programática </a:t>
          </a:r>
          <a:r>
            <a:rPr lang="es-MX" sz="1600" dirty="0">
              <a:latin typeface="Monserrat "/>
            </a:rPr>
            <a:t>que corresponde a la correcta definición del programa presupuestario con base en su naturaleza y el objetivo que busca lograr, esta modalidad deberá estar determinada además por la facultad y las atribuciones que tenga la institución coordinadora/ejecutora.  </a:t>
          </a:r>
          <a:r>
            <a:rPr lang="es-MX" sz="1600" dirty="0">
              <a:hlinkClick xmlns:r="http://schemas.openxmlformats.org/officeDocument/2006/relationships" r:id="rId1" action="ppaction://hlinkfile"/>
            </a:rPr>
            <a:t>Reforma DOF 13-06-2025</a:t>
          </a:r>
          <a:endParaRPr lang="es-MX" sz="1600" dirty="0">
            <a:latin typeface="Monserrat "/>
          </a:endParaRPr>
        </a:p>
      </dgm:t>
    </dgm:pt>
    <dgm:pt modelId="{B0CEBC02-4235-407B-8368-61F930979C27}" type="parTrans" cxnId="{B1C6DE69-48AA-4969-8FFB-B2F49D6A4272}">
      <dgm:prSet/>
      <dgm:spPr/>
      <dgm:t>
        <a:bodyPr/>
        <a:lstStyle/>
        <a:p>
          <a:endParaRPr lang="es-MX" sz="1600">
            <a:latin typeface="Monserrat "/>
          </a:endParaRPr>
        </a:p>
      </dgm:t>
    </dgm:pt>
    <dgm:pt modelId="{E6419296-003D-4754-B4CA-36AE4BE873EC}" type="sibTrans" cxnId="{B1C6DE69-48AA-4969-8FFB-B2F49D6A4272}">
      <dgm:prSet/>
      <dgm:spPr/>
      <dgm:t>
        <a:bodyPr/>
        <a:lstStyle/>
        <a:p>
          <a:endParaRPr lang="es-MX" sz="1600">
            <a:latin typeface="Monserrat "/>
          </a:endParaRPr>
        </a:p>
      </dgm:t>
    </dgm:pt>
    <dgm:pt modelId="{38F51945-EB5D-4B13-92E7-35E6F1BE381A}">
      <dgm:prSet phldrT="[Texto]" custT="1"/>
      <dgm:spPr/>
      <dgm:t>
        <a:bodyPr/>
        <a:lstStyle/>
        <a:p>
          <a:pPr>
            <a:buFont typeface="+mj-lt"/>
            <a:buNone/>
          </a:pPr>
          <a:r>
            <a:rPr lang="es-MX" sz="1600" b="1">
              <a:latin typeface="Monserrat "/>
            </a:rPr>
            <a:t>Dar cumplimiento a su Marco Normativo Institucional</a:t>
          </a:r>
          <a:r>
            <a:rPr lang="es-MX" sz="1600">
              <a:latin typeface="Monserrat "/>
            </a:rPr>
            <a:t>, que enmarca Misión, Visión, Objeto, facultades y atribuciones, así como las obligaciones del Ente Público. </a:t>
          </a:r>
        </a:p>
      </dgm:t>
    </dgm:pt>
    <dgm:pt modelId="{EF47B1D6-2142-4A10-841E-34240539747A}" type="parTrans" cxnId="{37551D32-A29F-4893-8DB1-262BBFEA1259}">
      <dgm:prSet/>
      <dgm:spPr/>
      <dgm:t>
        <a:bodyPr/>
        <a:lstStyle/>
        <a:p>
          <a:endParaRPr lang="es-MX" sz="1600">
            <a:latin typeface="Monserrat "/>
          </a:endParaRPr>
        </a:p>
      </dgm:t>
    </dgm:pt>
    <dgm:pt modelId="{359CE81C-32DF-49DA-BE3F-F51705000146}" type="sibTrans" cxnId="{37551D32-A29F-4893-8DB1-262BBFEA1259}">
      <dgm:prSet/>
      <dgm:spPr/>
      <dgm:t>
        <a:bodyPr/>
        <a:lstStyle/>
        <a:p>
          <a:endParaRPr lang="es-MX" sz="1600">
            <a:latin typeface="Monserrat "/>
          </a:endParaRPr>
        </a:p>
      </dgm:t>
    </dgm:pt>
    <dgm:pt modelId="{03137244-FAAA-4CBF-A829-8E4C4936853E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MX" sz="3600" b="1">
              <a:solidFill>
                <a:schemeClr val="tx1"/>
              </a:solidFill>
              <a:latin typeface="Monserrat "/>
            </a:rPr>
            <a:t>4</a:t>
          </a:r>
        </a:p>
      </dgm:t>
    </dgm:pt>
    <dgm:pt modelId="{0CB438A8-EE0C-4D0F-904C-F31FC9F4F30F}" type="parTrans" cxnId="{54D6A3BF-B3C0-45C0-BB07-F877FD8A0319}">
      <dgm:prSet/>
      <dgm:spPr/>
      <dgm:t>
        <a:bodyPr/>
        <a:lstStyle/>
        <a:p>
          <a:endParaRPr lang="es-MX" sz="1600">
            <a:latin typeface="Monserrat "/>
          </a:endParaRPr>
        </a:p>
      </dgm:t>
    </dgm:pt>
    <dgm:pt modelId="{CE8BC68C-0500-4A8B-AA52-5A5E781158CC}" type="sibTrans" cxnId="{54D6A3BF-B3C0-45C0-BB07-F877FD8A0319}">
      <dgm:prSet/>
      <dgm:spPr/>
      <dgm:t>
        <a:bodyPr/>
        <a:lstStyle/>
        <a:p>
          <a:endParaRPr lang="es-MX" sz="1600">
            <a:latin typeface="Monserrat "/>
          </a:endParaRPr>
        </a:p>
      </dgm:t>
    </dgm:pt>
    <dgm:pt modelId="{770ACD21-DD6E-40DC-8F1F-A6740AAFC3E1}" type="pres">
      <dgm:prSet presAssocID="{D1D5A6EB-D4A6-4842-93FE-0DFDB2908E26}" presName="linearFlow" presStyleCnt="0">
        <dgm:presLayoutVars>
          <dgm:dir/>
          <dgm:animLvl val="lvl"/>
          <dgm:resizeHandles val="exact"/>
        </dgm:presLayoutVars>
      </dgm:prSet>
      <dgm:spPr/>
    </dgm:pt>
    <dgm:pt modelId="{683D0358-BDB5-43B7-A59A-B046F7A279C7}" type="pres">
      <dgm:prSet presAssocID="{1FD8B8E1-7764-4BE5-A4F7-141D4A297CBF}" presName="composite" presStyleCnt="0"/>
      <dgm:spPr/>
    </dgm:pt>
    <dgm:pt modelId="{59D82F9C-DCA0-461F-9F65-9241F611ED74}" type="pres">
      <dgm:prSet presAssocID="{1FD8B8E1-7764-4BE5-A4F7-141D4A297CB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DAE334E-1B14-41B7-930C-D0672DF65587}" type="pres">
      <dgm:prSet presAssocID="{1FD8B8E1-7764-4BE5-A4F7-141D4A297CBF}" presName="descendantText" presStyleLbl="alignAcc1" presStyleIdx="0" presStyleCnt="4">
        <dgm:presLayoutVars>
          <dgm:bulletEnabled val="1"/>
        </dgm:presLayoutVars>
      </dgm:prSet>
      <dgm:spPr/>
    </dgm:pt>
    <dgm:pt modelId="{FE0085B6-3F91-485D-9DEB-8EA69EEA775D}" type="pres">
      <dgm:prSet presAssocID="{053EE3AC-0EA9-4803-B5A9-83EC9EB829A0}" presName="sp" presStyleCnt="0"/>
      <dgm:spPr/>
    </dgm:pt>
    <dgm:pt modelId="{48DBDE9A-FF71-4DB4-8960-8C78066C6BAA}" type="pres">
      <dgm:prSet presAssocID="{F67E909C-E7BD-4D33-A4A6-FD37E752D56E}" presName="composite" presStyleCnt="0"/>
      <dgm:spPr/>
    </dgm:pt>
    <dgm:pt modelId="{69E2933C-F1CD-43CC-AAC2-A6329693EB74}" type="pres">
      <dgm:prSet presAssocID="{F67E909C-E7BD-4D33-A4A6-FD37E752D56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EE1B157-7B73-4705-B157-E9DD8F67C2FA}" type="pres">
      <dgm:prSet presAssocID="{F67E909C-E7BD-4D33-A4A6-FD37E752D56E}" presName="descendantText" presStyleLbl="alignAcc1" presStyleIdx="1" presStyleCnt="4">
        <dgm:presLayoutVars>
          <dgm:bulletEnabled val="1"/>
        </dgm:presLayoutVars>
      </dgm:prSet>
      <dgm:spPr/>
    </dgm:pt>
    <dgm:pt modelId="{47AB138B-098A-43C0-BCA4-E852B2107FBE}" type="pres">
      <dgm:prSet presAssocID="{4A55535F-B105-46B8-A27C-AF816D892FE0}" presName="sp" presStyleCnt="0"/>
      <dgm:spPr/>
    </dgm:pt>
    <dgm:pt modelId="{53EF4C2D-439C-4B04-B51C-374CFD2D63A0}" type="pres">
      <dgm:prSet presAssocID="{5FA4B3A8-96EF-46B3-B473-6DDB1B785013}" presName="composite" presStyleCnt="0"/>
      <dgm:spPr/>
    </dgm:pt>
    <dgm:pt modelId="{5071C9BB-24CC-4DE8-8743-06852606F345}" type="pres">
      <dgm:prSet presAssocID="{5FA4B3A8-96EF-46B3-B473-6DDB1B78501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FB0DE37-D83C-41A2-805C-C71DEF87EA9C}" type="pres">
      <dgm:prSet presAssocID="{5FA4B3A8-96EF-46B3-B473-6DDB1B785013}" presName="descendantText" presStyleLbl="alignAcc1" presStyleIdx="2" presStyleCnt="4">
        <dgm:presLayoutVars>
          <dgm:bulletEnabled val="1"/>
        </dgm:presLayoutVars>
      </dgm:prSet>
      <dgm:spPr/>
    </dgm:pt>
    <dgm:pt modelId="{11EBC7F0-07E1-409D-A532-7A9FB4973258}" type="pres">
      <dgm:prSet presAssocID="{EE2D91E1-9AA7-4BEB-9979-6EC5FADDAA64}" presName="sp" presStyleCnt="0"/>
      <dgm:spPr/>
    </dgm:pt>
    <dgm:pt modelId="{FFBBD25F-0C5B-4522-BF98-B7BA430FBBDC}" type="pres">
      <dgm:prSet presAssocID="{03137244-FAAA-4CBF-A829-8E4C4936853E}" presName="composite" presStyleCnt="0"/>
      <dgm:spPr/>
    </dgm:pt>
    <dgm:pt modelId="{3A29300A-CF5D-4755-8731-53DEABB42C5F}" type="pres">
      <dgm:prSet presAssocID="{03137244-FAAA-4CBF-A829-8E4C4936853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A6DAD57-2D14-4A69-877E-990B153141F7}" type="pres">
      <dgm:prSet presAssocID="{03137244-FAAA-4CBF-A829-8E4C4936853E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EB53B14-8B85-4E09-8B8D-86366FEBC1AF}" type="presOf" srcId="{94007CA9-1820-43BE-ACC2-3A679F92F0B0}" destId="{1EE1B157-7B73-4705-B157-E9DD8F67C2FA}" srcOrd="0" destOrd="0" presId="urn:microsoft.com/office/officeart/2005/8/layout/chevron2"/>
    <dgm:cxn modelId="{ED511515-DE1C-4CBE-9CA6-81E4177708BF}" type="presOf" srcId="{1FD8B8E1-7764-4BE5-A4F7-141D4A297CBF}" destId="{59D82F9C-DCA0-461F-9F65-9241F611ED74}" srcOrd="0" destOrd="0" presId="urn:microsoft.com/office/officeart/2005/8/layout/chevron2"/>
    <dgm:cxn modelId="{757D461A-35FD-44B5-B146-931B7DFEA18B}" srcId="{D1D5A6EB-D4A6-4842-93FE-0DFDB2908E26}" destId="{F67E909C-E7BD-4D33-A4A6-FD37E752D56E}" srcOrd="1" destOrd="0" parTransId="{55A1C815-8CDA-404A-8145-B8031F040689}" sibTransId="{4A55535F-B105-46B8-A27C-AF816D892FE0}"/>
    <dgm:cxn modelId="{F29A382D-9273-408B-ABD7-F77A52BD2B5D}" type="presOf" srcId="{38F51945-EB5D-4B13-92E7-35E6F1BE381A}" destId="{AA6DAD57-2D14-4A69-877E-990B153141F7}" srcOrd="0" destOrd="0" presId="urn:microsoft.com/office/officeart/2005/8/layout/chevron2"/>
    <dgm:cxn modelId="{37551D32-A29F-4893-8DB1-262BBFEA1259}" srcId="{03137244-FAAA-4CBF-A829-8E4C4936853E}" destId="{38F51945-EB5D-4B13-92E7-35E6F1BE381A}" srcOrd="0" destOrd="0" parTransId="{EF47B1D6-2142-4A10-841E-34240539747A}" sibTransId="{359CE81C-32DF-49DA-BE3F-F51705000146}"/>
    <dgm:cxn modelId="{C0757664-467B-47B5-8C86-1275B003053B}" type="presOf" srcId="{03137244-FAAA-4CBF-A829-8E4C4936853E}" destId="{3A29300A-CF5D-4755-8731-53DEABB42C5F}" srcOrd="0" destOrd="0" presId="urn:microsoft.com/office/officeart/2005/8/layout/chevron2"/>
    <dgm:cxn modelId="{F0E0AE66-59EE-4822-9698-E5E0AA1FFC1C}" type="presOf" srcId="{F67E909C-E7BD-4D33-A4A6-FD37E752D56E}" destId="{69E2933C-F1CD-43CC-AAC2-A6329693EB74}" srcOrd="0" destOrd="0" presId="urn:microsoft.com/office/officeart/2005/8/layout/chevron2"/>
    <dgm:cxn modelId="{70B38268-C1AD-43F3-AE48-AD7F0754D4C9}" srcId="{D1D5A6EB-D4A6-4842-93FE-0DFDB2908E26}" destId="{5FA4B3A8-96EF-46B3-B473-6DDB1B785013}" srcOrd="2" destOrd="0" parTransId="{2FD41AE0-F848-4C5B-A9A3-BDC4CC3FE48E}" sibTransId="{EE2D91E1-9AA7-4BEB-9979-6EC5FADDAA64}"/>
    <dgm:cxn modelId="{B1C6DE69-48AA-4969-8FFB-B2F49D6A4272}" srcId="{5FA4B3A8-96EF-46B3-B473-6DDB1B785013}" destId="{100FF8EB-2AF8-41FA-B07F-B120500D3685}" srcOrd="0" destOrd="0" parTransId="{B0CEBC02-4235-407B-8368-61F930979C27}" sibTransId="{E6419296-003D-4754-B4CA-36AE4BE873EC}"/>
    <dgm:cxn modelId="{C2B5E771-8042-4DB1-B3D3-609DDD0E8F36}" srcId="{1FD8B8E1-7764-4BE5-A4F7-141D4A297CBF}" destId="{37A21DF5-FA43-40B2-BC45-0CDA569149BF}" srcOrd="0" destOrd="0" parTransId="{73A807D8-EFD2-414A-A777-B4F096B4A193}" sibTransId="{F43C2E77-4268-4038-B36D-AD5F05E9153E}"/>
    <dgm:cxn modelId="{93D3337F-799B-44A5-AEBC-049C32D516D5}" type="presOf" srcId="{D1D5A6EB-D4A6-4842-93FE-0DFDB2908E26}" destId="{770ACD21-DD6E-40DC-8F1F-A6740AAFC3E1}" srcOrd="0" destOrd="0" presId="urn:microsoft.com/office/officeart/2005/8/layout/chevron2"/>
    <dgm:cxn modelId="{90C1189A-11FE-4A35-98F6-989AB61C9100}" type="presOf" srcId="{100FF8EB-2AF8-41FA-B07F-B120500D3685}" destId="{9FB0DE37-D83C-41A2-805C-C71DEF87EA9C}" srcOrd="0" destOrd="0" presId="urn:microsoft.com/office/officeart/2005/8/layout/chevron2"/>
    <dgm:cxn modelId="{F7B7B3A6-9D39-4F1F-9147-39BAA79231D5}" type="presOf" srcId="{5FA4B3A8-96EF-46B3-B473-6DDB1B785013}" destId="{5071C9BB-24CC-4DE8-8743-06852606F345}" srcOrd="0" destOrd="0" presId="urn:microsoft.com/office/officeart/2005/8/layout/chevron2"/>
    <dgm:cxn modelId="{699C8CB2-8E83-4706-A6C0-3CE1E0B38E6B}" srcId="{F67E909C-E7BD-4D33-A4A6-FD37E752D56E}" destId="{94007CA9-1820-43BE-ACC2-3A679F92F0B0}" srcOrd="0" destOrd="0" parTransId="{D2B7451B-12CB-402B-85F6-93A6D83DE9D1}" sibTransId="{2B5E25C3-C1E0-4426-ABCD-77AF09A9D25B}"/>
    <dgm:cxn modelId="{54D6A3BF-B3C0-45C0-BB07-F877FD8A0319}" srcId="{D1D5A6EB-D4A6-4842-93FE-0DFDB2908E26}" destId="{03137244-FAAA-4CBF-A829-8E4C4936853E}" srcOrd="3" destOrd="0" parTransId="{0CB438A8-EE0C-4D0F-904C-F31FC9F4F30F}" sibTransId="{CE8BC68C-0500-4A8B-AA52-5A5E781158CC}"/>
    <dgm:cxn modelId="{04C142C0-8169-4086-AFC7-CA58FD364743}" srcId="{D1D5A6EB-D4A6-4842-93FE-0DFDB2908E26}" destId="{1FD8B8E1-7764-4BE5-A4F7-141D4A297CBF}" srcOrd="0" destOrd="0" parTransId="{F8F08278-0E79-4A49-B01E-1537CF775166}" sibTransId="{053EE3AC-0EA9-4803-B5A9-83EC9EB829A0}"/>
    <dgm:cxn modelId="{3BD5BEC6-A246-4059-9A5D-D077FCAD6EE4}" type="presOf" srcId="{37A21DF5-FA43-40B2-BC45-0CDA569149BF}" destId="{EDAE334E-1B14-41B7-930C-D0672DF65587}" srcOrd="0" destOrd="0" presId="urn:microsoft.com/office/officeart/2005/8/layout/chevron2"/>
    <dgm:cxn modelId="{33F2A37B-8E69-4526-BE84-A6B8A4A34297}" type="presParOf" srcId="{770ACD21-DD6E-40DC-8F1F-A6740AAFC3E1}" destId="{683D0358-BDB5-43B7-A59A-B046F7A279C7}" srcOrd="0" destOrd="0" presId="urn:microsoft.com/office/officeart/2005/8/layout/chevron2"/>
    <dgm:cxn modelId="{18090588-D054-468E-A0A4-06772CA7EDE1}" type="presParOf" srcId="{683D0358-BDB5-43B7-A59A-B046F7A279C7}" destId="{59D82F9C-DCA0-461F-9F65-9241F611ED74}" srcOrd="0" destOrd="0" presId="urn:microsoft.com/office/officeart/2005/8/layout/chevron2"/>
    <dgm:cxn modelId="{A2C871E6-B6A9-4155-880E-EE97A6AE7D09}" type="presParOf" srcId="{683D0358-BDB5-43B7-A59A-B046F7A279C7}" destId="{EDAE334E-1B14-41B7-930C-D0672DF65587}" srcOrd="1" destOrd="0" presId="urn:microsoft.com/office/officeart/2005/8/layout/chevron2"/>
    <dgm:cxn modelId="{C9BCD5AC-9F29-4A54-8963-97F21B161602}" type="presParOf" srcId="{770ACD21-DD6E-40DC-8F1F-A6740AAFC3E1}" destId="{FE0085B6-3F91-485D-9DEB-8EA69EEA775D}" srcOrd="1" destOrd="0" presId="urn:microsoft.com/office/officeart/2005/8/layout/chevron2"/>
    <dgm:cxn modelId="{82D6FFC6-1163-4907-8786-D07F5EA345F4}" type="presParOf" srcId="{770ACD21-DD6E-40DC-8F1F-A6740AAFC3E1}" destId="{48DBDE9A-FF71-4DB4-8960-8C78066C6BAA}" srcOrd="2" destOrd="0" presId="urn:microsoft.com/office/officeart/2005/8/layout/chevron2"/>
    <dgm:cxn modelId="{08B4BBE4-C5EF-4535-943B-13AC44AAEC87}" type="presParOf" srcId="{48DBDE9A-FF71-4DB4-8960-8C78066C6BAA}" destId="{69E2933C-F1CD-43CC-AAC2-A6329693EB74}" srcOrd="0" destOrd="0" presId="urn:microsoft.com/office/officeart/2005/8/layout/chevron2"/>
    <dgm:cxn modelId="{5CADFA64-159B-4777-9862-E9C28827FEF8}" type="presParOf" srcId="{48DBDE9A-FF71-4DB4-8960-8C78066C6BAA}" destId="{1EE1B157-7B73-4705-B157-E9DD8F67C2FA}" srcOrd="1" destOrd="0" presId="urn:microsoft.com/office/officeart/2005/8/layout/chevron2"/>
    <dgm:cxn modelId="{4875767F-EEF3-480F-AFE8-1DDB00C7E35A}" type="presParOf" srcId="{770ACD21-DD6E-40DC-8F1F-A6740AAFC3E1}" destId="{47AB138B-098A-43C0-BCA4-E852B2107FBE}" srcOrd="3" destOrd="0" presId="urn:microsoft.com/office/officeart/2005/8/layout/chevron2"/>
    <dgm:cxn modelId="{4B9FBCB5-78F3-48F7-A1F6-2FE347BF0FEA}" type="presParOf" srcId="{770ACD21-DD6E-40DC-8F1F-A6740AAFC3E1}" destId="{53EF4C2D-439C-4B04-B51C-374CFD2D63A0}" srcOrd="4" destOrd="0" presId="urn:microsoft.com/office/officeart/2005/8/layout/chevron2"/>
    <dgm:cxn modelId="{EA5662DB-C0AA-4727-9B25-DC2C1F83358E}" type="presParOf" srcId="{53EF4C2D-439C-4B04-B51C-374CFD2D63A0}" destId="{5071C9BB-24CC-4DE8-8743-06852606F345}" srcOrd="0" destOrd="0" presId="urn:microsoft.com/office/officeart/2005/8/layout/chevron2"/>
    <dgm:cxn modelId="{B16B0F90-6636-4D40-A479-EFEB8152C8A7}" type="presParOf" srcId="{53EF4C2D-439C-4B04-B51C-374CFD2D63A0}" destId="{9FB0DE37-D83C-41A2-805C-C71DEF87EA9C}" srcOrd="1" destOrd="0" presId="urn:microsoft.com/office/officeart/2005/8/layout/chevron2"/>
    <dgm:cxn modelId="{85A5B9E1-8955-43C5-BFFD-FAFAD464B688}" type="presParOf" srcId="{770ACD21-DD6E-40DC-8F1F-A6740AAFC3E1}" destId="{11EBC7F0-07E1-409D-A532-7A9FB4973258}" srcOrd="5" destOrd="0" presId="urn:microsoft.com/office/officeart/2005/8/layout/chevron2"/>
    <dgm:cxn modelId="{C9EA8268-2EEA-436A-AEA3-89B7A9C85450}" type="presParOf" srcId="{770ACD21-DD6E-40DC-8F1F-A6740AAFC3E1}" destId="{FFBBD25F-0C5B-4522-BF98-B7BA430FBBDC}" srcOrd="6" destOrd="0" presId="urn:microsoft.com/office/officeart/2005/8/layout/chevron2"/>
    <dgm:cxn modelId="{7E582FAD-A360-41FE-9B22-D82157449093}" type="presParOf" srcId="{FFBBD25F-0C5B-4522-BF98-B7BA430FBBDC}" destId="{3A29300A-CF5D-4755-8731-53DEABB42C5F}" srcOrd="0" destOrd="0" presId="urn:microsoft.com/office/officeart/2005/8/layout/chevron2"/>
    <dgm:cxn modelId="{93302BFB-73CE-4A1D-8C39-4283085EEC47}" type="presParOf" srcId="{FFBBD25F-0C5B-4522-BF98-B7BA430FBBDC}" destId="{AA6DAD57-2D14-4A69-877E-990B153141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B4C85-07E1-478D-AB18-D1F5F1EFD32B}" type="doc">
      <dgm:prSet loTypeId="urn:microsoft.com/office/officeart/2005/8/layout/chevron1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832BCED9-614F-455F-8E64-26938E6D4477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>
            <a:buFont typeface="+mj-lt"/>
            <a:buAutoNum type="arabicPeriod"/>
          </a:pPr>
          <a:r>
            <a:rPr lang="es-MX" sz="1100" b="1">
              <a:solidFill>
                <a:schemeClr val="tx1"/>
              </a:solidFill>
            </a:rPr>
            <a:t>1- Definición el problema.</a:t>
          </a:r>
        </a:p>
      </dgm:t>
    </dgm:pt>
    <dgm:pt modelId="{641DE56C-6D04-49D4-9CB5-331321815087}" type="parTrans" cxnId="{C849B0CF-22F8-4ACD-9763-AC6E45915F53}">
      <dgm:prSet/>
      <dgm:spPr/>
      <dgm:t>
        <a:bodyPr/>
        <a:lstStyle/>
        <a:p>
          <a:pPr algn="ctr"/>
          <a:endParaRPr lang="es-MX" sz="1100">
            <a:solidFill>
              <a:schemeClr val="tx1"/>
            </a:solidFill>
          </a:endParaRPr>
        </a:p>
      </dgm:t>
    </dgm:pt>
    <dgm:pt modelId="{218F6C60-D718-4459-8668-0BE38D61B515}" type="sibTrans" cxnId="{C849B0CF-22F8-4ACD-9763-AC6E45915F53}">
      <dgm:prSet custT="1"/>
      <dgm:spPr/>
      <dgm:t>
        <a:bodyPr/>
        <a:lstStyle/>
        <a:p>
          <a:pPr algn="ctr"/>
          <a:endParaRPr lang="es-MX" sz="1100">
            <a:solidFill>
              <a:schemeClr val="tx1"/>
            </a:solidFill>
          </a:endParaRPr>
        </a:p>
      </dgm:t>
    </dgm:pt>
    <dgm:pt modelId="{56ADD774-F736-4620-A950-B158EFBE9B7B}">
      <dgm:prSet phldrT="[Texto]" custT="1"/>
      <dgm:spPr/>
      <dgm:t>
        <a:bodyPr/>
        <a:lstStyle/>
        <a:p>
          <a:pPr algn="ctr">
            <a:buFont typeface="+mj-lt"/>
            <a:buAutoNum type="arabicPeriod"/>
          </a:pPr>
          <a:r>
            <a:rPr lang="es-MX" sz="1100" b="0">
              <a:solidFill>
                <a:schemeClr val="tx1"/>
              </a:solidFill>
            </a:rPr>
            <a:t>2- Análisis del problema</a:t>
          </a:r>
        </a:p>
      </dgm:t>
    </dgm:pt>
    <dgm:pt modelId="{16003FEA-257D-41FB-94E4-6425B542B5B9}" type="parTrans" cxnId="{99983E74-2AAF-44CF-88BE-C3E65FC5D475}">
      <dgm:prSet/>
      <dgm:spPr/>
      <dgm:t>
        <a:bodyPr/>
        <a:lstStyle/>
        <a:p>
          <a:pPr algn="ctr"/>
          <a:endParaRPr lang="es-MX" sz="1100">
            <a:solidFill>
              <a:schemeClr val="tx1"/>
            </a:solidFill>
          </a:endParaRPr>
        </a:p>
      </dgm:t>
    </dgm:pt>
    <dgm:pt modelId="{7B4369C9-BB11-40AC-B65A-AE9241FD5775}" type="sibTrans" cxnId="{99983E74-2AAF-44CF-88BE-C3E65FC5D475}">
      <dgm:prSet custT="1"/>
      <dgm:spPr/>
      <dgm:t>
        <a:bodyPr/>
        <a:lstStyle/>
        <a:p>
          <a:pPr algn="ctr"/>
          <a:endParaRPr lang="es-MX" sz="1100">
            <a:solidFill>
              <a:schemeClr val="tx1"/>
            </a:solidFill>
          </a:endParaRPr>
        </a:p>
      </dgm:t>
    </dgm:pt>
    <dgm:pt modelId="{E4D39B97-37D8-47E8-9A2E-FEE2D122E532}">
      <dgm:prSet phldrT="[Texto]" custT="1"/>
      <dgm:spPr/>
      <dgm:t>
        <a:bodyPr/>
        <a:lstStyle/>
        <a:p>
          <a:pPr algn="ctr">
            <a:buFont typeface="+mj-lt"/>
            <a:buAutoNum type="arabicPeriod"/>
          </a:pPr>
          <a:r>
            <a:rPr lang="es-MX" sz="1100" b="0">
              <a:solidFill>
                <a:schemeClr val="tx1"/>
              </a:solidFill>
            </a:rPr>
            <a:t>3- Definición del Objetivo</a:t>
          </a:r>
        </a:p>
      </dgm:t>
    </dgm:pt>
    <dgm:pt modelId="{86CB991F-2642-4C26-9E93-8A872DCE4B2A}" type="parTrans" cxnId="{B79FF983-03FA-41F4-B164-829C239DCB0D}">
      <dgm:prSet/>
      <dgm:spPr/>
      <dgm:t>
        <a:bodyPr/>
        <a:lstStyle/>
        <a:p>
          <a:pPr algn="ctr"/>
          <a:endParaRPr lang="es-MX" sz="1100">
            <a:solidFill>
              <a:schemeClr val="tx1"/>
            </a:solidFill>
          </a:endParaRPr>
        </a:p>
      </dgm:t>
    </dgm:pt>
    <dgm:pt modelId="{373A0CEB-24E4-49B8-850B-7BBB9224AFA3}" type="sibTrans" cxnId="{B79FF983-03FA-41F4-B164-829C239DCB0D}">
      <dgm:prSet custT="1"/>
      <dgm:spPr/>
      <dgm:t>
        <a:bodyPr/>
        <a:lstStyle/>
        <a:p>
          <a:pPr algn="ctr"/>
          <a:endParaRPr lang="es-MX" sz="1100">
            <a:solidFill>
              <a:schemeClr val="tx1"/>
            </a:solidFill>
          </a:endParaRPr>
        </a:p>
      </dgm:t>
    </dgm:pt>
    <dgm:pt modelId="{3E73B3C6-43BD-4182-83C4-047757A9545B}">
      <dgm:prSet phldrT="[Texto]" custT="1"/>
      <dgm:spPr/>
      <dgm:t>
        <a:bodyPr/>
        <a:lstStyle/>
        <a:p>
          <a:pPr algn="ctr">
            <a:buFont typeface="+mj-lt"/>
            <a:buAutoNum type="arabicPeriod"/>
          </a:pPr>
          <a:r>
            <a:rPr lang="es-MX" sz="1100" b="0">
              <a:solidFill>
                <a:schemeClr val="tx1"/>
              </a:solidFill>
            </a:rPr>
            <a:t>4- Análisis de Alternativas</a:t>
          </a:r>
        </a:p>
      </dgm:t>
    </dgm:pt>
    <dgm:pt modelId="{869B3915-B27B-486E-8EE5-7AB4ACBA749F}" type="parTrans" cxnId="{4C6FBE82-50D7-45A1-91F4-2861DD42F4FE}">
      <dgm:prSet/>
      <dgm:spPr/>
      <dgm:t>
        <a:bodyPr/>
        <a:lstStyle/>
        <a:p>
          <a:pPr algn="ctr"/>
          <a:endParaRPr lang="es-MX" sz="1100">
            <a:solidFill>
              <a:schemeClr val="tx1"/>
            </a:solidFill>
          </a:endParaRPr>
        </a:p>
      </dgm:t>
    </dgm:pt>
    <dgm:pt modelId="{B5741899-E105-4AC5-8C27-D864DC65D18A}" type="sibTrans" cxnId="{4C6FBE82-50D7-45A1-91F4-2861DD42F4FE}">
      <dgm:prSet custT="1"/>
      <dgm:spPr/>
      <dgm:t>
        <a:bodyPr/>
        <a:lstStyle/>
        <a:p>
          <a:pPr algn="ctr"/>
          <a:endParaRPr lang="es-MX" sz="1100">
            <a:solidFill>
              <a:schemeClr val="tx1"/>
            </a:solidFill>
          </a:endParaRPr>
        </a:p>
      </dgm:t>
    </dgm:pt>
    <dgm:pt modelId="{E5107648-3AA5-4FF7-89A3-4009D244D6D4}">
      <dgm:prSet phldrT="[Texto]" custT="1"/>
      <dgm:spPr/>
      <dgm:t>
        <a:bodyPr/>
        <a:lstStyle/>
        <a:p>
          <a:pPr algn="ctr">
            <a:buFont typeface="+mj-lt"/>
            <a:buAutoNum type="arabicPeriod"/>
          </a:pPr>
          <a:r>
            <a:rPr lang="es-MX" sz="1100" b="0">
              <a:solidFill>
                <a:schemeClr val="tx1"/>
              </a:solidFill>
            </a:rPr>
            <a:t>5- Estructura Analítica del Pp</a:t>
          </a:r>
        </a:p>
      </dgm:t>
    </dgm:pt>
    <dgm:pt modelId="{BA2126B4-D8D2-47EC-884A-D61C4545FE62}" type="parTrans" cxnId="{74F3F04E-01E3-4ABD-A73A-DF8EFAA89C85}">
      <dgm:prSet/>
      <dgm:spPr/>
      <dgm:t>
        <a:bodyPr/>
        <a:lstStyle/>
        <a:p>
          <a:pPr algn="ctr"/>
          <a:endParaRPr lang="es-MX" sz="1100">
            <a:solidFill>
              <a:schemeClr val="tx1"/>
            </a:solidFill>
          </a:endParaRPr>
        </a:p>
      </dgm:t>
    </dgm:pt>
    <dgm:pt modelId="{75DF4227-17F3-4863-9707-8ABD429B53E3}" type="sibTrans" cxnId="{74F3F04E-01E3-4ABD-A73A-DF8EFAA89C85}">
      <dgm:prSet custT="1"/>
      <dgm:spPr/>
      <dgm:t>
        <a:bodyPr/>
        <a:lstStyle/>
        <a:p>
          <a:pPr algn="ctr"/>
          <a:endParaRPr lang="es-MX" sz="1100">
            <a:solidFill>
              <a:schemeClr val="tx1"/>
            </a:solidFill>
          </a:endParaRPr>
        </a:p>
      </dgm:t>
    </dgm:pt>
    <dgm:pt modelId="{9012AF55-5691-40C7-8FE4-2A1D125372E7}">
      <dgm:prSet phldrT="[Texto]" custT="1"/>
      <dgm:spPr/>
      <dgm:t>
        <a:bodyPr/>
        <a:lstStyle/>
        <a:p>
          <a:pPr algn="ctr">
            <a:buFont typeface="+mj-lt"/>
            <a:buAutoNum type="arabicPeriod"/>
          </a:pPr>
          <a:r>
            <a:rPr lang="es-MX" sz="1100" b="0">
              <a:solidFill>
                <a:schemeClr val="tx1"/>
              </a:solidFill>
            </a:rPr>
            <a:t> Matriz de Indicadores para Resultados</a:t>
          </a:r>
        </a:p>
      </dgm:t>
    </dgm:pt>
    <dgm:pt modelId="{52C4DF56-CB18-4908-9220-F8AD2142A166}" type="parTrans" cxnId="{E6D1E0DB-A7BB-4692-AF7A-FF137C736F7B}">
      <dgm:prSet/>
      <dgm:spPr/>
      <dgm:t>
        <a:bodyPr/>
        <a:lstStyle/>
        <a:p>
          <a:endParaRPr lang="es-MX" sz="3600">
            <a:solidFill>
              <a:schemeClr val="tx1"/>
            </a:solidFill>
          </a:endParaRPr>
        </a:p>
      </dgm:t>
    </dgm:pt>
    <dgm:pt modelId="{F9E98648-866A-4A12-A7FE-1DEEE76653EF}" type="sibTrans" cxnId="{E6D1E0DB-A7BB-4692-AF7A-FF137C736F7B}">
      <dgm:prSet/>
      <dgm:spPr/>
      <dgm:t>
        <a:bodyPr/>
        <a:lstStyle/>
        <a:p>
          <a:endParaRPr lang="es-MX" sz="3600">
            <a:solidFill>
              <a:schemeClr val="tx1"/>
            </a:solidFill>
          </a:endParaRPr>
        </a:p>
      </dgm:t>
    </dgm:pt>
    <dgm:pt modelId="{C25E5658-68F3-4E80-B5C2-79E338D7ABC7}" type="pres">
      <dgm:prSet presAssocID="{4CBB4C85-07E1-478D-AB18-D1F5F1EFD32B}" presName="Name0" presStyleCnt="0">
        <dgm:presLayoutVars>
          <dgm:dir/>
          <dgm:animLvl val="lvl"/>
          <dgm:resizeHandles val="exact"/>
        </dgm:presLayoutVars>
      </dgm:prSet>
      <dgm:spPr/>
    </dgm:pt>
    <dgm:pt modelId="{F2AA924C-B766-4E9D-81ED-5CB634B3C059}" type="pres">
      <dgm:prSet presAssocID="{832BCED9-614F-455F-8E64-26938E6D447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CC7D9CD-592A-418E-8326-113BD425DDEC}" type="pres">
      <dgm:prSet presAssocID="{218F6C60-D718-4459-8668-0BE38D61B515}" presName="parTxOnlySpace" presStyleCnt="0"/>
      <dgm:spPr/>
    </dgm:pt>
    <dgm:pt modelId="{7C76BB8C-CE11-44BA-BAAC-42B3DC8A8E76}" type="pres">
      <dgm:prSet presAssocID="{56ADD774-F736-4620-A950-B158EFBE9B7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686B5CF-B8F9-4A2A-BB0B-4BD16B29E1E1}" type="pres">
      <dgm:prSet presAssocID="{7B4369C9-BB11-40AC-B65A-AE9241FD5775}" presName="parTxOnlySpace" presStyleCnt="0"/>
      <dgm:spPr/>
    </dgm:pt>
    <dgm:pt modelId="{E84A6584-8F95-4D18-96BF-F64C396FB4E7}" type="pres">
      <dgm:prSet presAssocID="{E4D39B97-37D8-47E8-9A2E-FEE2D122E53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DFED041-BE3D-44B3-9BA0-D9448CC04799}" type="pres">
      <dgm:prSet presAssocID="{373A0CEB-24E4-49B8-850B-7BBB9224AFA3}" presName="parTxOnlySpace" presStyleCnt="0"/>
      <dgm:spPr/>
    </dgm:pt>
    <dgm:pt modelId="{A7E23237-0692-4D7D-AF3A-D326168FAA71}" type="pres">
      <dgm:prSet presAssocID="{3E73B3C6-43BD-4182-83C4-047757A9545B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E6D75BD-7C70-49BA-9E09-FE3E8226812A}" type="pres">
      <dgm:prSet presAssocID="{B5741899-E105-4AC5-8C27-D864DC65D18A}" presName="parTxOnlySpace" presStyleCnt="0"/>
      <dgm:spPr/>
    </dgm:pt>
    <dgm:pt modelId="{9990E272-C6B9-4E0D-BCD1-ADDB8C543EC0}" type="pres">
      <dgm:prSet presAssocID="{E5107648-3AA5-4FF7-89A3-4009D244D6D4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3F7BC0E-5328-4AFE-B104-4FC22A8130BC}" type="pres">
      <dgm:prSet presAssocID="{75DF4227-17F3-4863-9707-8ABD429B53E3}" presName="parTxOnlySpace" presStyleCnt="0"/>
      <dgm:spPr/>
    </dgm:pt>
    <dgm:pt modelId="{9BD87F14-128D-4FD8-B0D4-0B429159DFAB}" type="pres">
      <dgm:prSet presAssocID="{9012AF55-5691-40C7-8FE4-2A1D125372E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D43560A-AC81-404F-B938-9C9D11361A49}" type="presOf" srcId="{9012AF55-5691-40C7-8FE4-2A1D125372E7}" destId="{9BD87F14-128D-4FD8-B0D4-0B429159DFAB}" srcOrd="0" destOrd="0" presId="urn:microsoft.com/office/officeart/2005/8/layout/chevron1"/>
    <dgm:cxn modelId="{07237346-5154-4806-9629-5BFABCDFD93F}" type="presOf" srcId="{4CBB4C85-07E1-478D-AB18-D1F5F1EFD32B}" destId="{C25E5658-68F3-4E80-B5C2-79E338D7ABC7}" srcOrd="0" destOrd="0" presId="urn:microsoft.com/office/officeart/2005/8/layout/chevron1"/>
    <dgm:cxn modelId="{74F3F04E-01E3-4ABD-A73A-DF8EFAA89C85}" srcId="{4CBB4C85-07E1-478D-AB18-D1F5F1EFD32B}" destId="{E5107648-3AA5-4FF7-89A3-4009D244D6D4}" srcOrd="4" destOrd="0" parTransId="{BA2126B4-D8D2-47EC-884A-D61C4545FE62}" sibTransId="{75DF4227-17F3-4863-9707-8ABD429B53E3}"/>
    <dgm:cxn modelId="{ED537672-207F-4F13-9B03-B59B5644D01B}" type="presOf" srcId="{56ADD774-F736-4620-A950-B158EFBE9B7B}" destId="{7C76BB8C-CE11-44BA-BAAC-42B3DC8A8E76}" srcOrd="0" destOrd="0" presId="urn:microsoft.com/office/officeart/2005/8/layout/chevron1"/>
    <dgm:cxn modelId="{99983E74-2AAF-44CF-88BE-C3E65FC5D475}" srcId="{4CBB4C85-07E1-478D-AB18-D1F5F1EFD32B}" destId="{56ADD774-F736-4620-A950-B158EFBE9B7B}" srcOrd="1" destOrd="0" parTransId="{16003FEA-257D-41FB-94E4-6425B542B5B9}" sibTransId="{7B4369C9-BB11-40AC-B65A-AE9241FD5775}"/>
    <dgm:cxn modelId="{4C6FBE82-50D7-45A1-91F4-2861DD42F4FE}" srcId="{4CBB4C85-07E1-478D-AB18-D1F5F1EFD32B}" destId="{3E73B3C6-43BD-4182-83C4-047757A9545B}" srcOrd="3" destOrd="0" parTransId="{869B3915-B27B-486E-8EE5-7AB4ACBA749F}" sibTransId="{B5741899-E105-4AC5-8C27-D864DC65D18A}"/>
    <dgm:cxn modelId="{B79FF983-03FA-41F4-B164-829C239DCB0D}" srcId="{4CBB4C85-07E1-478D-AB18-D1F5F1EFD32B}" destId="{E4D39B97-37D8-47E8-9A2E-FEE2D122E532}" srcOrd="2" destOrd="0" parTransId="{86CB991F-2642-4C26-9E93-8A872DCE4B2A}" sibTransId="{373A0CEB-24E4-49B8-850B-7BBB9224AFA3}"/>
    <dgm:cxn modelId="{2B4427A3-932B-49C2-BCC4-FF4C1135DFEF}" type="presOf" srcId="{3E73B3C6-43BD-4182-83C4-047757A9545B}" destId="{A7E23237-0692-4D7D-AF3A-D326168FAA71}" srcOrd="0" destOrd="0" presId="urn:microsoft.com/office/officeart/2005/8/layout/chevron1"/>
    <dgm:cxn modelId="{3CCA28AF-EA43-430D-B9AF-AAC740D74917}" type="presOf" srcId="{E4D39B97-37D8-47E8-9A2E-FEE2D122E532}" destId="{E84A6584-8F95-4D18-96BF-F64C396FB4E7}" srcOrd="0" destOrd="0" presId="urn:microsoft.com/office/officeart/2005/8/layout/chevron1"/>
    <dgm:cxn modelId="{87C06FEA-2273-426A-BD36-2D09CB680817}" type="presOf" srcId="{832BCED9-614F-455F-8E64-26938E6D4477}" destId="{F2AA924C-B766-4E9D-81ED-5CB634B3C059}" srcOrd="0" destOrd="0" presId="urn:microsoft.com/office/officeart/2005/8/layout/chevron1"/>
    <dgm:cxn modelId="{C849B0CF-22F8-4ACD-9763-AC6E45915F53}" srcId="{4CBB4C85-07E1-478D-AB18-D1F5F1EFD32B}" destId="{832BCED9-614F-455F-8E64-26938E6D4477}" srcOrd="0" destOrd="0" parTransId="{641DE56C-6D04-49D4-9CB5-331321815087}" sibTransId="{218F6C60-D718-4459-8668-0BE38D61B515}"/>
    <dgm:cxn modelId="{4A2E56F1-7E6A-4F0F-BD53-7281FA30DF3E}" type="presOf" srcId="{E5107648-3AA5-4FF7-89A3-4009D244D6D4}" destId="{9990E272-C6B9-4E0D-BCD1-ADDB8C543EC0}" srcOrd="0" destOrd="0" presId="urn:microsoft.com/office/officeart/2005/8/layout/chevron1"/>
    <dgm:cxn modelId="{E6D1E0DB-A7BB-4692-AF7A-FF137C736F7B}" srcId="{4CBB4C85-07E1-478D-AB18-D1F5F1EFD32B}" destId="{9012AF55-5691-40C7-8FE4-2A1D125372E7}" srcOrd="5" destOrd="0" parTransId="{52C4DF56-CB18-4908-9220-F8AD2142A166}" sibTransId="{F9E98648-866A-4A12-A7FE-1DEEE76653EF}"/>
    <dgm:cxn modelId="{CE39CB4E-97DF-4135-B057-663642AA059D}" type="presParOf" srcId="{C25E5658-68F3-4E80-B5C2-79E338D7ABC7}" destId="{F2AA924C-B766-4E9D-81ED-5CB634B3C059}" srcOrd="0" destOrd="0" presId="urn:microsoft.com/office/officeart/2005/8/layout/chevron1"/>
    <dgm:cxn modelId="{BB44B528-BD76-4E37-A7C0-5A9A5D7076A8}" type="presParOf" srcId="{C25E5658-68F3-4E80-B5C2-79E338D7ABC7}" destId="{6CC7D9CD-592A-418E-8326-113BD425DDEC}" srcOrd="1" destOrd="0" presId="urn:microsoft.com/office/officeart/2005/8/layout/chevron1"/>
    <dgm:cxn modelId="{B421F2A6-80D1-42CB-B99B-48166692DD5C}" type="presParOf" srcId="{C25E5658-68F3-4E80-B5C2-79E338D7ABC7}" destId="{7C76BB8C-CE11-44BA-BAAC-42B3DC8A8E76}" srcOrd="2" destOrd="0" presId="urn:microsoft.com/office/officeart/2005/8/layout/chevron1"/>
    <dgm:cxn modelId="{64B78688-2909-458D-8523-61FE02E0374B}" type="presParOf" srcId="{C25E5658-68F3-4E80-B5C2-79E338D7ABC7}" destId="{7686B5CF-B8F9-4A2A-BB0B-4BD16B29E1E1}" srcOrd="3" destOrd="0" presId="urn:microsoft.com/office/officeart/2005/8/layout/chevron1"/>
    <dgm:cxn modelId="{93F2DFBA-218E-4978-9A0E-EDF88C560D91}" type="presParOf" srcId="{C25E5658-68F3-4E80-B5C2-79E338D7ABC7}" destId="{E84A6584-8F95-4D18-96BF-F64C396FB4E7}" srcOrd="4" destOrd="0" presId="urn:microsoft.com/office/officeart/2005/8/layout/chevron1"/>
    <dgm:cxn modelId="{712338DC-0929-42B7-8807-DAD3CD1D1D19}" type="presParOf" srcId="{C25E5658-68F3-4E80-B5C2-79E338D7ABC7}" destId="{ADFED041-BE3D-44B3-9BA0-D9448CC04799}" srcOrd="5" destOrd="0" presId="urn:microsoft.com/office/officeart/2005/8/layout/chevron1"/>
    <dgm:cxn modelId="{7600C869-6719-46FF-8773-D0EEF4F56C46}" type="presParOf" srcId="{C25E5658-68F3-4E80-B5C2-79E338D7ABC7}" destId="{A7E23237-0692-4D7D-AF3A-D326168FAA71}" srcOrd="6" destOrd="0" presId="urn:microsoft.com/office/officeart/2005/8/layout/chevron1"/>
    <dgm:cxn modelId="{3E0E4F13-76A0-4454-A54D-3EDB5E8E9C2B}" type="presParOf" srcId="{C25E5658-68F3-4E80-B5C2-79E338D7ABC7}" destId="{AE6D75BD-7C70-49BA-9E09-FE3E8226812A}" srcOrd="7" destOrd="0" presId="urn:microsoft.com/office/officeart/2005/8/layout/chevron1"/>
    <dgm:cxn modelId="{B615414E-04F9-4311-9A48-1E3382F1D538}" type="presParOf" srcId="{C25E5658-68F3-4E80-B5C2-79E338D7ABC7}" destId="{9990E272-C6B9-4E0D-BCD1-ADDB8C543EC0}" srcOrd="8" destOrd="0" presId="urn:microsoft.com/office/officeart/2005/8/layout/chevron1"/>
    <dgm:cxn modelId="{62C87FEC-9B6C-452D-8D85-91B7A184F774}" type="presParOf" srcId="{C25E5658-68F3-4E80-B5C2-79E338D7ABC7}" destId="{E3F7BC0E-5328-4AFE-B104-4FC22A8130BC}" srcOrd="9" destOrd="0" presId="urn:microsoft.com/office/officeart/2005/8/layout/chevron1"/>
    <dgm:cxn modelId="{4027A5AB-05E9-4E7D-B2C4-666C4FA17883}" type="presParOf" srcId="{C25E5658-68F3-4E80-B5C2-79E338D7ABC7}" destId="{9BD87F14-128D-4FD8-B0D4-0B429159DFA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868053-BAFC-4EAA-BB4C-350D0D6AC38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3CC52884-F92B-4755-9069-37B1BB205810}">
      <dgm:prSet phldrT="[Texto]" custT="1"/>
      <dgm:spPr/>
      <dgm:t>
        <a:bodyPr/>
        <a:lstStyle/>
        <a:p>
          <a:r>
            <a:rPr lang="es-MX" sz="2000" b="1" dirty="0">
              <a:latin typeface="Arial" panose="020B0604020202020204" pitchFamily="34" charset="0"/>
              <a:cs typeface="Arial" panose="020B0604020202020204" pitchFamily="34" charset="0"/>
            </a:rPr>
            <a:t>Metodología de Marco Lógico (ILPES-CEPAL, Chile): </a:t>
          </a:r>
        </a:p>
      </dgm:t>
    </dgm:pt>
    <dgm:pt modelId="{455A3A1F-E914-42A8-950D-357297FF475A}" type="parTrans" cxnId="{F58354C2-6565-4443-A271-96A9A03FD14A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C023D2-2176-43B7-A06D-971C4CD0064C}" type="sibTrans" cxnId="{F58354C2-6565-4443-A271-96A9A03FD14A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E2BD2F-DA0C-455A-ADAE-09AB04F56EA1}">
      <dgm:prSet phldrT="[Texto]" custT="1"/>
      <dgm:spPr/>
      <dgm:t>
        <a:bodyPr/>
        <a:lstStyle/>
        <a:p>
          <a:pPr marL="0">
            <a:buNone/>
          </a:pPr>
          <a:r>
            <a:rPr lang="es-MX" sz="2000" i="1" dirty="0">
              <a:latin typeface="Arial" panose="020B0604020202020204" pitchFamily="34" charset="0"/>
              <a:cs typeface="Arial" panose="020B0604020202020204" pitchFamily="34" charset="0"/>
            </a:rPr>
            <a:t>“Para el caso de las actividades, </a:t>
          </a:r>
          <a:r>
            <a:rPr lang="es-MX" sz="2000" b="1" i="1" dirty="0">
              <a:latin typeface="Arial" panose="020B0604020202020204" pitchFamily="34" charset="0"/>
              <a:cs typeface="Arial" panose="020B0604020202020204" pitchFamily="34" charset="0"/>
            </a:rPr>
            <a:t>la columna de indicadores se ocupa del presupuesto de cada actividad</a:t>
          </a:r>
          <a:r>
            <a:rPr lang="es-MX" sz="2000" i="1" dirty="0">
              <a:latin typeface="Arial" panose="020B0604020202020204" pitchFamily="34" charset="0"/>
              <a:cs typeface="Arial" panose="020B0604020202020204" pitchFamily="34" charset="0"/>
            </a:rPr>
            <a:t>.”</a:t>
          </a:r>
        </a:p>
      </dgm:t>
    </dgm:pt>
    <dgm:pt modelId="{4F311809-83D5-4FF2-87E1-951BE8E84DE2}" type="parTrans" cxnId="{115DE995-A950-482A-9266-DCD3DF5586D8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D193C1-D853-4B4F-8A20-FD8637B36CD7}" type="sibTrans" cxnId="{115DE995-A950-482A-9266-DCD3DF5586D8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48FAB1-A57C-40FA-8B52-17D4CC003798}" type="pres">
      <dgm:prSet presAssocID="{CC868053-BAFC-4EAA-BB4C-350D0D6AC380}" presName="linear" presStyleCnt="0">
        <dgm:presLayoutVars>
          <dgm:animLvl val="lvl"/>
          <dgm:resizeHandles val="exact"/>
        </dgm:presLayoutVars>
      </dgm:prSet>
      <dgm:spPr/>
    </dgm:pt>
    <dgm:pt modelId="{8C56DBAA-4E61-4F14-AE88-BD572AFA2756}" type="pres">
      <dgm:prSet presAssocID="{3CC52884-F92B-4755-9069-37B1BB205810}" presName="parentText" presStyleLbl="node1" presStyleIdx="0" presStyleCnt="1" custScaleY="71027" custLinFactNeighborX="0" custLinFactNeighborY="-25612">
        <dgm:presLayoutVars>
          <dgm:chMax val="0"/>
          <dgm:bulletEnabled val="1"/>
        </dgm:presLayoutVars>
      </dgm:prSet>
      <dgm:spPr/>
    </dgm:pt>
    <dgm:pt modelId="{0FCF8413-B7C8-42D0-B530-63D863B6232B}" type="pres">
      <dgm:prSet presAssocID="{3CC52884-F92B-4755-9069-37B1BB205810}" presName="childText" presStyleLbl="revTx" presStyleIdx="0" presStyleCnt="1" custScaleY="113103">
        <dgm:presLayoutVars>
          <dgm:bulletEnabled val="1"/>
        </dgm:presLayoutVars>
      </dgm:prSet>
      <dgm:spPr/>
    </dgm:pt>
  </dgm:ptLst>
  <dgm:cxnLst>
    <dgm:cxn modelId="{2EA7A810-F1D7-4150-B072-12CB0E2F6211}" type="presOf" srcId="{D4E2BD2F-DA0C-455A-ADAE-09AB04F56EA1}" destId="{0FCF8413-B7C8-42D0-B530-63D863B6232B}" srcOrd="0" destOrd="0" presId="urn:microsoft.com/office/officeart/2005/8/layout/vList2"/>
    <dgm:cxn modelId="{B32ED03E-A818-4539-87D9-3292BAE4661E}" type="presOf" srcId="{3CC52884-F92B-4755-9069-37B1BB205810}" destId="{8C56DBAA-4E61-4F14-AE88-BD572AFA2756}" srcOrd="0" destOrd="0" presId="urn:microsoft.com/office/officeart/2005/8/layout/vList2"/>
    <dgm:cxn modelId="{115DE995-A950-482A-9266-DCD3DF5586D8}" srcId="{3CC52884-F92B-4755-9069-37B1BB205810}" destId="{D4E2BD2F-DA0C-455A-ADAE-09AB04F56EA1}" srcOrd="0" destOrd="0" parTransId="{4F311809-83D5-4FF2-87E1-951BE8E84DE2}" sibTransId="{C2D193C1-D853-4B4F-8A20-FD8637B36CD7}"/>
    <dgm:cxn modelId="{572C64A5-D953-4027-BA4D-29ABD5BAE106}" type="presOf" srcId="{CC868053-BAFC-4EAA-BB4C-350D0D6AC380}" destId="{7048FAB1-A57C-40FA-8B52-17D4CC003798}" srcOrd="0" destOrd="0" presId="urn:microsoft.com/office/officeart/2005/8/layout/vList2"/>
    <dgm:cxn modelId="{F58354C2-6565-4443-A271-96A9A03FD14A}" srcId="{CC868053-BAFC-4EAA-BB4C-350D0D6AC380}" destId="{3CC52884-F92B-4755-9069-37B1BB205810}" srcOrd="0" destOrd="0" parTransId="{455A3A1F-E914-42A8-950D-357297FF475A}" sibTransId="{65C023D2-2176-43B7-A06D-971C4CD0064C}"/>
    <dgm:cxn modelId="{7CD6EA1B-0229-4BE1-9EBC-DB534901023A}" type="presParOf" srcId="{7048FAB1-A57C-40FA-8B52-17D4CC003798}" destId="{8C56DBAA-4E61-4F14-AE88-BD572AFA2756}" srcOrd="0" destOrd="0" presId="urn:microsoft.com/office/officeart/2005/8/layout/vList2"/>
    <dgm:cxn modelId="{AFEFC13F-8CA6-4C89-8A52-6961245AB6C0}" type="presParOf" srcId="{7048FAB1-A57C-40FA-8B52-17D4CC003798}" destId="{0FCF8413-B7C8-42D0-B530-63D863B6232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868053-BAFC-4EAA-BB4C-350D0D6AC38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3CC52884-F92B-4755-9069-37B1BB205810}">
      <dgm:prSet phldrT="[Texto]" custT="1"/>
      <dgm:spPr/>
      <dgm:t>
        <a:bodyPr/>
        <a:lstStyle/>
        <a:p>
          <a:r>
            <a:rPr lang="es-MX" sz="2000" b="1" i="0" dirty="0">
              <a:latin typeface="Arial" panose="020B0604020202020204" pitchFamily="34" charset="0"/>
              <a:cs typeface="Arial" panose="020B0604020202020204" pitchFamily="34" charset="0"/>
            </a:rPr>
            <a:t>Metodología de Costeo Basada en Actividades (Costeo ABC)                [USAID-Ministerio de Finanzas Públicas, Guatemala]: </a:t>
          </a:r>
          <a:endParaRPr lang="es-MX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5A3A1F-E914-42A8-950D-357297FF475A}" type="parTrans" cxnId="{F58354C2-6565-4443-A271-96A9A03FD14A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C023D2-2176-43B7-A06D-971C4CD0064C}" type="sibTrans" cxnId="{F58354C2-6565-4443-A271-96A9A03FD14A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E2BD2F-DA0C-455A-ADAE-09AB04F56EA1}">
      <dgm:prSet phldrT="[Texto]" custT="1"/>
      <dgm:spPr/>
      <dgm:t>
        <a:bodyPr/>
        <a:lstStyle/>
        <a:p>
          <a:pPr marL="0" algn="just">
            <a:buNone/>
          </a:pPr>
          <a:r>
            <a:rPr lang="es-MX" sz="2000" i="1" dirty="0">
              <a:latin typeface="Arial" panose="020B0604020202020204" pitchFamily="34" charset="0"/>
              <a:cs typeface="Arial" panose="020B0604020202020204" pitchFamily="34" charset="0"/>
            </a:rPr>
            <a:t>“Permite </a:t>
          </a:r>
          <a:r>
            <a:rPr lang="es-MX" sz="2000" b="1" i="1" dirty="0">
              <a:latin typeface="Arial" panose="020B0604020202020204" pitchFamily="34" charset="0"/>
              <a:cs typeface="Arial" panose="020B0604020202020204" pitchFamily="34" charset="0"/>
            </a:rPr>
            <a:t>identificar procesos y actividades que consumen recursos económicos</a:t>
          </a:r>
          <a:r>
            <a:rPr lang="es-MX" sz="2000" i="1" dirty="0">
              <a:latin typeface="Arial" panose="020B0604020202020204" pitchFamily="34" charset="0"/>
              <a:cs typeface="Arial" panose="020B0604020202020204" pitchFamily="34" charset="0"/>
            </a:rPr>
            <a:t>, para luego asociar cada actividad al portafolio de servicios, los cuales están en función de la demanda por la población.”</a:t>
          </a:r>
        </a:p>
      </dgm:t>
    </dgm:pt>
    <dgm:pt modelId="{4F311809-83D5-4FF2-87E1-951BE8E84DE2}" type="parTrans" cxnId="{115DE995-A950-482A-9266-DCD3DF5586D8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D193C1-D853-4B4F-8A20-FD8637B36CD7}" type="sibTrans" cxnId="{115DE995-A950-482A-9266-DCD3DF5586D8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48FAB1-A57C-40FA-8B52-17D4CC003798}" type="pres">
      <dgm:prSet presAssocID="{CC868053-BAFC-4EAA-BB4C-350D0D6AC380}" presName="linear" presStyleCnt="0">
        <dgm:presLayoutVars>
          <dgm:animLvl val="lvl"/>
          <dgm:resizeHandles val="exact"/>
        </dgm:presLayoutVars>
      </dgm:prSet>
      <dgm:spPr/>
    </dgm:pt>
    <dgm:pt modelId="{8C56DBAA-4E61-4F14-AE88-BD572AFA2756}" type="pres">
      <dgm:prSet presAssocID="{3CC52884-F92B-4755-9069-37B1BB205810}" presName="parentText" presStyleLbl="node1" presStyleIdx="0" presStyleCnt="1" custScaleY="83805" custLinFactNeighborX="0" custLinFactNeighborY="-25612">
        <dgm:presLayoutVars>
          <dgm:chMax val="0"/>
          <dgm:bulletEnabled val="1"/>
        </dgm:presLayoutVars>
      </dgm:prSet>
      <dgm:spPr/>
    </dgm:pt>
    <dgm:pt modelId="{0FCF8413-B7C8-42D0-B530-63D863B6232B}" type="pres">
      <dgm:prSet presAssocID="{3CC52884-F92B-4755-9069-37B1BB205810}" presName="childText" presStyleLbl="revTx" presStyleIdx="0" presStyleCnt="1" custScaleY="113103">
        <dgm:presLayoutVars>
          <dgm:bulletEnabled val="1"/>
        </dgm:presLayoutVars>
      </dgm:prSet>
      <dgm:spPr/>
    </dgm:pt>
  </dgm:ptLst>
  <dgm:cxnLst>
    <dgm:cxn modelId="{2EA7A810-F1D7-4150-B072-12CB0E2F6211}" type="presOf" srcId="{D4E2BD2F-DA0C-455A-ADAE-09AB04F56EA1}" destId="{0FCF8413-B7C8-42D0-B530-63D863B6232B}" srcOrd="0" destOrd="0" presId="urn:microsoft.com/office/officeart/2005/8/layout/vList2"/>
    <dgm:cxn modelId="{B32ED03E-A818-4539-87D9-3292BAE4661E}" type="presOf" srcId="{3CC52884-F92B-4755-9069-37B1BB205810}" destId="{8C56DBAA-4E61-4F14-AE88-BD572AFA2756}" srcOrd="0" destOrd="0" presId="urn:microsoft.com/office/officeart/2005/8/layout/vList2"/>
    <dgm:cxn modelId="{115DE995-A950-482A-9266-DCD3DF5586D8}" srcId="{3CC52884-F92B-4755-9069-37B1BB205810}" destId="{D4E2BD2F-DA0C-455A-ADAE-09AB04F56EA1}" srcOrd="0" destOrd="0" parTransId="{4F311809-83D5-4FF2-87E1-951BE8E84DE2}" sibTransId="{C2D193C1-D853-4B4F-8A20-FD8637B36CD7}"/>
    <dgm:cxn modelId="{572C64A5-D953-4027-BA4D-29ABD5BAE106}" type="presOf" srcId="{CC868053-BAFC-4EAA-BB4C-350D0D6AC380}" destId="{7048FAB1-A57C-40FA-8B52-17D4CC003798}" srcOrd="0" destOrd="0" presId="urn:microsoft.com/office/officeart/2005/8/layout/vList2"/>
    <dgm:cxn modelId="{F58354C2-6565-4443-A271-96A9A03FD14A}" srcId="{CC868053-BAFC-4EAA-BB4C-350D0D6AC380}" destId="{3CC52884-F92B-4755-9069-37B1BB205810}" srcOrd="0" destOrd="0" parTransId="{455A3A1F-E914-42A8-950D-357297FF475A}" sibTransId="{65C023D2-2176-43B7-A06D-971C4CD0064C}"/>
    <dgm:cxn modelId="{7CD6EA1B-0229-4BE1-9EBC-DB534901023A}" type="presParOf" srcId="{7048FAB1-A57C-40FA-8B52-17D4CC003798}" destId="{8C56DBAA-4E61-4F14-AE88-BD572AFA2756}" srcOrd="0" destOrd="0" presId="urn:microsoft.com/office/officeart/2005/8/layout/vList2"/>
    <dgm:cxn modelId="{AFEFC13F-8CA6-4C89-8A52-6961245AB6C0}" type="presParOf" srcId="{7048FAB1-A57C-40FA-8B52-17D4CC003798}" destId="{0FCF8413-B7C8-42D0-B530-63D863B6232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868053-BAFC-4EAA-BB4C-350D0D6AC38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3CC52884-F92B-4755-9069-37B1BB205810}">
      <dgm:prSet phldrT="[Texto]" custT="1"/>
      <dgm:spPr/>
      <dgm:t>
        <a:bodyPr/>
        <a:lstStyle/>
        <a:p>
          <a:pPr algn="just"/>
          <a:r>
            <a:rPr lang="es-MX" sz="2000" b="1" dirty="0">
              <a:latin typeface="Arial" panose="020B0604020202020204" pitchFamily="34" charset="0"/>
              <a:cs typeface="Arial" panose="020B0604020202020204" pitchFamily="34" charset="0"/>
            </a:rPr>
            <a:t>Beneficios</a:t>
          </a:r>
        </a:p>
      </dgm:t>
    </dgm:pt>
    <dgm:pt modelId="{455A3A1F-E914-42A8-950D-357297FF475A}" type="parTrans" cxnId="{F58354C2-6565-4443-A271-96A9A03FD14A}">
      <dgm:prSet/>
      <dgm:spPr/>
      <dgm:t>
        <a:bodyPr/>
        <a:lstStyle/>
        <a:p>
          <a:pPr algn="just"/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C023D2-2176-43B7-A06D-971C4CD0064C}" type="sibTrans" cxnId="{F58354C2-6565-4443-A271-96A9A03FD14A}">
      <dgm:prSet/>
      <dgm:spPr/>
      <dgm:t>
        <a:bodyPr/>
        <a:lstStyle/>
        <a:p>
          <a:pPr algn="just"/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E2BD2F-DA0C-455A-ADAE-09AB04F56EA1}">
      <dgm:prSet phldrT="[Texto]" custT="1"/>
      <dgm:spPr/>
      <dgm:t>
        <a:bodyPr/>
        <a:lstStyle/>
        <a:p>
          <a:pPr algn="just"/>
          <a:r>
            <a:rPr lang="es-MX" sz="2000" dirty="0">
              <a:latin typeface="Arial" panose="020B0604020202020204" pitchFamily="34" charset="0"/>
              <a:cs typeface="Arial" panose="020B0604020202020204" pitchFamily="34" charset="0"/>
            </a:rPr>
            <a:t>Cada actividad plasmada en la MIR, pasará a ser una Unidad de Presupuestación, </a:t>
          </a:r>
          <a:r>
            <a:rPr lang="es-MX" sz="2000" b="1" dirty="0">
              <a:latin typeface="Arial" panose="020B0604020202020204" pitchFamily="34" charset="0"/>
              <a:cs typeface="Arial" panose="020B0604020202020204" pitchFamily="34" charset="0"/>
            </a:rPr>
            <a:t>lo que facilita su definición y su cuantificación</a:t>
          </a:r>
          <a:r>
            <a:rPr lang="es-MX" sz="2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MX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311809-83D5-4FF2-87E1-951BE8E84DE2}" type="parTrans" cxnId="{115DE995-A950-482A-9266-DCD3DF5586D8}">
      <dgm:prSet/>
      <dgm:spPr/>
      <dgm:t>
        <a:bodyPr/>
        <a:lstStyle/>
        <a:p>
          <a:pPr algn="just"/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D193C1-D853-4B4F-8A20-FD8637B36CD7}" type="sibTrans" cxnId="{115DE995-A950-482A-9266-DCD3DF5586D8}">
      <dgm:prSet/>
      <dgm:spPr/>
      <dgm:t>
        <a:bodyPr/>
        <a:lstStyle/>
        <a:p>
          <a:pPr algn="just"/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95E6EF-23DC-49F0-A53F-3D26EEA561DA}">
      <dgm:prSet custT="1"/>
      <dgm:spPr/>
      <dgm:t>
        <a:bodyPr/>
        <a:lstStyle/>
        <a:p>
          <a:pPr algn="just"/>
          <a:r>
            <a:rPr lang="es-MX" sz="2000" i="0" dirty="0">
              <a:latin typeface="Arial" panose="020B0604020202020204" pitchFamily="34" charset="0"/>
              <a:cs typeface="Arial" panose="020B0604020202020204" pitchFamily="34" charset="0"/>
            </a:rPr>
            <a:t> Se podrá analizar el presupuesto más a detalle y encontrar una mayor </a:t>
          </a:r>
          <a:r>
            <a:rPr lang="es-MX" sz="2000" b="1" i="0" dirty="0">
              <a:latin typeface="Arial" panose="020B0604020202020204" pitchFamily="34" charset="0"/>
              <a:cs typeface="Arial" panose="020B0604020202020204" pitchFamily="34" charset="0"/>
            </a:rPr>
            <a:t>coherencia entre el presupuesto y los insumos </a:t>
          </a:r>
          <a:r>
            <a:rPr lang="es-MX" sz="2000" i="0" dirty="0">
              <a:latin typeface="Arial" panose="020B0604020202020204" pitchFamily="34" charset="0"/>
              <a:cs typeface="Arial" panose="020B0604020202020204" pitchFamily="34" charset="0"/>
            </a:rPr>
            <a:t>relacionados </a:t>
          </a:r>
          <a:r>
            <a:rPr lang="es-MX" sz="2000" b="1" i="0" dirty="0">
              <a:latin typeface="Arial" panose="020B0604020202020204" pitchFamily="34" charset="0"/>
              <a:cs typeface="Arial" panose="020B0604020202020204" pitchFamily="34" charset="0"/>
            </a:rPr>
            <a:t>para</a:t>
          </a:r>
          <a:r>
            <a:rPr lang="es-MX" sz="2000" i="0" dirty="0">
              <a:latin typeface="Arial" panose="020B0604020202020204" pitchFamily="34" charset="0"/>
              <a:cs typeface="Arial" panose="020B0604020202020204" pitchFamily="34" charset="0"/>
            </a:rPr>
            <a:t> llevar a cabo </a:t>
          </a:r>
          <a:r>
            <a:rPr lang="es-MX" sz="2000" b="1" i="0" dirty="0">
              <a:latin typeface="Arial" panose="020B0604020202020204" pitchFamily="34" charset="0"/>
              <a:cs typeface="Arial" panose="020B0604020202020204" pitchFamily="34" charset="0"/>
            </a:rPr>
            <a:t>las actividades</a:t>
          </a:r>
          <a:r>
            <a:rPr lang="es-MX" sz="2000" b="0" i="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C31A27E7-68A8-4801-AF82-C29055E73545}" type="parTrans" cxnId="{00636357-98AC-4063-A5BC-C1546413ECBB}">
      <dgm:prSet/>
      <dgm:spPr/>
      <dgm:t>
        <a:bodyPr/>
        <a:lstStyle/>
        <a:p>
          <a:pPr algn="just"/>
          <a:endParaRPr lang="es-MX"/>
        </a:p>
      </dgm:t>
    </dgm:pt>
    <dgm:pt modelId="{C706D74A-7040-47FC-8826-72FC340B8408}" type="sibTrans" cxnId="{00636357-98AC-4063-A5BC-C1546413ECBB}">
      <dgm:prSet/>
      <dgm:spPr/>
      <dgm:t>
        <a:bodyPr/>
        <a:lstStyle/>
        <a:p>
          <a:pPr algn="just"/>
          <a:endParaRPr lang="es-MX"/>
        </a:p>
      </dgm:t>
    </dgm:pt>
    <dgm:pt modelId="{BE2B0999-98D8-4800-90BE-D34F3A74AAAD}">
      <dgm:prSet custT="1"/>
      <dgm:spPr/>
      <dgm:t>
        <a:bodyPr/>
        <a:lstStyle/>
        <a:p>
          <a:pPr algn="just"/>
          <a:r>
            <a:rPr lang="es-MX" sz="2000" i="0" dirty="0">
              <a:latin typeface="Arial" panose="020B0604020202020204" pitchFamily="34" charset="0"/>
              <a:cs typeface="Arial" panose="020B0604020202020204" pitchFamily="34" charset="0"/>
            </a:rPr>
            <a:t>Se podrá aplicar la </a:t>
          </a:r>
          <a:r>
            <a:rPr lang="es-MX" sz="2000" b="1" i="0" dirty="0">
              <a:latin typeface="Arial" panose="020B0604020202020204" pitchFamily="34" charset="0"/>
              <a:cs typeface="Arial" panose="020B0604020202020204" pitchFamily="34" charset="0"/>
            </a:rPr>
            <a:t>“Evaluación de estrategia: pertinencia”</a:t>
          </a:r>
          <a:r>
            <a:rPr lang="es-MX" sz="2000" i="0" dirty="0">
              <a:latin typeface="Arial" panose="020B0604020202020204" pitchFamily="34" charset="0"/>
              <a:cs typeface="Arial" panose="020B0604020202020204" pitchFamily="34" charset="0"/>
            </a:rPr>
            <a:t> propuesto por la </a:t>
          </a:r>
          <a:r>
            <a:rPr lang="es-MX" sz="2000" b="1" i="0" dirty="0">
              <a:latin typeface="Arial" panose="020B0604020202020204" pitchFamily="34" charset="0"/>
              <a:cs typeface="Arial" panose="020B0604020202020204" pitchFamily="34" charset="0"/>
            </a:rPr>
            <a:t>Unión Europea</a:t>
          </a:r>
          <a:r>
            <a:rPr lang="es-MX" sz="2000" i="0" dirty="0">
              <a:latin typeface="Arial" panose="020B0604020202020204" pitchFamily="34" charset="0"/>
              <a:cs typeface="Arial" panose="020B0604020202020204" pitchFamily="34" charset="0"/>
            </a:rPr>
            <a:t>, que tiene como objetivo identificar las </a:t>
          </a:r>
          <a:r>
            <a:rPr lang="es-MX" sz="2000" b="1" i="0" dirty="0">
              <a:latin typeface="Arial" panose="020B0604020202020204" pitchFamily="34" charset="0"/>
              <a:cs typeface="Arial" panose="020B0604020202020204" pitchFamily="34" charset="0"/>
            </a:rPr>
            <a:t>actividades/procesos de mayor impacto </a:t>
          </a:r>
          <a:r>
            <a:rPr lang="es-MX" sz="2000" i="0" dirty="0">
              <a:latin typeface="Arial" panose="020B0604020202020204" pitchFamily="34" charset="0"/>
              <a:cs typeface="Arial" panose="020B0604020202020204" pitchFamily="34" charset="0"/>
            </a:rPr>
            <a:t>y que, por tanto, deben de contar con </a:t>
          </a:r>
          <a:r>
            <a:rPr lang="es-MX" sz="2000" b="1" i="0" dirty="0">
              <a:latin typeface="Arial" panose="020B0604020202020204" pitchFamily="34" charset="0"/>
              <a:cs typeface="Arial" panose="020B0604020202020204" pitchFamily="34" charset="0"/>
            </a:rPr>
            <a:t>mayor presupuesto</a:t>
          </a:r>
          <a:r>
            <a:rPr lang="es-MX" sz="2000" i="0" dirty="0">
              <a:latin typeface="Arial" panose="020B0604020202020204" pitchFamily="34" charset="0"/>
              <a:cs typeface="Arial" panose="020B0604020202020204" pitchFamily="34" charset="0"/>
            </a:rPr>
            <a:t>. Es decir, </a:t>
          </a:r>
          <a:r>
            <a:rPr lang="es-MX" sz="2000" b="1" i="0" dirty="0">
              <a:latin typeface="Arial" panose="020B0604020202020204" pitchFamily="34" charset="0"/>
              <a:cs typeface="Arial" panose="020B0604020202020204" pitchFamily="34" charset="0"/>
            </a:rPr>
            <a:t>el resultado aplicar este tipo de evaluación será el de incidir en la asignación presupuestal</a:t>
          </a:r>
          <a:r>
            <a:rPr lang="es-MX" sz="200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2F886948-7F14-49A3-A7D9-4BBF11F40B26}" type="parTrans" cxnId="{AA44FA16-1D54-4504-BE54-D117996E2570}">
      <dgm:prSet/>
      <dgm:spPr/>
      <dgm:t>
        <a:bodyPr/>
        <a:lstStyle/>
        <a:p>
          <a:pPr algn="just"/>
          <a:endParaRPr lang="es-MX"/>
        </a:p>
      </dgm:t>
    </dgm:pt>
    <dgm:pt modelId="{DDBE76DB-F926-4352-BEC2-265941CF9920}" type="sibTrans" cxnId="{AA44FA16-1D54-4504-BE54-D117996E2570}">
      <dgm:prSet/>
      <dgm:spPr/>
      <dgm:t>
        <a:bodyPr/>
        <a:lstStyle/>
        <a:p>
          <a:pPr algn="just"/>
          <a:endParaRPr lang="es-MX"/>
        </a:p>
      </dgm:t>
    </dgm:pt>
    <dgm:pt modelId="{7048FAB1-A57C-40FA-8B52-17D4CC003798}" type="pres">
      <dgm:prSet presAssocID="{CC868053-BAFC-4EAA-BB4C-350D0D6AC380}" presName="linear" presStyleCnt="0">
        <dgm:presLayoutVars>
          <dgm:animLvl val="lvl"/>
          <dgm:resizeHandles val="exact"/>
        </dgm:presLayoutVars>
      </dgm:prSet>
      <dgm:spPr/>
    </dgm:pt>
    <dgm:pt modelId="{8C56DBAA-4E61-4F14-AE88-BD572AFA2756}" type="pres">
      <dgm:prSet presAssocID="{3CC52884-F92B-4755-9069-37B1BB205810}" presName="parentText" presStyleLbl="node1" presStyleIdx="0" presStyleCnt="1" custScaleY="107118" custLinFactNeighborX="0" custLinFactNeighborY="-25612">
        <dgm:presLayoutVars>
          <dgm:chMax val="0"/>
          <dgm:bulletEnabled val="1"/>
        </dgm:presLayoutVars>
      </dgm:prSet>
      <dgm:spPr/>
    </dgm:pt>
    <dgm:pt modelId="{0FCF8413-B7C8-42D0-B530-63D863B6232B}" type="pres">
      <dgm:prSet presAssocID="{3CC52884-F92B-4755-9069-37B1BB205810}" presName="childText" presStyleLbl="revTx" presStyleIdx="0" presStyleCnt="1" custScaleY="124907">
        <dgm:presLayoutVars>
          <dgm:bulletEnabled val="1"/>
        </dgm:presLayoutVars>
      </dgm:prSet>
      <dgm:spPr/>
    </dgm:pt>
  </dgm:ptLst>
  <dgm:cxnLst>
    <dgm:cxn modelId="{2EA7A810-F1D7-4150-B072-12CB0E2F6211}" type="presOf" srcId="{D4E2BD2F-DA0C-455A-ADAE-09AB04F56EA1}" destId="{0FCF8413-B7C8-42D0-B530-63D863B6232B}" srcOrd="0" destOrd="0" presId="urn:microsoft.com/office/officeart/2005/8/layout/vList2"/>
    <dgm:cxn modelId="{AA44FA16-1D54-4504-BE54-D117996E2570}" srcId="{3CC52884-F92B-4755-9069-37B1BB205810}" destId="{BE2B0999-98D8-4800-90BE-D34F3A74AAAD}" srcOrd="2" destOrd="0" parTransId="{2F886948-7F14-49A3-A7D9-4BBF11F40B26}" sibTransId="{DDBE76DB-F926-4352-BEC2-265941CF9920}"/>
    <dgm:cxn modelId="{616D1C1A-EB79-4022-B78C-2BF206F862C1}" type="presOf" srcId="{2C95E6EF-23DC-49F0-A53F-3D26EEA561DA}" destId="{0FCF8413-B7C8-42D0-B530-63D863B6232B}" srcOrd="0" destOrd="1" presId="urn:microsoft.com/office/officeart/2005/8/layout/vList2"/>
    <dgm:cxn modelId="{B32ED03E-A818-4539-87D9-3292BAE4661E}" type="presOf" srcId="{3CC52884-F92B-4755-9069-37B1BB205810}" destId="{8C56DBAA-4E61-4F14-AE88-BD572AFA2756}" srcOrd="0" destOrd="0" presId="urn:microsoft.com/office/officeart/2005/8/layout/vList2"/>
    <dgm:cxn modelId="{132C2E73-24E1-4FE3-86B3-110F8866A81A}" type="presOf" srcId="{BE2B0999-98D8-4800-90BE-D34F3A74AAAD}" destId="{0FCF8413-B7C8-42D0-B530-63D863B6232B}" srcOrd="0" destOrd="2" presId="urn:microsoft.com/office/officeart/2005/8/layout/vList2"/>
    <dgm:cxn modelId="{00636357-98AC-4063-A5BC-C1546413ECBB}" srcId="{3CC52884-F92B-4755-9069-37B1BB205810}" destId="{2C95E6EF-23DC-49F0-A53F-3D26EEA561DA}" srcOrd="1" destOrd="0" parTransId="{C31A27E7-68A8-4801-AF82-C29055E73545}" sibTransId="{C706D74A-7040-47FC-8826-72FC340B8408}"/>
    <dgm:cxn modelId="{115DE995-A950-482A-9266-DCD3DF5586D8}" srcId="{3CC52884-F92B-4755-9069-37B1BB205810}" destId="{D4E2BD2F-DA0C-455A-ADAE-09AB04F56EA1}" srcOrd="0" destOrd="0" parTransId="{4F311809-83D5-4FF2-87E1-951BE8E84DE2}" sibTransId="{C2D193C1-D853-4B4F-8A20-FD8637B36CD7}"/>
    <dgm:cxn modelId="{572C64A5-D953-4027-BA4D-29ABD5BAE106}" type="presOf" srcId="{CC868053-BAFC-4EAA-BB4C-350D0D6AC380}" destId="{7048FAB1-A57C-40FA-8B52-17D4CC003798}" srcOrd="0" destOrd="0" presId="urn:microsoft.com/office/officeart/2005/8/layout/vList2"/>
    <dgm:cxn modelId="{F58354C2-6565-4443-A271-96A9A03FD14A}" srcId="{CC868053-BAFC-4EAA-BB4C-350D0D6AC380}" destId="{3CC52884-F92B-4755-9069-37B1BB205810}" srcOrd="0" destOrd="0" parTransId="{455A3A1F-E914-42A8-950D-357297FF475A}" sibTransId="{65C023D2-2176-43B7-A06D-971C4CD0064C}"/>
    <dgm:cxn modelId="{7CD6EA1B-0229-4BE1-9EBC-DB534901023A}" type="presParOf" srcId="{7048FAB1-A57C-40FA-8B52-17D4CC003798}" destId="{8C56DBAA-4E61-4F14-AE88-BD572AFA2756}" srcOrd="0" destOrd="0" presId="urn:microsoft.com/office/officeart/2005/8/layout/vList2"/>
    <dgm:cxn modelId="{AFEFC13F-8CA6-4C89-8A52-6961245AB6C0}" type="presParOf" srcId="{7048FAB1-A57C-40FA-8B52-17D4CC003798}" destId="{0FCF8413-B7C8-42D0-B530-63D863B6232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82F9C-DCA0-461F-9F65-9241F611ED74}">
      <dsp:nvSpPr>
        <dsp:cNvPr id="0" name=""/>
        <dsp:cNvSpPr/>
      </dsp:nvSpPr>
      <dsp:spPr>
        <a:xfrm rot="5400000">
          <a:off x="-252979" y="260037"/>
          <a:ext cx="1686531" cy="11805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>
              <a:solidFill>
                <a:schemeClr val="tx1"/>
              </a:solidFill>
              <a:latin typeface="Monserrat "/>
            </a:rPr>
            <a:t>1</a:t>
          </a:r>
        </a:p>
      </dsp:txBody>
      <dsp:txXfrm rot="-5400000">
        <a:off x="2" y="597343"/>
        <a:ext cx="1180571" cy="505960"/>
      </dsp:txXfrm>
    </dsp:sp>
    <dsp:sp modelId="{EDAE334E-1B14-41B7-930C-D0672DF65587}">
      <dsp:nvSpPr>
        <dsp:cNvPr id="0" name=""/>
        <dsp:cNvSpPr/>
      </dsp:nvSpPr>
      <dsp:spPr>
        <a:xfrm rot="5400000">
          <a:off x="4253829" y="-3066199"/>
          <a:ext cx="1096821" cy="72433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s-MX" sz="1600" b="1" kern="1200" dirty="0">
              <a:latin typeface="Monserrat "/>
            </a:rPr>
            <a:t>La alineación</a:t>
          </a:r>
          <a:r>
            <a:rPr lang="es-MX" sz="1600" kern="1200" dirty="0">
              <a:latin typeface="Monserrat "/>
            </a:rPr>
            <a:t> adecuada con el </a:t>
          </a:r>
          <a:r>
            <a:rPr lang="es-MX" sz="1600" b="1" kern="1200" dirty="0">
              <a:latin typeface="Monserrat "/>
            </a:rPr>
            <a:t>PED 2023-2027 </a:t>
          </a:r>
          <a:r>
            <a:rPr lang="es-MX" sz="1600" kern="1200" dirty="0">
              <a:latin typeface="Monserrat "/>
            </a:rPr>
            <a:t>y con el </a:t>
          </a:r>
          <a:r>
            <a:rPr lang="es-MX" sz="1600" b="1" kern="1200" dirty="0">
              <a:latin typeface="Monserrat "/>
            </a:rPr>
            <a:t>Programa de Desarrollo, o los Planes Institucionales </a:t>
          </a:r>
          <a:r>
            <a:rPr lang="es-MX" sz="1600" kern="1200" dirty="0">
              <a:latin typeface="Monserrat "/>
            </a:rPr>
            <a:t>en caso de órganos autónomos, poderes legislativo y judicial. </a:t>
          </a:r>
        </a:p>
      </dsp:txBody>
      <dsp:txXfrm rot="-5400000">
        <a:off x="1180571" y="60601"/>
        <a:ext cx="7189795" cy="989737"/>
      </dsp:txXfrm>
    </dsp:sp>
    <dsp:sp modelId="{69E2933C-F1CD-43CC-AAC2-A6329693EB74}">
      <dsp:nvSpPr>
        <dsp:cNvPr id="0" name=""/>
        <dsp:cNvSpPr/>
      </dsp:nvSpPr>
      <dsp:spPr>
        <a:xfrm rot="5400000">
          <a:off x="-252979" y="1803895"/>
          <a:ext cx="1686531" cy="11805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>
              <a:solidFill>
                <a:schemeClr val="tx1"/>
              </a:solidFill>
              <a:latin typeface="Monserrat "/>
            </a:rPr>
            <a:t>2</a:t>
          </a:r>
        </a:p>
      </dsp:txBody>
      <dsp:txXfrm rot="-5400000">
        <a:off x="2" y="2141201"/>
        <a:ext cx="1180571" cy="505960"/>
      </dsp:txXfrm>
    </dsp:sp>
    <dsp:sp modelId="{1EE1B157-7B73-4705-B157-E9DD8F67C2FA}">
      <dsp:nvSpPr>
        <dsp:cNvPr id="0" name=""/>
        <dsp:cNvSpPr/>
      </dsp:nvSpPr>
      <dsp:spPr>
        <a:xfrm rot="5400000">
          <a:off x="4254117" y="-1522630"/>
          <a:ext cx="1096245" cy="72433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s-MX" sz="1600" b="1" kern="1200">
              <a:latin typeface="Monserrat "/>
            </a:rPr>
            <a:t>La clasificación funcional</a:t>
          </a:r>
          <a:r>
            <a:rPr lang="es-MX" sz="1600" kern="1200">
              <a:latin typeface="Monserrat "/>
            </a:rPr>
            <a:t> que deberá corresponder al programa presupuestario, según la institución coordinadora/ejecutora: finalidad, función, subfunción (catálogo de clasificación funcional con base en la CONAC); ésta corresponde a las funciones que deben realizar las instituciones con base en el gasto dirigido a los distintos servicios que se entregan a la ciudadanía. </a:t>
          </a:r>
          <a:endParaRPr lang="es-MX" sz="1600" kern="1200" dirty="0">
            <a:latin typeface="Monserrat "/>
          </a:endParaRPr>
        </a:p>
      </dsp:txBody>
      <dsp:txXfrm rot="-5400000">
        <a:off x="1180571" y="1604430"/>
        <a:ext cx="7189823" cy="989217"/>
      </dsp:txXfrm>
    </dsp:sp>
    <dsp:sp modelId="{5071C9BB-24CC-4DE8-8743-06852606F345}">
      <dsp:nvSpPr>
        <dsp:cNvPr id="0" name=""/>
        <dsp:cNvSpPr/>
      </dsp:nvSpPr>
      <dsp:spPr>
        <a:xfrm rot="5400000">
          <a:off x="-252979" y="3347752"/>
          <a:ext cx="1686531" cy="118057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>
              <a:solidFill>
                <a:schemeClr val="tx1"/>
              </a:solidFill>
              <a:latin typeface="Monserrat "/>
            </a:rPr>
            <a:t>3</a:t>
          </a:r>
        </a:p>
      </dsp:txBody>
      <dsp:txXfrm rot="-5400000">
        <a:off x="2" y="3685058"/>
        <a:ext cx="1180571" cy="505960"/>
      </dsp:txXfrm>
    </dsp:sp>
    <dsp:sp modelId="{9FB0DE37-D83C-41A2-805C-C71DEF87EA9C}">
      <dsp:nvSpPr>
        <dsp:cNvPr id="0" name=""/>
        <dsp:cNvSpPr/>
      </dsp:nvSpPr>
      <dsp:spPr>
        <a:xfrm rot="5400000">
          <a:off x="4254117" y="21227"/>
          <a:ext cx="1096245" cy="72433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s-MX" sz="1600" b="1" kern="1200" dirty="0">
              <a:latin typeface="Monserrat "/>
            </a:rPr>
            <a:t>La Clasificación programática </a:t>
          </a:r>
          <a:r>
            <a:rPr lang="es-MX" sz="1600" kern="1200" dirty="0">
              <a:latin typeface="Monserrat "/>
            </a:rPr>
            <a:t>que corresponde a la correcta definición del programa presupuestario con base en su naturaleza y el objetivo que busca lograr, esta modalidad deberá estar determinada además por la facultad y las atribuciones que tenga la institución coordinadora/ejecutora.  </a:t>
          </a:r>
          <a:r>
            <a:rPr lang="es-MX" sz="1600" kern="1200" dirty="0">
              <a:hlinkClick xmlns:r="http://schemas.openxmlformats.org/officeDocument/2006/relationships" r:id="rId1" action="ppaction://hlinkfile"/>
            </a:rPr>
            <a:t>Reforma DOF 13-06-2025</a:t>
          </a:r>
          <a:endParaRPr lang="es-MX" sz="1600" kern="1200" dirty="0">
            <a:latin typeface="Monserrat "/>
          </a:endParaRPr>
        </a:p>
      </dsp:txBody>
      <dsp:txXfrm rot="-5400000">
        <a:off x="1180571" y="3148287"/>
        <a:ext cx="7189823" cy="989217"/>
      </dsp:txXfrm>
    </dsp:sp>
    <dsp:sp modelId="{3A29300A-CF5D-4755-8731-53DEABB42C5F}">
      <dsp:nvSpPr>
        <dsp:cNvPr id="0" name=""/>
        <dsp:cNvSpPr/>
      </dsp:nvSpPr>
      <dsp:spPr>
        <a:xfrm rot="5400000">
          <a:off x="-252979" y="4891610"/>
          <a:ext cx="1686531" cy="118057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3600" b="1" kern="1200">
              <a:solidFill>
                <a:schemeClr val="tx1"/>
              </a:solidFill>
              <a:latin typeface="Monserrat "/>
            </a:rPr>
            <a:t>4</a:t>
          </a:r>
        </a:p>
      </dsp:txBody>
      <dsp:txXfrm rot="-5400000">
        <a:off x="2" y="5228916"/>
        <a:ext cx="1180571" cy="505960"/>
      </dsp:txXfrm>
    </dsp:sp>
    <dsp:sp modelId="{AA6DAD57-2D14-4A69-877E-990B153141F7}">
      <dsp:nvSpPr>
        <dsp:cNvPr id="0" name=""/>
        <dsp:cNvSpPr/>
      </dsp:nvSpPr>
      <dsp:spPr>
        <a:xfrm rot="5400000">
          <a:off x="4254117" y="1565084"/>
          <a:ext cx="1096245" cy="72433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s-MX" sz="1600" b="1" kern="1200">
              <a:latin typeface="Monserrat "/>
            </a:rPr>
            <a:t>Dar cumplimiento a su Marco Normativo Institucional</a:t>
          </a:r>
          <a:r>
            <a:rPr lang="es-MX" sz="1600" kern="1200">
              <a:latin typeface="Monserrat "/>
            </a:rPr>
            <a:t>, que enmarca Misión, Visión, Objeto, facultades y atribuciones, así como las obligaciones del Ente Público. </a:t>
          </a:r>
        </a:p>
      </dsp:txBody>
      <dsp:txXfrm rot="-5400000">
        <a:off x="1180571" y="4692144"/>
        <a:ext cx="7189823" cy="989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A924C-B766-4E9D-81ED-5CB634B3C059}">
      <dsp:nvSpPr>
        <dsp:cNvPr id="0" name=""/>
        <dsp:cNvSpPr/>
      </dsp:nvSpPr>
      <dsp:spPr>
        <a:xfrm>
          <a:off x="4713" y="51452"/>
          <a:ext cx="1753310" cy="701324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b="1" kern="1200">
              <a:solidFill>
                <a:schemeClr val="tx1"/>
              </a:solidFill>
            </a:rPr>
            <a:t>1- Definición el problema.</a:t>
          </a:r>
        </a:p>
      </dsp:txBody>
      <dsp:txXfrm>
        <a:off x="355375" y="51452"/>
        <a:ext cx="1051986" cy="701324"/>
      </dsp:txXfrm>
    </dsp:sp>
    <dsp:sp modelId="{7C76BB8C-CE11-44BA-BAAC-42B3DC8A8E76}">
      <dsp:nvSpPr>
        <dsp:cNvPr id="0" name=""/>
        <dsp:cNvSpPr/>
      </dsp:nvSpPr>
      <dsp:spPr>
        <a:xfrm>
          <a:off x="1582692" y="51452"/>
          <a:ext cx="1753310" cy="70132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b="0" kern="1200">
              <a:solidFill>
                <a:schemeClr val="tx1"/>
              </a:solidFill>
            </a:rPr>
            <a:t>2- Análisis del problema</a:t>
          </a:r>
        </a:p>
      </dsp:txBody>
      <dsp:txXfrm>
        <a:off x="1933354" y="51452"/>
        <a:ext cx="1051986" cy="701324"/>
      </dsp:txXfrm>
    </dsp:sp>
    <dsp:sp modelId="{E84A6584-8F95-4D18-96BF-F64C396FB4E7}">
      <dsp:nvSpPr>
        <dsp:cNvPr id="0" name=""/>
        <dsp:cNvSpPr/>
      </dsp:nvSpPr>
      <dsp:spPr>
        <a:xfrm>
          <a:off x="3160672" y="51452"/>
          <a:ext cx="1753310" cy="70132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b="0" kern="1200">
              <a:solidFill>
                <a:schemeClr val="tx1"/>
              </a:solidFill>
            </a:rPr>
            <a:t>3- Definición del Objetivo</a:t>
          </a:r>
        </a:p>
      </dsp:txBody>
      <dsp:txXfrm>
        <a:off x="3511334" y="51452"/>
        <a:ext cx="1051986" cy="701324"/>
      </dsp:txXfrm>
    </dsp:sp>
    <dsp:sp modelId="{A7E23237-0692-4D7D-AF3A-D326168FAA71}">
      <dsp:nvSpPr>
        <dsp:cNvPr id="0" name=""/>
        <dsp:cNvSpPr/>
      </dsp:nvSpPr>
      <dsp:spPr>
        <a:xfrm>
          <a:off x="4738651" y="51452"/>
          <a:ext cx="1753310" cy="70132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b="0" kern="1200">
              <a:solidFill>
                <a:schemeClr val="tx1"/>
              </a:solidFill>
            </a:rPr>
            <a:t>4- Análisis de Alternativas</a:t>
          </a:r>
        </a:p>
      </dsp:txBody>
      <dsp:txXfrm>
        <a:off x="5089313" y="51452"/>
        <a:ext cx="1051986" cy="701324"/>
      </dsp:txXfrm>
    </dsp:sp>
    <dsp:sp modelId="{9990E272-C6B9-4E0D-BCD1-ADDB8C543EC0}">
      <dsp:nvSpPr>
        <dsp:cNvPr id="0" name=""/>
        <dsp:cNvSpPr/>
      </dsp:nvSpPr>
      <dsp:spPr>
        <a:xfrm>
          <a:off x="6316631" y="51452"/>
          <a:ext cx="1753310" cy="70132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b="0" kern="1200">
              <a:solidFill>
                <a:schemeClr val="tx1"/>
              </a:solidFill>
            </a:rPr>
            <a:t>5- Estructura Analítica del Pp</a:t>
          </a:r>
        </a:p>
      </dsp:txBody>
      <dsp:txXfrm>
        <a:off x="6667293" y="51452"/>
        <a:ext cx="1051986" cy="701324"/>
      </dsp:txXfrm>
    </dsp:sp>
    <dsp:sp modelId="{9BD87F14-128D-4FD8-B0D4-0B429159DFAB}">
      <dsp:nvSpPr>
        <dsp:cNvPr id="0" name=""/>
        <dsp:cNvSpPr/>
      </dsp:nvSpPr>
      <dsp:spPr>
        <a:xfrm>
          <a:off x="7894611" y="51452"/>
          <a:ext cx="1753310" cy="70132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b="0" kern="1200">
              <a:solidFill>
                <a:schemeClr val="tx1"/>
              </a:solidFill>
            </a:rPr>
            <a:t> Matriz de Indicadores para Resultados</a:t>
          </a:r>
        </a:p>
      </dsp:txBody>
      <dsp:txXfrm>
        <a:off x="8245273" y="51452"/>
        <a:ext cx="1051986" cy="701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6DBAA-4E61-4F14-AE88-BD572AFA2756}">
      <dsp:nvSpPr>
        <dsp:cNvPr id="0" name=""/>
        <dsp:cNvSpPr/>
      </dsp:nvSpPr>
      <dsp:spPr>
        <a:xfrm>
          <a:off x="0" y="0"/>
          <a:ext cx="4975122" cy="850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Arial" panose="020B0604020202020204" pitchFamily="34" charset="0"/>
              <a:cs typeface="Arial" panose="020B0604020202020204" pitchFamily="34" charset="0"/>
            </a:rPr>
            <a:t>Metodología de Marco Lógico (ILPES-CEPAL, Chile): </a:t>
          </a:r>
        </a:p>
      </dsp:txBody>
      <dsp:txXfrm>
        <a:off x="41540" y="41540"/>
        <a:ext cx="4892042" cy="767880"/>
      </dsp:txXfrm>
    </dsp:sp>
    <dsp:sp modelId="{0FCF8413-B7C8-42D0-B530-63D863B6232B}">
      <dsp:nvSpPr>
        <dsp:cNvPr id="0" name=""/>
        <dsp:cNvSpPr/>
      </dsp:nvSpPr>
      <dsp:spPr>
        <a:xfrm>
          <a:off x="0" y="857282"/>
          <a:ext cx="4975122" cy="1198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960" tIns="25400" rIns="142240" bIns="25400" numCol="1" spcCol="1270" anchor="t" anchorCtr="0">
          <a:noAutofit/>
        </a:bodyPr>
        <a:lstStyle/>
        <a:p>
          <a:pPr marL="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MX" sz="2000" i="1" kern="1200" dirty="0">
              <a:latin typeface="Arial" panose="020B0604020202020204" pitchFamily="34" charset="0"/>
              <a:cs typeface="Arial" panose="020B0604020202020204" pitchFamily="34" charset="0"/>
            </a:rPr>
            <a:t>“Para el caso de las actividades, </a:t>
          </a:r>
          <a:r>
            <a:rPr lang="es-MX" sz="2000" b="1" i="1" kern="1200" dirty="0">
              <a:latin typeface="Arial" panose="020B0604020202020204" pitchFamily="34" charset="0"/>
              <a:cs typeface="Arial" panose="020B0604020202020204" pitchFamily="34" charset="0"/>
            </a:rPr>
            <a:t>la columna de indicadores se ocupa del presupuesto de cada actividad</a:t>
          </a:r>
          <a:r>
            <a:rPr lang="es-MX" sz="2000" i="1" kern="1200" dirty="0">
              <a:latin typeface="Arial" panose="020B0604020202020204" pitchFamily="34" charset="0"/>
              <a:cs typeface="Arial" panose="020B0604020202020204" pitchFamily="34" charset="0"/>
            </a:rPr>
            <a:t>.”</a:t>
          </a:r>
        </a:p>
      </dsp:txBody>
      <dsp:txXfrm>
        <a:off x="0" y="857282"/>
        <a:ext cx="4975122" cy="11987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6DBAA-4E61-4F14-AE88-BD572AFA2756}">
      <dsp:nvSpPr>
        <dsp:cNvPr id="0" name=""/>
        <dsp:cNvSpPr/>
      </dsp:nvSpPr>
      <dsp:spPr>
        <a:xfrm>
          <a:off x="0" y="0"/>
          <a:ext cx="5456902" cy="11295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>
              <a:latin typeface="Arial" panose="020B0604020202020204" pitchFamily="34" charset="0"/>
              <a:cs typeface="Arial" panose="020B0604020202020204" pitchFamily="34" charset="0"/>
            </a:rPr>
            <a:t>Metodología de Costeo Basada en Actividades (Costeo ABC)                [USAID-Ministerio de Finanzas Públicas, Guatemala]: </a:t>
          </a:r>
          <a:endParaRPr lang="es-MX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40" y="55140"/>
        <a:ext cx="5346622" cy="1019277"/>
      </dsp:txXfrm>
    </dsp:sp>
    <dsp:sp modelId="{0FCF8413-B7C8-42D0-B530-63D863B6232B}">
      <dsp:nvSpPr>
        <dsp:cNvPr id="0" name=""/>
        <dsp:cNvSpPr/>
      </dsp:nvSpPr>
      <dsp:spPr>
        <a:xfrm>
          <a:off x="0" y="1139384"/>
          <a:ext cx="5456902" cy="157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57" tIns="25400" rIns="142240" bIns="25400" numCol="1" spcCol="1270" anchor="t" anchorCtr="0">
          <a:noAutofit/>
        </a:bodyPr>
        <a:lstStyle/>
        <a:p>
          <a:pPr marL="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MX" sz="2000" i="1" kern="1200" dirty="0">
              <a:latin typeface="Arial" panose="020B0604020202020204" pitchFamily="34" charset="0"/>
              <a:cs typeface="Arial" panose="020B0604020202020204" pitchFamily="34" charset="0"/>
            </a:rPr>
            <a:t>“Permite </a:t>
          </a:r>
          <a:r>
            <a:rPr lang="es-MX" sz="2000" b="1" i="1" kern="1200" dirty="0">
              <a:latin typeface="Arial" panose="020B0604020202020204" pitchFamily="34" charset="0"/>
              <a:cs typeface="Arial" panose="020B0604020202020204" pitchFamily="34" charset="0"/>
            </a:rPr>
            <a:t>identificar procesos y actividades que consumen recursos económicos</a:t>
          </a:r>
          <a:r>
            <a:rPr lang="es-MX" sz="2000" i="1" kern="1200" dirty="0">
              <a:latin typeface="Arial" panose="020B0604020202020204" pitchFamily="34" charset="0"/>
              <a:cs typeface="Arial" panose="020B0604020202020204" pitchFamily="34" charset="0"/>
            </a:rPr>
            <a:t>, para luego asociar cada actividad al portafolio de servicios, los cuales están en función de la demanda por la población.”</a:t>
          </a:r>
        </a:p>
      </dsp:txBody>
      <dsp:txXfrm>
        <a:off x="0" y="1139384"/>
        <a:ext cx="5456902" cy="15733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6DBAA-4E61-4F14-AE88-BD572AFA2756}">
      <dsp:nvSpPr>
        <dsp:cNvPr id="0" name=""/>
        <dsp:cNvSpPr/>
      </dsp:nvSpPr>
      <dsp:spPr>
        <a:xfrm>
          <a:off x="0" y="0"/>
          <a:ext cx="4709652" cy="4606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Arial" panose="020B0604020202020204" pitchFamily="34" charset="0"/>
              <a:cs typeface="Arial" panose="020B0604020202020204" pitchFamily="34" charset="0"/>
            </a:rPr>
            <a:t>Beneficios</a:t>
          </a:r>
        </a:p>
      </dsp:txBody>
      <dsp:txXfrm>
        <a:off x="22488" y="22488"/>
        <a:ext cx="4664676" cy="415702"/>
      </dsp:txXfrm>
    </dsp:sp>
    <dsp:sp modelId="{0FCF8413-B7C8-42D0-B530-63D863B6232B}">
      <dsp:nvSpPr>
        <dsp:cNvPr id="0" name=""/>
        <dsp:cNvSpPr/>
      </dsp:nvSpPr>
      <dsp:spPr>
        <a:xfrm>
          <a:off x="0" y="461237"/>
          <a:ext cx="4709652" cy="523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31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000" kern="1200" dirty="0">
              <a:latin typeface="Arial" panose="020B0604020202020204" pitchFamily="34" charset="0"/>
              <a:cs typeface="Arial" panose="020B0604020202020204" pitchFamily="34" charset="0"/>
            </a:rPr>
            <a:t>Cada actividad plasmada en la MIR, pasará a ser una Unidad de Presupuestación, </a:t>
          </a:r>
          <a:r>
            <a:rPr lang="es-MX" sz="2000" b="1" kern="1200" dirty="0">
              <a:latin typeface="Arial" panose="020B0604020202020204" pitchFamily="34" charset="0"/>
              <a:cs typeface="Arial" panose="020B0604020202020204" pitchFamily="34" charset="0"/>
            </a:rPr>
            <a:t>lo que facilita su definición y su cuantificación</a:t>
          </a:r>
          <a:r>
            <a:rPr lang="es-MX" sz="2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MX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000" i="0" kern="1200" dirty="0">
              <a:latin typeface="Arial" panose="020B0604020202020204" pitchFamily="34" charset="0"/>
              <a:cs typeface="Arial" panose="020B0604020202020204" pitchFamily="34" charset="0"/>
            </a:rPr>
            <a:t> Se podrá analizar el presupuesto más a detalle y encontrar una mayor </a:t>
          </a:r>
          <a:r>
            <a:rPr lang="es-MX" sz="2000" b="1" i="0" kern="1200" dirty="0">
              <a:latin typeface="Arial" panose="020B0604020202020204" pitchFamily="34" charset="0"/>
              <a:cs typeface="Arial" panose="020B0604020202020204" pitchFamily="34" charset="0"/>
            </a:rPr>
            <a:t>coherencia entre el presupuesto y los insumos </a:t>
          </a:r>
          <a:r>
            <a:rPr lang="es-MX" sz="2000" i="0" kern="1200" dirty="0">
              <a:latin typeface="Arial" panose="020B0604020202020204" pitchFamily="34" charset="0"/>
              <a:cs typeface="Arial" panose="020B0604020202020204" pitchFamily="34" charset="0"/>
            </a:rPr>
            <a:t>relacionados </a:t>
          </a:r>
          <a:r>
            <a:rPr lang="es-MX" sz="2000" b="1" i="0" kern="1200" dirty="0">
              <a:latin typeface="Arial" panose="020B0604020202020204" pitchFamily="34" charset="0"/>
              <a:cs typeface="Arial" panose="020B0604020202020204" pitchFamily="34" charset="0"/>
            </a:rPr>
            <a:t>para</a:t>
          </a:r>
          <a:r>
            <a:rPr lang="es-MX" sz="2000" i="0" kern="1200" dirty="0">
              <a:latin typeface="Arial" panose="020B0604020202020204" pitchFamily="34" charset="0"/>
              <a:cs typeface="Arial" panose="020B0604020202020204" pitchFamily="34" charset="0"/>
            </a:rPr>
            <a:t> llevar a cabo </a:t>
          </a:r>
          <a:r>
            <a:rPr lang="es-MX" sz="2000" b="1" i="0" kern="1200" dirty="0">
              <a:latin typeface="Arial" panose="020B0604020202020204" pitchFamily="34" charset="0"/>
              <a:cs typeface="Arial" panose="020B0604020202020204" pitchFamily="34" charset="0"/>
            </a:rPr>
            <a:t>las actividades</a:t>
          </a:r>
          <a:r>
            <a:rPr lang="es-MX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000" i="0" kern="1200" dirty="0">
              <a:latin typeface="Arial" panose="020B0604020202020204" pitchFamily="34" charset="0"/>
              <a:cs typeface="Arial" panose="020B0604020202020204" pitchFamily="34" charset="0"/>
            </a:rPr>
            <a:t>Se podrá aplicar la </a:t>
          </a:r>
          <a:r>
            <a:rPr lang="es-MX" sz="2000" b="1" i="0" kern="1200" dirty="0">
              <a:latin typeface="Arial" panose="020B0604020202020204" pitchFamily="34" charset="0"/>
              <a:cs typeface="Arial" panose="020B0604020202020204" pitchFamily="34" charset="0"/>
            </a:rPr>
            <a:t>“Evaluación de estrategia: pertinencia”</a:t>
          </a:r>
          <a:r>
            <a:rPr lang="es-MX" sz="2000" i="0" kern="1200" dirty="0">
              <a:latin typeface="Arial" panose="020B0604020202020204" pitchFamily="34" charset="0"/>
              <a:cs typeface="Arial" panose="020B0604020202020204" pitchFamily="34" charset="0"/>
            </a:rPr>
            <a:t> propuesto por la </a:t>
          </a:r>
          <a:r>
            <a:rPr lang="es-MX" sz="2000" b="1" i="0" kern="1200" dirty="0">
              <a:latin typeface="Arial" panose="020B0604020202020204" pitchFamily="34" charset="0"/>
              <a:cs typeface="Arial" panose="020B0604020202020204" pitchFamily="34" charset="0"/>
            </a:rPr>
            <a:t>Unión Europea</a:t>
          </a:r>
          <a:r>
            <a:rPr lang="es-MX" sz="2000" i="0" kern="1200" dirty="0">
              <a:latin typeface="Arial" panose="020B0604020202020204" pitchFamily="34" charset="0"/>
              <a:cs typeface="Arial" panose="020B0604020202020204" pitchFamily="34" charset="0"/>
            </a:rPr>
            <a:t>, que tiene como objetivo identificar las </a:t>
          </a:r>
          <a:r>
            <a:rPr lang="es-MX" sz="2000" b="1" i="0" kern="1200" dirty="0">
              <a:latin typeface="Arial" panose="020B0604020202020204" pitchFamily="34" charset="0"/>
              <a:cs typeface="Arial" panose="020B0604020202020204" pitchFamily="34" charset="0"/>
            </a:rPr>
            <a:t>actividades/procesos de mayor impacto </a:t>
          </a:r>
          <a:r>
            <a:rPr lang="es-MX" sz="2000" i="0" kern="1200" dirty="0">
              <a:latin typeface="Arial" panose="020B0604020202020204" pitchFamily="34" charset="0"/>
              <a:cs typeface="Arial" panose="020B0604020202020204" pitchFamily="34" charset="0"/>
            </a:rPr>
            <a:t>y que, por tanto, deben de contar con </a:t>
          </a:r>
          <a:r>
            <a:rPr lang="es-MX" sz="2000" b="1" i="0" kern="1200" dirty="0">
              <a:latin typeface="Arial" panose="020B0604020202020204" pitchFamily="34" charset="0"/>
              <a:cs typeface="Arial" panose="020B0604020202020204" pitchFamily="34" charset="0"/>
            </a:rPr>
            <a:t>mayor presupuesto</a:t>
          </a:r>
          <a:r>
            <a:rPr lang="es-MX" sz="2000" i="0" kern="1200" dirty="0">
              <a:latin typeface="Arial" panose="020B0604020202020204" pitchFamily="34" charset="0"/>
              <a:cs typeface="Arial" panose="020B0604020202020204" pitchFamily="34" charset="0"/>
            </a:rPr>
            <a:t>. Es decir, </a:t>
          </a:r>
          <a:r>
            <a:rPr lang="es-MX" sz="2000" b="1" i="0" kern="1200" dirty="0">
              <a:latin typeface="Arial" panose="020B0604020202020204" pitchFamily="34" charset="0"/>
              <a:cs typeface="Arial" panose="020B0604020202020204" pitchFamily="34" charset="0"/>
            </a:rPr>
            <a:t>el resultado aplicar este tipo de evaluación será el de incidir en la asignación presupuestal</a:t>
          </a:r>
          <a:r>
            <a:rPr lang="es-MX" sz="2000" i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0" y="461237"/>
        <a:ext cx="4709652" cy="5235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2E0D19E-26CC-E9AF-1C3C-3BB856813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24933FDC-8612-B4B3-CB2C-EBCAF149EB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F5F5925A-0275-2CAE-1879-78EF9A7650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3529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99AB637-6DAA-C631-1FA0-8F24881A3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2943CD07-A0FC-5F8F-935F-D2B00184C5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47EE9DC7-AA30-A95C-F212-03A3531E90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195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33f6155f6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33f6155f6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Una forma de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representar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el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concepto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de valor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público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es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mediante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la "cadena de valor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público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", también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conocida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como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"cadena de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resultados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", que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muestra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cómo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a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partir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de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determinados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insumos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,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mediante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la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ejecución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de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procesos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se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obtienen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productos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,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cuyo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uso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genera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efectos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directos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y un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resultado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final o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impacto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</a:t>
            </a: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8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8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629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>
          <a:extLst>
            <a:ext uri="{FF2B5EF4-FFF2-40B4-BE49-F238E27FC236}">
              <a16:creationId xmlns:a16="http://schemas.microsoft.com/office/drawing/2014/main" id="{A0F8A5E6-89AC-78D7-6C38-14FEBCA35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>
            <a:extLst>
              <a:ext uri="{FF2B5EF4-FFF2-40B4-BE49-F238E27FC236}">
                <a16:creationId xmlns:a16="http://schemas.microsoft.com/office/drawing/2014/main" id="{6A78D948-5665-78C8-180A-C7572AE26D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>
            <a:extLst>
              <a:ext uri="{FF2B5EF4-FFF2-40B4-BE49-F238E27FC236}">
                <a16:creationId xmlns:a16="http://schemas.microsoft.com/office/drawing/2014/main" id="{6C58E884-71F4-AD7D-CE56-F023E2E26C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16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0527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82DBA-8EB6-632F-38EC-E519B1900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FA4A611-506D-416A-BDF8-1572A800C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7DBBD7F-FFDA-4237-0361-5A7EDC608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899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7F099-098D-1CD7-4D7D-B3E7F9CB7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04A0BDF-24E4-F8C6-3015-80CA7F4E4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404CA6A-E5A8-2593-769E-471D60DD2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455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57029-177D-8E1A-E7F7-252370FA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937FC1-0E51-3254-FCCC-5142FA36F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1671EC-8CB3-6061-E886-18940371B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7AC5D4-CAF2-DD5C-7A8B-CFFDE4DA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FF1EE-4631-7514-08A4-200AC857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10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3EB65-04B4-BE2C-B0DC-69F11B6F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77B904-F27A-665E-9749-53E647DB6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365C6F-D3BF-A9EE-338A-FF45FC48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3A755F-B44F-53BD-BBB6-7ED2BDA8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739131-782C-CE47-DAA6-7C28DEF9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658939"/>
      </p:ext>
    </p:extLst>
  </p:cSld>
  <p:clrMapOvr>
    <a:masterClrMapping/>
  </p:clrMapOvr>
  <p:transition spd="slow"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4427E0-372C-AEFA-504A-ECDC616E1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E71066-ED1B-CA18-F253-12639C588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C5A537-64D9-C26D-E2CA-F5AA69D45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1F601-AADF-59C9-F7B9-2D1F0C93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0F6A83-EE93-08FB-0DA9-83F037B7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0368147"/>
      </p:ext>
    </p:extLst>
  </p:cSld>
  <p:clrMapOvr>
    <a:masterClrMapping/>
  </p:clrMapOvr>
  <p:transition spd="slow"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tx">
  <p:cSld name="1_Título y objetos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637194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i="0">
                <a:solidFill>
                  <a:srgbClr val="498CFF"/>
                </a:solidFill>
                <a:latin typeface="Aptos" panose="020B00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1"/>
          </p:nvPr>
        </p:nvSpPr>
        <p:spPr>
          <a:xfrm>
            <a:off x="960000" y="3100964"/>
            <a:ext cx="3320800" cy="18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1B2020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2"/>
          </p:nvPr>
        </p:nvSpPr>
        <p:spPr>
          <a:xfrm>
            <a:off x="4433445" y="3100964"/>
            <a:ext cx="3323200" cy="18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1B2020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ubTitle" idx="3"/>
          </p:nvPr>
        </p:nvSpPr>
        <p:spPr>
          <a:xfrm>
            <a:off x="7908976" y="3100964"/>
            <a:ext cx="3323200" cy="18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1B2020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ubTitle" idx="4"/>
          </p:nvPr>
        </p:nvSpPr>
        <p:spPr>
          <a:xfrm>
            <a:off x="960000" y="2545767"/>
            <a:ext cx="33208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2667" b="1">
                <a:solidFill>
                  <a:srgbClr val="498CFF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Mulish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5"/>
          </p:nvPr>
        </p:nvSpPr>
        <p:spPr>
          <a:xfrm>
            <a:off x="4433441" y="2545767"/>
            <a:ext cx="3323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2667" b="1">
                <a:solidFill>
                  <a:srgbClr val="498CFF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Mulish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ubTitle" idx="6"/>
          </p:nvPr>
        </p:nvSpPr>
        <p:spPr>
          <a:xfrm>
            <a:off x="7908971" y="2545767"/>
            <a:ext cx="3323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2667" b="1">
                <a:solidFill>
                  <a:srgbClr val="498CFF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Mulish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ulish"/>
              <a:buNone/>
              <a:defRPr sz="3467" b="1"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59588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1_Contenido con títul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62618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4FC3-8E8F-618F-F8B1-F5D9FD36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AF1048-A5B3-C54A-9121-981AC5F4C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2910C1-D0D1-2348-72A1-EC660550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4C2A35-144E-95BA-F2EE-BDCDB6E7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BE3982-F772-7DBC-DC72-A7A75A0D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0105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3FF23-CF76-A542-D542-0C34FFF99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8D3033-6EA7-AA67-3518-877157926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209122-B9BB-78E7-489F-FDC886C29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9D9185-35A8-7776-C529-0937B5F4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3DC663-9B17-872D-D068-863E9222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2722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589D5-AB7D-0471-AA30-4FCA84A9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2E8A16-E402-B6BA-CA96-FDA1DD543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260B10-CE01-1A67-5326-71BC73893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153C9F-C759-B4D1-3F0B-BE7CF2B5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0CB9DF-CB2A-B35B-B394-7E82A80FD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0BB494-ECE5-3160-E1E5-42D01419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909497"/>
      </p:ext>
    </p:extLst>
  </p:cSld>
  <p:clrMapOvr>
    <a:masterClrMapping/>
  </p:clrMapOvr>
  <p:transition spd="slow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1B16B-6E20-F3A5-7C21-09DE6ABA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6F7CA3-6F1E-1EC1-E462-C6CA9C706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674D22-9F61-D4AC-541D-F1385D0BE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14D050-BD5B-2F09-565B-0FC9FEC1C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771132-6B39-0E43-A7F5-879FB9104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F70C2F-7031-D63C-CDFC-2F890A271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989573-7A8C-0BF4-613F-270352F4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11D6B7-31C6-E208-2956-8BCF1F83F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432822"/>
      </p:ext>
    </p:extLst>
  </p:cSld>
  <p:clrMapOvr>
    <a:masterClrMapping/>
  </p:clrMapOvr>
  <p:transition spd="slow"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558A9-FFAD-FA99-5208-2B28FBB8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8DFEDA-F2E7-57C0-63F7-95D5FDDF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7/17/2025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F382D48-1593-BBF8-8256-413D10E1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DDED9B-11DE-0F33-4569-072D2D88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919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EE7334C-8D9D-C9D4-C541-9374DE6F1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7/17/2025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66081BF-AE8E-8C1F-5700-B97C0824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546A10-389E-8337-D586-41087266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5544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F9D43-B0C7-0BB4-A542-AEEBCECD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C84C93-56B7-D524-CE92-05D22AAC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FFF6F0-ECD6-A584-FE82-AC5F369F1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139111-4522-3241-ACB8-04D9E4BC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93E7A9-DF8D-EEC4-E10A-0CA0303D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0B50A3-546E-3E4A-699A-62799583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9635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B2116-C86D-E45A-C59B-12D8D1BE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E4F6CD-349D-ED39-3A4B-39F00EC5A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0C76EB-F31B-C090-21B7-113471C3E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849B11-5692-9676-E1A2-83CCBE9C5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7/17/2025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816791-259B-6BB2-2641-5730ACF5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BCDF5C-BCD6-4CB6-5AA9-DAE07710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916061"/>
      </p:ext>
    </p:extLst>
  </p:cSld>
  <p:clrMapOvr>
    <a:masterClrMapping/>
  </p:clrMapOvr>
  <p:transition spd="slow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1C76D9-AE8F-552B-7A72-14D06FE90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EF5189-D381-FF0F-D645-9E9A99156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273027-67FC-BE83-479E-9D2A70FBB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7/17/2025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F8C90-E8AE-9AA8-59C7-05A34E3C0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B7BF48-FB5B-FCD6-5269-99380F937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32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ransition spd="slow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jpeg"/><Relationship Id="rId4" Type="http://schemas.openxmlformats.org/officeDocument/2006/relationships/diagramData" Target="../diagrams/data2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" descr="Manual de Marca_Layout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7032"/>
                </a:lnTo>
                <a:lnTo>
                  <a:pt x="21600" y="12465"/>
                </a:lnTo>
                <a:lnTo>
                  <a:pt x="20967" y="12500"/>
                </a:lnTo>
                <a:cubicBezTo>
                  <a:pt x="20086" y="12549"/>
                  <a:pt x="19430" y="12692"/>
                  <a:pt x="18641" y="13005"/>
                </a:cubicBezTo>
                <a:cubicBezTo>
                  <a:pt x="18130" y="13208"/>
                  <a:pt x="17698" y="13451"/>
                  <a:pt x="16832" y="14024"/>
                </a:cubicBezTo>
                <a:cubicBezTo>
                  <a:pt x="13821" y="16014"/>
                  <a:pt x="10868" y="17254"/>
                  <a:pt x="8344" y="17588"/>
                </a:cubicBezTo>
                <a:cubicBezTo>
                  <a:pt x="7747" y="17666"/>
                  <a:pt x="7484" y="17634"/>
                  <a:pt x="6971" y="17421"/>
                </a:cubicBezTo>
                <a:cubicBezTo>
                  <a:pt x="5357" y="16750"/>
                  <a:pt x="3925" y="15345"/>
                  <a:pt x="2773" y="13300"/>
                </a:cubicBezTo>
                <a:cubicBezTo>
                  <a:pt x="1548" y="11125"/>
                  <a:pt x="821" y="8603"/>
                  <a:pt x="558" y="5619"/>
                </a:cubicBezTo>
                <a:cubicBezTo>
                  <a:pt x="484" y="4782"/>
                  <a:pt x="484" y="2761"/>
                  <a:pt x="558" y="1926"/>
                </a:cubicBezTo>
                <a:cubicBezTo>
                  <a:pt x="602" y="1421"/>
                  <a:pt x="723" y="428"/>
                  <a:pt x="781" y="95"/>
                </a:cubicBezTo>
                <a:cubicBezTo>
                  <a:pt x="796" y="8"/>
                  <a:pt x="764" y="0"/>
                  <a:pt x="399" y="0"/>
                </a:cubicBezTo>
                <a:lnTo>
                  <a:pt x="0" y="0"/>
                </a:lnTo>
                <a:close/>
                <a:moveTo>
                  <a:pt x="17352" y="0"/>
                </a:moveTo>
                <a:lnTo>
                  <a:pt x="17368" y="122"/>
                </a:lnTo>
                <a:cubicBezTo>
                  <a:pt x="17377" y="190"/>
                  <a:pt x="17420" y="513"/>
                  <a:pt x="17464" y="841"/>
                </a:cubicBezTo>
                <a:cubicBezTo>
                  <a:pt x="17592" y="1813"/>
                  <a:pt x="17644" y="2641"/>
                  <a:pt x="17645" y="3745"/>
                </a:cubicBezTo>
                <a:cubicBezTo>
                  <a:pt x="17645" y="4297"/>
                  <a:pt x="17628" y="4993"/>
                  <a:pt x="17607" y="5291"/>
                </a:cubicBezTo>
                <a:cubicBezTo>
                  <a:pt x="17416" y="7971"/>
                  <a:pt x="16821" y="10345"/>
                  <a:pt x="15806" y="12479"/>
                </a:cubicBezTo>
                <a:cubicBezTo>
                  <a:pt x="15715" y="12670"/>
                  <a:pt x="15660" y="12812"/>
                  <a:pt x="15684" y="12795"/>
                </a:cubicBezTo>
                <a:cubicBezTo>
                  <a:pt x="17342" y="11592"/>
                  <a:pt x="19003" y="10916"/>
                  <a:pt x="20708" y="10748"/>
                </a:cubicBezTo>
                <a:cubicBezTo>
                  <a:pt x="21006" y="10718"/>
                  <a:pt x="21328" y="10693"/>
                  <a:pt x="21425" y="10692"/>
                </a:cubicBezTo>
                <a:lnTo>
                  <a:pt x="21600" y="10691"/>
                </a:lnTo>
                <a:lnTo>
                  <a:pt x="21600" y="5346"/>
                </a:lnTo>
                <a:lnTo>
                  <a:pt x="21600" y="0"/>
                </a:lnTo>
                <a:lnTo>
                  <a:pt x="19476" y="0"/>
                </a:lnTo>
                <a:lnTo>
                  <a:pt x="17352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1" name="Google Shape;51;p1" descr="Imagen 8"/>
          <p:cNvPicPr preferRelativeResize="0"/>
          <p:nvPr/>
        </p:nvPicPr>
        <p:blipFill rotWithShape="1">
          <a:blip r:embed="rId4">
            <a:alphaModFix/>
          </a:blip>
          <a:srcRect l="9021" t="32411" r="9894" b="31958"/>
          <a:stretch/>
        </p:blipFill>
        <p:spPr>
          <a:xfrm>
            <a:off x="604370" y="5838874"/>
            <a:ext cx="1770485" cy="60117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"/>
          <p:cNvSpPr txBox="1"/>
          <p:nvPr/>
        </p:nvSpPr>
        <p:spPr>
          <a:xfrm>
            <a:off x="1200150" y="514195"/>
            <a:ext cx="86868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449"/>
              </a:buClr>
              <a:buSzPts val="3500"/>
              <a:buFont typeface="Montserrat"/>
              <a:buNone/>
            </a:pPr>
            <a:r>
              <a:rPr lang="es-MX" sz="3600" b="1" i="0" u="none" strike="noStrike" cap="none" noProof="0">
                <a:solidFill>
                  <a:srgbClr val="9D2449"/>
                </a:solidFill>
                <a:latin typeface="Montserrat"/>
                <a:ea typeface="Montserrat"/>
                <a:cs typeface="Montserrat"/>
                <a:sym typeface="Montserrat"/>
              </a:rPr>
              <a:t>INTEGRACIÓN PROGRAMÁTICA Y PRESUPUESTAL </a:t>
            </a:r>
            <a:endParaRPr lang="es-MX" sz="1600" noProof="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8E5D"/>
              </a:buClr>
              <a:buSzPts val="2500"/>
              <a:buFont typeface="Montserrat"/>
              <a:buNone/>
            </a:pPr>
            <a:r>
              <a:rPr lang="es-MX" sz="2800" b="1" dirty="0">
                <a:solidFill>
                  <a:srgbClr val="B38E5D"/>
                </a:solidFill>
                <a:latin typeface="Montserrat"/>
                <a:ea typeface="Montserrat"/>
                <a:cs typeface="Montserrat"/>
                <a:sym typeface="Montserrat"/>
              </a:rPr>
              <a:t>Ejercicio fiscal 2026</a:t>
            </a:r>
            <a:endParaRPr lang="es-MX" sz="1600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C8C3F8-D731-073E-6A81-6D33BCB59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015" y="5595776"/>
            <a:ext cx="2999565" cy="8442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3AE7EC3-DA07-254B-7E86-4880543C3DE4}"/>
              </a:ext>
            </a:extLst>
          </p:cNvPr>
          <p:cNvSpPr txBox="1"/>
          <p:nvPr/>
        </p:nvSpPr>
        <p:spPr>
          <a:xfrm>
            <a:off x="3634740" y="2713418"/>
            <a:ext cx="5836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rgbClr val="2C2E3A"/>
                </a:solidFill>
                <a:latin typeface="Montserrat"/>
                <a:sym typeface="Montserrat"/>
              </a:rPr>
              <a:t>CAMBIOS PRINCIPALES </a:t>
            </a:r>
            <a:endParaRPr lang="es-MX" sz="2000" b="1" dirty="0"/>
          </a:p>
          <a:p>
            <a:pPr algn="r"/>
            <a:endParaRPr lang="es-MX" sz="2400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>
          <a:extLst>
            <a:ext uri="{FF2B5EF4-FFF2-40B4-BE49-F238E27FC236}">
              <a16:creationId xmlns:a16="http://schemas.microsoft.com/office/drawing/2014/main" id="{28B9265E-A24E-A43A-F4D9-FEA260B5A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" descr="Manual de Marca_Layouts-01.png">
            <a:extLst>
              <a:ext uri="{FF2B5EF4-FFF2-40B4-BE49-F238E27FC236}">
                <a16:creationId xmlns:a16="http://schemas.microsoft.com/office/drawing/2014/main" id="{FBDB7D4D-A6E8-EFB3-4501-34650ED3BB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7032"/>
                </a:lnTo>
                <a:lnTo>
                  <a:pt x="21600" y="12465"/>
                </a:lnTo>
                <a:lnTo>
                  <a:pt x="20967" y="12500"/>
                </a:lnTo>
                <a:cubicBezTo>
                  <a:pt x="20086" y="12549"/>
                  <a:pt x="19430" y="12692"/>
                  <a:pt x="18641" y="13005"/>
                </a:cubicBezTo>
                <a:cubicBezTo>
                  <a:pt x="18130" y="13208"/>
                  <a:pt x="17698" y="13451"/>
                  <a:pt x="16832" y="14024"/>
                </a:cubicBezTo>
                <a:cubicBezTo>
                  <a:pt x="13821" y="16014"/>
                  <a:pt x="10868" y="17254"/>
                  <a:pt x="8344" y="17588"/>
                </a:cubicBezTo>
                <a:cubicBezTo>
                  <a:pt x="7747" y="17666"/>
                  <a:pt x="7484" y="17634"/>
                  <a:pt x="6971" y="17421"/>
                </a:cubicBezTo>
                <a:cubicBezTo>
                  <a:pt x="5357" y="16750"/>
                  <a:pt x="3925" y="15345"/>
                  <a:pt x="2773" y="13300"/>
                </a:cubicBezTo>
                <a:cubicBezTo>
                  <a:pt x="1548" y="11125"/>
                  <a:pt x="821" y="8603"/>
                  <a:pt x="558" y="5619"/>
                </a:cubicBezTo>
                <a:cubicBezTo>
                  <a:pt x="484" y="4782"/>
                  <a:pt x="484" y="2761"/>
                  <a:pt x="558" y="1926"/>
                </a:cubicBezTo>
                <a:cubicBezTo>
                  <a:pt x="602" y="1421"/>
                  <a:pt x="723" y="428"/>
                  <a:pt x="781" y="95"/>
                </a:cubicBezTo>
                <a:cubicBezTo>
                  <a:pt x="796" y="8"/>
                  <a:pt x="764" y="0"/>
                  <a:pt x="399" y="0"/>
                </a:cubicBezTo>
                <a:lnTo>
                  <a:pt x="0" y="0"/>
                </a:lnTo>
                <a:close/>
                <a:moveTo>
                  <a:pt x="17352" y="0"/>
                </a:moveTo>
                <a:lnTo>
                  <a:pt x="17368" y="122"/>
                </a:lnTo>
                <a:cubicBezTo>
                  <a:pt x="17377" y="190"/>
                  <a:pt x="17420" y="513"/>
                  <a:pt x="17464" y="841"/>
                </a:cubicBezTo>
                <a:cubicBezTo>
                  <a:pt x="17592" y="1813"/>
                  <a:pt x="17644" y="2641"/>
                  <a:pt x="17645" y="3745"/>
                </a:cubicBezTo>
                <a:cubicBezTo>
                  <a:pt x="17645" y="4297"/>
                  <a:pt x="17628" y="4993"/>
                  <a:pt x="17607" y="5291"/>
                </a:cubicBezTo>
                <a:cubicBezTo>
                  <a:pt x="17416" y="7971"/>
                  <a:pt x="16821" y="10345"/>
                  <a:pt x="15806" y="12479"/>
                </a:cubicBezTo>
                <a:cubicBezTo>
                  <a:pt x="15715" y="12670"/>
                  <a:pt x="15660" y="12812"/>
                  <a:pt x="15684" y="12795"/>
                </a:cubicBezTo>
                <a:cubicBezTo>
                  <a:pt x="17342" y="11592"/>
                  <a:pt x="19003" y="10916"/>
                  <a:pt x="20708" y="10748"/>
                </a:cubicBezTo>
                <a:cubicBezTo>
                  <a:pt x="21006" y="10718"/>
                  <a:pt x="21328" y="10693"/>
                  <a:pt x="21425" y="10692"/>
                </a:cubicBezTo>
                <a:lnTo>
                  <a:pt x="21600" y="10691"/>
                </a:lnTo>
                <a:lnTo>
                  <a:pt x="21600" y="5346"/>
                </a:lnTo>
                <a:lnTo>
                  <a:pt x="21600" y="0"/>
                </a:lnTo>
                <a:lnTo>
                  <a:pt x="19476" y="0"/>
                </a:lnTo>
                <a:lnTo>
                  <a:pt x="17352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1" name="Google Shape;51;p1" descr="Imagen 8">
            <a:extLst>
              <a:ext uri="{FF2B5EF4-FFF2-40B4-BE49-F238E27FC236}">
                <a16:creationId xmlns:a16="http://schemas.microsoft.com/office/drawing/2014/main" id="{B07E4CD5-607B-9DDB-1118-C66FC33F941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021" t="32411" r="9894" b="31958"/>
          <a:stretch/>
        </p:blipFill>
        <p:spPr>
          <a:xfrm>
            <a:off x="604370" y="5838874"/>
            <a:ext cx="1770485" cy="60117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">
            <a:extLst>
              <a:ext uri="{FF2B5EF4-FFF2-40B4-BE49-F238E27FC236}">
                <a16:creationId xmlns:a16="http://schemas.microsoft.com/office/drawing/2014/main" id="{797612B4-6CA7-FC46-7181-49AB51058351}"/>
              </a:ext>
            </a:extLst>
          </p:cNvPr>
          <p:cNvSpPr txBox="1"/>
          <p:nvPr/>
        </p:nvSpPr>
        <p:spPr>
          <a:xfrm>
            <a:off x="1200150" y="514195"/>
            <a:ext cx="86868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449"/>
              </a:buClr>
              <a:buSzPts val="3500"/>
              <a:buFont typeface="Montserrat"/>
              <a:buNone/>
            </a:pPr>
            <a:r>
              <a:rPr lang="es-MX" sz="3600" b="1" i="0" u="none" strike="noStrike" cap="none" noProof="0" dirty="0">
                <a:solidFill>
                  <a:srgbClr val="9D2449"/>
                </a:solidFill>
                <a:latin typeface="Montserrat"/>
                <a:ea typeface="Montserrat"/>
                <a:cs typeface="Montserrat"/>
                <a:sym typeface="Montserrat"/>
              </a:rPr>
              <a:t>INTEGRACIÓN PRESUPUESTAL </a:t>
            </a:r>
            <a:endParaRPr lang="es-MX" sz="1600" noProof="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8E5D"/>
              </a:buClr>
              <a:buSzPts val="2500"/>
              <a:buFont typeface="Montserrat"/>
              <a:buNone/>
            </a:pPr>
            <a:r>
              <a:rPr lang="es-MX" sz="2800" b="1" dirty="0">
                <a:solidFill>
                  <a:srgbClr val="B38E5D"/>
                </a:solidFill>
                <a:latin typeface="Montserrat"/>
                <a:ea typeface="Montserrat"/>
                <a:cs typeface="Montserrat"/>
                <a:sym typeface="Montserrat"/>
              </a:rPr>
              <a:t>Ejercicio fiscal 2026</a:t>
            </a:r>
            <a:endParaRPr lang="es-MX" sz="1600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94AADC-9551-0E1B-7C59-5515B80A1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015" y="5595776"/>
            <a:ext cx="2999565" cy="8442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67CF94-E3B0-E4AF-37D7-A46ED303D422}"/>
              </a:ext>
            </a:extLst>
          </p:cNvPr>
          <p:cNvSpPr txBox="1"/>
          <p:nvPr/>
        </p:nvSpPr>
        <p:spPr>
          <a:xfrm>
            <a:off x="305987" y="2040865"/>
            <a:ext cx="9473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rgbClr val="2C2E3A"/>
                </a:solidFill>
                <a:latin typeface="Montserrat"/>
                <a:sym typeface="Montserrat"/>
              </a:rPr>
              <a:t>MODIFICACIONES AL COSTEO POR META</a:t>
            </a:r>
            <a:endParaRPr lang="es-MX" sz="2000" b="1" dirty="0"/>
          </a:p>
          <a:p>
            <a:pPr algn="r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60915014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>
            <a:extLst>
              <a:ext uri="{FF2B5EF4-FFF2-40B4-BE49-F238E27FC236}">
                <a16:creationId xmlns:a16="http://schemas.microsoft.com/office/drawing/2014/main" id="{E3E97C3F-3372-3B8A-4EF8-44FBCA23C628}"/>
              </a:ext>
            </a:extLst>
          </p:cNvPr>
          <p:cNvSpPr txBox="1"/>
          <p:nvPr/>
        </p:nvSpPr>
        <p:spPr>
          <a:xfrm>
            <a:off x="173255" y="283344"/>
            <a:ext cx="1167089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449"/>
              </a:buClr>
              <a:buSzPts val="3200"/>
              <a:buFont typeface="Montserrat"/>
              <a:buNone/>
            </a:pPr>
            <a:r>
              <a:rPr lang="es-MX" sz="2800" b="1" noProof="0" dirty="0">
                <a:solidFill>
                  <a:srgbClr val="9D2449"/>
                </a:solidFill>
                <a:latin typeface="Montserrat"/>
                <a:sym typeface="Montserrat"/>
              </a:rPr>
              <a:t>CAMBIOS METODOLÓGICOS DEL COSTEO POR META</a:t>
            </a:r>
            <a:endParaRPr lang="es-MX" sz="1200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E768D1-E1CA-D4E0-B86A-E58C3E97995B}"/>
              </a:ext>
            </a:extLst>
          </p:cNvPr>
          <p:cNvSpPr txBox="1"/>
          <p:nvPr/>
        </p:nvSpPr>
        <p:spPr>
          <a:xfrm>
            <a:off x="939105" y="986963"/>
            <a:ext cx="946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REDEFINICIÓN DE LA UNIDAD DE PRESUPUESTACIÓN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AEE6168-7C67-D2C7-B815-6FE9A956F0ED}"/>
              </a:ext>
            </a:extLst>
          </p:cNvPr>
          <p:cNvGraphicFramePr>
            <a:graphicFrameLocks noGrp="1"/>
          </p:cNvGraphicFramePr>
          <p:nvPr/>
        </p:nvGraphicFramePr>
        <p:xfrm>
          <a:off x="659337" y="2802478"/>
          <a:ext cx="11041626" cy="258080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520813">
                  <a:extLst>
                    <a:ext uri="{9D8B030D-6E8A-4147-A177-3AD203B41FA5}">
                      <a16:colId xmlns:a16="http://schemas.microsoft.com/office/drawing/2014/main" val="4031040606"/>
                    </a:ext>
                  </a:extLst>
                </a:gridCol>
                <a:gridCol w="5520813">
                  <a:extLst>
                    <a:ext uri="{9D8B030D-6E8A-4147-A177-3AD203B41FA5}">
                      <a16:colId xmlns:a16="http://schemas.microsoft.com/office/drawing/2014/main" val="2426992298"/>
                    </a:ext>
                  </a:extLst>
                </a:gridCol>
              </a:tblGrid>
              <a:tr h="868199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PROPUESTA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30987"/>
                  </a:ext>
                </a:extLst>
              </a:tr>
              <a:tr h="1712610">
                <a:tc>
                  <a:txBody>
                    <a:bodyPr/>
                    <a:lstStyle/>
                    <a:p>
                      <a:pPr algn="l"/>
                      <a:r>
                        <a:rPr lang="es-MX" sz="2400" b="0" i="1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“es el medio “tangible” que será costeado y entregado, para cumplir con las metas de los componentes”</a:t>
                      </a:r>
                      <a:endParaRPr lang="es-MX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i="1" dirty="0"/>
                        <a:t>“Son las principales acciones a realizar para producir un bien o entregar un servicio, y que por lo tanto, generan un costo asociado a su ejecución"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6493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AB1BF97-CB11-E438-5F88-D7AFEDE848E5}"/>
              </a:ext>
            </a:extLst>
          </p:cNvPr>
          <p:cNvSpPr txBox="1"/>
          <p:nvPr/>
        </p:nvSpPr>
        <p:spPr>
          <a:xfrm>
            <a:off x="536146" y="1683320"/>
            <a:ext cx="1128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Derivado que las Actividades de la MIR pasan a ser las Unidades de Presupuestación para llevar a cabo el Costeo por Meta, las UP se redefinen como:</a:t>
            </a:r>
          </a:p>
        </p:txBody>
      </p:sp>
    </p:spTree>
    <p:extLst>
      <p:ext uri="{BB962C8B-B14F-4D97-AF65-F5344CB8AC3E}">
        <p14:creationId xmlns:p14="http://schemas.microsoft.com/office/powerpoint/2010/main" val="170996313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7BBF3-83AC-4D71-F2C8-E6CA5FBB1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>
            <a:extLst>
              <a:ext uri="{FF2B5EF4-FFF2-40B4-BE49-F238E27FC236}">
                <a16:creationId xmlns:a16="http://schemas.microsoft.com/office/drawing/2014/main" id="{A554318B-B859-C86F-1942-08C490D961C0}"/>
              </a:ext>
            </a:extLst>
          </p:cNvPr>
          <p:cNvSpPr txBox="1"/>
          <p:nvPr/>
        </p:nvSpPr>
        <p:spPr>
          <a:xfrm>
            <a:off x="173255" y="283344"/>
            <a:ext cx="1167089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449"/>
              </a:buClr>
              <a:buSzPts val="3200"/>
              <a:buFont typeface="Montserrat"/>
              <a:buNone/>
            </a:pPr>
            <a:r>
              <a:rPr lang="es-MX" sz="2800" b="1" noProof="0" dirty="0">
                <a:solidFill>
                  <a:srgbClr val="9D2449"/>
                </a:solidFill>
                <a:latin typeface="Montserrat"/>
                <a:sym typeface="Montserrat"/>
              </a:rPr>
              <a:t>CAMBIOS METODOLÓGICOS DEL COSTEO POR META</a:t>
            </a:r>
            <a:endParaRPr lang="es-MX" sz="1200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351B50-C957-426B-A63A-CA9E982495E2}"/>
              </a:ext>
            </a:extLst>
          </p:cNvPr>
          <p:cNvSpPr txBox="1"/>
          <p:nvPr/>
        </p:nvSpPr>
        <p:spPr>
          <a:xfrm>
            <a:off x="929273" y="1185046"/>
            <a:ext cx="946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CUANTIFICACIÓN DE LA UNIDAD DE PRESUPUESTACIÓN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76FD44-78DA-F83C-0225-0DBB33B60FCA}"/>
              </a:ext>
            </a:extLst>
          </p:cNvPr>
          <p:cNvSpPr txBox="1"/>
          <p:nvPr/>
        </p:nvSpPr>
        <p:spPr>
          <a:xfrm>
            <a:off x="374671" y="2086788"/>
            <a:ext cx="11268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La </a:t>
            </a:r>
            <a:r>
              <a:rPr lang="es-MX" sz="2400" b="1" dirty="0"/>
              <a:t>cuantificación general </a:t>
            </a:r>
            <a:r>
              <a:rPr lang="es-MX" sz="2400" dirty="0"/>
              <a:t>de las UP se realizará con las </a:t>
            </a:r>
            <a:r>
              <a:rPr lang="es-MX" sz="2400" b="1" dirty="0"/>
              <a:t>metas del indicador de la Actividad </a:t>
            </a:r>
            <a:r>
              <a:rPr lang="es-MX" sz="2400" dirty="0"/>
              <a:t>de la MIR, mientras que la </a:t>
            </a:r>
            <a:r>
              <a:rPr lang="es-MX" sz="2400" b="1" dirty="0"/>
              <a:t>cuantificación por regiones</a:t>
            </a:r>
            <a:r>
              <a:rPr lang="es-MX" sz="2400" dirty="0"/>
              <a:t> se realizará con base en la </a:t>
            </a:r>
            <a:r>
              <a:rPr lang="es-MX" sz="2400" b="1" dirty="0"/>
              <a:t>localización para la ejecución de las Actividades </a:t>
            </a:r>
            <a:r>
              <a:rPr lang="es-MX" sz="2400" dirty="0"/>
              <a:t>y </a:t>
            </a:r>
            <a:r>
              <a:rPr lang="es-MX" sz="2400" b="1" dirty="0"/>
              <a:t>considerando las Unidades Responsables que participan </a:t>
            </a:r>
            <a:r>
              <a:rPr lang="es-MX" sz="2400" dirty="0"/>
              <a:t>en los procesos para llevarlas a cabo.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50279260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3DD25-03F2-2119-875A-CBEFD4E73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>
            <a:extLst>
              <a:ext uri="{FF2B5EF4-FFF2-40B4-BE49-F238E27FC236}">
                <a16:creationId xmlns:a16="http://schemas.microsoft.com/office/drawing/2014/main" id="{9C8C4318-2546-DD55-4C84-84CFD3955BC5}"/>
              </a:ext>
            </a:extLst>
          </p:cNvPr>
          <p:cNvSpPr txBox="1"/>
          <p:nvPr/>
        </p:nvSpPr>
        <p:spPr>
          <a:xfrm>
            <a:off x="173255" y="283344"/>
            <a:ext cx="1167089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449"/>
              </a:buClr>
              <a:buSzPts val="3200"/>
              <a:buFont typeface="Montserrat"/>
              <a:buNone/>
            </a:pPr>
            <a:r>
              <a:rPr lang="es-MX" sz="2800" b="1" noProof="0" dirty="0">
                <a:solidFill>
                  <a:srgbClr val="9D2449"/>
                </a:solidFill>
                <a:latin typeface="Montserrat"/>
                <a:sym typeface="Montserrat"/>
              </a:rPr>
              <a:t>CAMBIOS METODOLÓGICOS DEL COSTEO POR META</a:t>
            </a:r>
            <a:endParaRPr lang="es-MX" sz="1200" noProof="0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D68A76C-104F-5E4E-719D-89BB7469C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64077"/>
              </p:ext>
            </p:extLst>
          </p:nvPr>
        </p:nvGraphicFramePr>
        <p:xfrm>
          <a:off x="1499417" y="1476982"/>
          <a:ext cx="9679860" cy="1419225"/>
        </p:xfrm>
        <a:graphic>
          <a:graphicData uri="http://schemas.openxmlformats.org/drawingml/2006/table">
            <a:tbl>
              <a:tblPr/>
              <a:tblGrid>
                <a:gridCol w="2513439">
                  <a:extLst>
                    <a:ext uri="{9D8B030D-6E8A-4147-A177-3AD203B41FA5}">
                      <a16:colId xmlns:a16="http://schemas.microsoft.com/office/drawing/2014/main" val="3439599127"/>
                    </a:ext>
                  </a:extLst>
                </a:gridCol>
                <a:gridCol w="5982403">
                  <a:extLst>
                    <a:ext uri="{9D8B030D-6E8A-4147-A177-3AD203B41FA5}">
                      <a16:colId xmlns:a16="http://schemas.microsoft.com/office/drawing/2014/main" val="1840686604"/>
                    </a:ext>
                  </a:extLst>
                </a:gridCol>
                <a:gridCol w="1184018">
                  <a:extLst>
                    <a:ext uri="{9D8B030D-6E8A-4147-A177-3AD203B41FA5}">
                      <a16:colId xmlns:a16="http://schemas.microsoft.com/office/drawing/2014/main" val="143160875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Institución: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1123 - Secretaría de Seguridad Ciudadana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65167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Presupuestario: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E001 - Proximidad Ciudadana y Prevención del Delito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33926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Componente: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F.P.C01 - Acciones de proximidad social orientados a la prevención del delito en el Estado implementadas.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84225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F.P.C01.A01 - Implementación de Programas de prevención del delito y la violencia en las escuelas.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079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08031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INDIC01A01 - Pláticas dirigidas a alumnos, maestros y padres de familia con programas de prevención en el Estado.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934113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98A38822-7FA3-FA73-8298-1D46BBA74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765738"/>
              </p:ext>
            </p:extLst>
          </p:nvPr>
        </p:nvGraphicFramePr>
        <p:xfrm>
          <a:off x="1499417" y="3050016"/>
          <a:ext cx="9410700" cy="1028700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59638779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5906753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98221437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38780569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40341257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23548804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412296095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35290259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034633828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002237318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96681736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70337706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406816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4244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71557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4424116E-E22E-DDEE-4796-F91690E9F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414272"/>
              </p:ext>
            </p:extLst>
          </p:nvPr>
        </p:nvGraphicFramePr>
        <p:xfrm>
          <a:off x="173255" y="5154456"/>
          <a:ext cx="10515597" cy="1508690"/>
        </p:xfrm>
        <a:graphic>
          <a:graphicData uri="http://schemas.openxmlformats.org/drawingml/2006/table">
            <a:tbl>
              <a:tblPr/>
              <a:tblGrid>
                <a:gridCol w="1170765">
                  <a:extLst>
                    <a:ext uri="{9D8B030D-6E8A-4147-A177-3AD203B41FA5}">
                      <a16:colId xmlns:a16="http://schemas.microsoft.com/office/drawing/2014/main" val="3615604594"/>
                    </a:ext>
                  </a:extLst>
                </a:gridCol>
                <a:gridCol w="1170765">
                  <a:extLst>
                    <a:ext uri="{9D8B030D-6E8A-4147-A177-3AD203B41FA5}">
                      <a16:colId xmlns:a16="http://schemas.microsoft.com/office/drawing/2014/main" val="1335891819"/>
                    </a:ext>
                  </a:extLst>
                </a:gridCol>
                <a:gridCol w="894039">
                  <a:extLst>
                    <a:ext uri="{9D8B030D-6E8A-4147-A177-3AD203B41FA5}">
                      <a16:colId xmlns:a16="http://schemas.microsoft.com/office/drawing/2014/main" val="1082790193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1716165691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434760161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2686542204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2126074188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4118583722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838243019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2642328280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2422549098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3306183705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390686678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3105263876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1706669468"/>
                    </a:ext>
                  </a:extLst>
                </a:gridCol>
              </a:tblGrid>
              <a:tr h="2554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Preseupuestación: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Indicador: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11415"/>
                  </a:ext>
                </a:extLst>
              </a:tr>
              <a:tr h="6066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F.P.C01.A01 - Implementación de Programas de prevención del delito y la violencia en las escuelas.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Pláticas dirigidas a alumnos, maestros y padres de familia con programas de prevención en el Estado.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607918"/>
                  </a:ext>
                </a:extLst>
              </a:tr>
              <a:tr h="14368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630174"/>
                  </a:ext>
                </a:extLst>
              </a:tr>
              <a:tr h="167632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Localidad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Chetumal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189233"/>
                  </a:ext>
                </a:extLst>
              </a:tr>
              <a:tr h="1676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478898"/>
                  </a:ext>
                </a:extLst>
              </a:tr>
              <a:tr h="1676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Felipe Carrillo Puerto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449615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4A51A516-FA07-81F2-5DA5-4BA1DA04833B}"/>
              </a:ext>
            </a:extLst>
          </p:cNvPr>
          <p:cNvSpPr txBox="1"/>
          <p:nvPr/>
        </p:nvSpPr>
        <p:spPr>
          <a:xfrm>
            <a:off x="929273" y="806524"/>
            <a:ext cx="946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Ejemplo:</a:t>
            </a:r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B02CCD30-A0A3-AC5A-BBDE-91F28DC9DEEB}"/>
              </a:ext>
            </a:extLst>
          </p:cNvPr>
          <p:cNvSpPr/>
          <p:nvPr/>
        </p:nvSpPr>
        <p:spPr>
          <a:xfrm>
            <a:off x="5683044" y="4173299"/>
            <a:ext cx="825910" cy="7980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errar llave 21">
            <a:extLst>
              <a:ext uri="{FF2B5EF4-FFF2-40B4-BE49-F238E27FC236}">
                <a16:creationId xmlns:a16="http://schemas.microsoft.com/office/drawing/2014/main" id="{0916524A-2195-B178-FF6D-EE7319250ECA}"/>
              </a:ext>
            </a:extLst>
          </p:cNvPr>
          <p:cNvSpPr/>
          <p:nvPr/>
        </p:nvSpPr>
        <p:spPr>
          <a:xfrm>
            <a:off x="10736826" y="6086168"/>
            <a:ext cx="286323" cy="619045"/>
          </a:xfrm>
          <a:prstGeom prst="rightBrace">
            <a:avLst>
              <a:gd name="adj1" fmla="val 88821"/>
              <a:gd name="adj2" fmla="val 50000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0D9B697-DDB2-2BD6-2FB3-53B2272EB421}"/>
              </a:ext>
            </a:extLst>
          </p:cNvPr>
          <p:cNvSpPr txBox="1"/>
          <p:nvPr/>
        </p:nvSpPr>
        <p:spPr>
          <a:xfrm>
            <a:off x="11071123" y="5966549"/>
            <a:ext cx="105205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050" b="1" dirty="0"/>
              <a:t>Unidades Responsables de la Ejecución.</a:t>
            </a:r>
          </a:p>
        </p:txBody>
      </p:sp>
    </p:spTree>
    <p:extLst>
      <p:ext uri="{BB962C8B-B14F-4D97-AF65-F5344CB8AC3E}">
        <p14:creationId xmlns:p14="http://schemas.microsoft.com/office/powerpoint/2010/main" val="372496974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3;p2">
            <a:extLst>
              <a:ext uri="{FF2B5EF4-FFF2-40B4-BE49-F238E27FC236}">
                <a16:creationId xmlns:a16="http://schemas.microsoft.com/office/drawing/2014/main" id="{D38CAB5A-B57F-BB00-4FCF-CBCA1D398DED}"/>
              </a:ext>
            </a:extLst>
          </p:cNvPr>
          <p:cNvSpPr txBox="1"/>
          <p:nvPr/>
        </p:nvSpPr>
        <p:spPr>
          <a:xfrm>
            <a:off x="173255" y="283344"/>
            <a:ext cx="1167089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449"/>
              </a:buClr>
              <a:buSzPts val="3200"/>
              <a:buFont typeface="Montserrat"/>
              <a:buNone/>
            </a:pPr>
            <a:r>
              <a:rPr lang="es-MX" sz="2800" b="1" noProof="0" dirty="0">
                <a:solidFill>
                  <a:srgbClr val="9D2449"/>
                </a:solidFill>
                <a:latin typeface="Montserrat"/>
                <a:sym typeface="Montserrat"/>
              </a:rPr>
              <a:t>CAMBIOS METODOLÓGICOS DEL COSTEO POR META</a:t>
            </a:r>
            <a:endParaRPr lang="es-MX" sz="1200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F447C2-5FB4-1500-B9AF-F1A61659F63A}"/>
              </a:ext>
            </a:extLst>
          </p:cNvPr>
          <p:cNvSpPr txBox="1"/>
          <p:nvPr/>
        </p:nvSpPr>
        <p:spPr>
          <a:xfrm>
            <a:off x="929273" y="806524"/>
            <a:ext cx="946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Esquema de Costeo:</a:t>
            </a: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977DE403-238B-3EE4-A244-07F8FC5539EF}"/>
              </a:ext>
            </a:extLst>
          </p:cNvPr>
          <p:cNvSpPr/>
          <p:nvPr/>
        </p:nvSpPr>
        <p:spPr>
          <a:xfrm>
            <a:off x="1130883" y="3470534"/>
            <a:ext cx="1697025" cy="1017386"/>
          </a:xfrm>
          <a:custGeom>
            <a:avLst/>
            <a:gdLst>
              <a:gd name="connsiteX0" fmla="*/ 0 w 5656482"/>
              <a:gd name="connsiteY0" fmla="*/ 0 h 2262593"/>
              <a:gd name="connsiteX1" fmla="*/ 4525186 w 5656482"/>
              <a:gd name="connsiteY1" fmla="*/ 0 h 2262593"/>
              <a:gd name="connsiteX2" fmla="*/ 5656482 w 5656482"/>
              <a:gd name="connsiteY2" fmla="*/ 1131297 h 2262593"/>
              <a:gd name="connsiteX3" fmla="*/ 4525186 w 5656482"/>
              <a:gd name="connsiteY3" fmla="*/ 2262593 h 2262593"/>
              <a:gd name="connsiteX4" fmla="*/ 0 w 5656482"/>
              <a:gd name="connsiteY4" fmla="*/ 2262593 h 2262593"/>
              <a:gd name="connsiteX5" fmla="*/ 1131297 w 5656482"/>
              <a:gd name="connsiteY5" fmla="*/ 1131297 h 2262593"/>
              <a:gd name="connsiteX6" fmla="*/ 0 w 5656482"/>
              <a:gd name="connsiteY6" fmla="*/ 0 h 22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6482" h="2262593">
                <a:moveTo>
                  <a:pt x="0" y="0"/>
                </a:moveTo>
                <a:lnTo>
                  <a:pt x="4525186" y="0"/>
                </a:lnTo>
                <a:lnTo>
                  <a:pt x="5656482" y="1131297"/>
                </a:lnTo>
                <a:lnTo>
                  <a:pt x="4525186" y="2262593"/>
                </a:lnTo>
                <a:lnTo>
                  <a:pt x="0" y="2262593"/>
                </a:lnTo>
                <a:lnTo>
                  <a:pt x="1131297" y="113129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6412" tIns="42672" rIns="1551067" bIns="42672" numCol="1" spcCol="1270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600" b="1" kern="1200" noProof="0" dirty="0">
              <a:solidFill>
                <a:schemeClr val="tx1"/>
              </a:solidFill>
              <a:latin typeface="DM Sans" pitchFamily="2" charset="0"/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0EFDF1E-8F44-1159-7B0E-10FAB4FAC649}"/>
              </a:ext>
            </a:extLst>
          </p:cNvPr>
          <p:cNvSpPr/>
          <p:nvPr/>
        </p:nvSpPr>
        <p:spPr>
          <a:xfrm>
            <a:off x="2637976" y="3470534"/>
            <a:ext cx="1697025" cy="1017386"/>
          </a:xfrm>
          <a:custGeom>
            <a:avLst/>
            <a:gdLst>
              <a:gd name="connsiteX0" fmla="*/ 0 w 5656482"/>
              <a:gd name="connsiteY0" fmla="*/ 0 h 2262593"/>
              <a:gd name="connsiteX1" fmla="*/ 4525186 w 5656482"/>
              <a:gd name="connsiteY1" fmla="*/ 0 h 2262593"/>
              <a:gd name="connsiteX2" fmla="*/ 5656482 w 5656482"/>
              <a:gd name="connsiteY2" fmla="*/ 1131297 h 2262593"/>
              <a:gd name="connsiteX3" fmla="*/ 4525186 w 5656482"/>
              <a:gd name="connsiteY3" fmla="*/ 2262593 h 2262593"/>
              <a:gd name="connsiteX4" fmla="*/ 0 w 5656482"/>
              <a:gd name="connsiteY4" fmla="*/ 2262593 h 2262593"/>
              <a:gd name="connsiteX5" fmla="*/ 1131297 w 5656482"/>
              <a:gd name="connsiteY5" fmla="*/ 1131297 h 2262593"/>
              <a:gd name="connsiteX6" fmla="*/ 0 w 5656482"/>
              <a:gd name="connsiteY6" fmla="*/ 0 h 22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6482" h="2262593">
                <a:moveTo>
                  <a:pt x="0" y="0"/>
                </a:moveTo>
                <a:lnTo>
                  <a:pt x="4525186" y="0"/>
                </a:lnTo>
                <a:lnTo>
                  <a:pt x="5656482" y="1131297"/>
                </a:lnTo>
                <a:lnTo>
                  <a:pt x="4525186" y="2262593"/>
                </a:lnTo>
                <a:lnTo>
                  <a:pt x="0" y="2262593"/>
                </a:lnTo>
                <a:lnTo>
                  <a:pt x="1131297" y="113129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6412" tIns="42672" rIns="1551067" bIns="42672" numCol="1" spcCol="1270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600" b="1" kern="1200" noProof="0" dirty="0">
              <a:solidFill>
                <a:schemeClr val="tx1"/>
              </a:solidFill>
              <a:latin typeface="DM Sans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839CAB8-5EDE-D83E-77AE-39191D19C596}"/>
              </a:ext>
            </a:extLst>
          </p:cNvPr>
          <p:cNvSpPr txBox="1"/>
          <p:nvPr/>
        </p:nvSpPr>
        <p:spPr>
          <a:xfrm>
            <a:off x="1460388" y="3771478"/>
            <a:ext cx="133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Unidad de Presupuestación</a:t>
            </a:r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A250DBC0-12C1-CC56-12E9-CFC25609DE8D}"/>
              </a:ext>
            </a:extLst>
          </p:cNvPr>
          <p:cNvSpPr/>
          <p:nvPr/>
        </p:nvSpPr>
        <p:spPr>
          <a:xfrm>
            <a:off x="4145069" y="3449767"/>
            <a:ext cx="1697025" cy="1017386"/>
          </a:xfrm>
          <a:custGeom>
            <a:avLst/>
            <a:gdLst>
              <a:gd name="connsiteX0" fmla="*/ 0 w 5656482"/>
              <a:gd name="connsiteY0" fmla="*/ 0 h 2262593"/>
              <a:gd name="connsiteX1" fmla="*/ 4525186 w 5656482"/>
              <a:gd name="connsiteY1" fmla="*/ 0 h 2262593"/>
              <a:gd name="connsiteX2" fmla="*/ 5656482 w 5656482"/>
              <a:gd name="connsiteY2" fmla="*/ 1131297 h 2262593"/>
              <a:gd name="connsiteX3" fmla="*/ 4525186 w 5656482"/>
              <a:gd name="connsiteY3" fmla="*/ 2262593 h 2262593"/>
              <a:gd name="connsiteX4" fmla="*/ 0 w 5656482"/>
              <a:gd name="connsiteY4" fmla="*/ 2262593 h 2262593"/>
              <a:gd name="connsiteX5" fmla="*/ 1131297 w 5656482"/>
              <a:gd name="connsiteY5" fmla="*/ 1131297 h 2262593"/>
              <a:gd name="connsiteX6" fmla="*/ 0 w 5656482"/>
              <a:gd name="connsiteY6" fmla="*/ 0 h 22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6482" h="2262593">
                <a:moveTo>
                  <a:pt x="0" y="0"/>
                </a:moveTo>
                <a:lnTo>
                  <a:pt x="4525186" y="0"/>
                </a:lnTo>
                <a:lnTo>
                  <a:pt x="5656482" y="1131297"/>
                </a:lnTo>
                <a:lnTo>
                  <a:pt x="4525186" y="2262593"/>
                </a:lnTo>
                <a:lnTo>
                  <a:pt x="0" y="2262593"/>
                </a:lnTo>
                <a:lnTo>
                  <a:pt x="1131297" y="113129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6412" tIns="42672" rIns="1551067" bIns="42672" numCol="1" spcCol="1270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600" b="1" kern="1200" noProof="0" dirty="0">
              <a:solidFill>
                <a:schemeClr val="tx1"/>
              </a:solidFill>
              <a:latin typeface="DM Sans" pitchFamily="2" charset="0"/>
            </a:endParaRP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A3A06932-F3F1-78D5-ED1E-77689739EA84}"/>
              </a:ext>
            </a:extLst>
          </p:cNvPr>
          <p:cNvSpPr/>
          <p:nvPr/>
        </p:nvSpPr>
        <p:spPr>
          <a:xfrm>
            <a:off x="5652162" y="3449767"/>
            <a:ext cx="1697025" cy="1017386"/>
          </a:xfrm>
          <a:custGeom>
            <a:avLst/>
            <a:gdLst>
              <a:gd name="connsiteX0" fmla="*/ 0 w 5656482"/>
              <a:gd name="connsiteY0" fmla="*/ 0 h 2262593"/>
              <a:gd name="connsiteX1" fmla="*/ 4525186 w 5656482"/>
              <a:gd name="connsiteY1" fmla="*/ 0 h 2262593"/>
              <a:gd name="connsiteX2" fmla="*/ 5656482 w 5656482"/>
              <a:gd name="connsiteY2" fmla="*/ 1131297 h 2262593"/>
              <a:gd name="connsiteX3" fmla="*/ 4525186 w 5656482"/>
              <a:gd name="connsiteY3" fmla="*/ 2262593 h 2262593"/>
              <a:gd name="connsiteX4" fmla="*/ 0 w 5656482"/>
              <a:gd name="connsiteY4" fmla="*/ 2262593 h 2262593"/>
              <a:gd name="connsiteX5" fmla="*/ 1131297 w 5656482"/>
              <a:gd name="connsiteY5" fmla="*/ 1131297 h 2262593"/>
              <a:gd name="connsiteX6" fmla="*/ 0 w 5656482"/>
              <a:gd name="connsiteY6" fmla="*/ 0 h 22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6482" h="2262593">
                <a:moveTo>
                  <a:pt x="0" y="0"/>
                </a:moveTo>
                <a:lnTo>
                  <a:pt x="4525186" y="0"/>
                </a:lnTo>
                <a:lnTo>
                  <a:pt x="5656482" y="1131297"/>
                </a:lnTo>
                <a:lnTo>
                  <a:pt x="4525186" y="2262593"/>
                </a:lnTo>
                <a:lnTo>
                  <a:pt x="0" y="2262593"/>
                </a:lnTo>
                <a:lnTo>
                  <a:pt x="1131297" y="113129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6412" tIns="42672" rIns="1551067" bIns="42672" numCol="1" spcCol="1270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600" b="1" kern="1200" noProof="0" dirty="0">
              <a:solidFill>
                <a:schemeClr val="tx1"/>
              </a:solidFill>
              <a:latin typeface="DM Sans" pitchFamily="2" charset="0"/>
            </a:endParaRP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FA35FDE0-5953-D89E-BE31-F55AECF02860}"/>
              </a:ext>
            </a:extLst>
          </p:cNvPr>
          <p:cNvSpPr/>
          <p:nvPr/>
        </p:nvSpPr>
        <p:spPr>
          <a:xfrm>
            <a:off x="7159255" y="3429000"/>
            <a:ext cx="1697025" cy="1017386"/>
          </a:xfrm>
          <a:custGeom>
            <a:avLst/>
            <a:gdLst>
              <a:gd name="connsiteX0" fmla="*/ 0 w 5656482"/>
              <a:gd name="connsiteY0" fmla="*/ 0 h 2262593"/>
              <a:gd name="connsiteX1" fmla="*/ 4525186 w 5656482"/>
              <a:gd name="connsiteY1" fmla="*/ 0 h 2262593"/>
              <a:gd name="connsiteX2" fmla="*/ 5656482 w 5656482"/>
              <a:gd name="connsiteY2" fmla="*/ 1131297 h 2262593"/>
              <a:gd name="connsiteX3" fmla="*/ 4525186 w 5656482"/>
              <a:gd name="connsiteY3" fmla="*/ 2262593 h 2262593"/>
              <a:gd name="connsiteX4" fmla="*/ 0 w 5656482"/>
              <a:gd name="connsiteY4" fmla="*/ 2262593 h 2262593"/>
              <a:gd name="connsiteX5" fmla="*/ 1131297 w 5656482"/>
              <a:gd name="connsiteY5" fmla="*/ 1131297 h 2262593"/>
              <a:gd name="connsiteX6" fmla="*/ 0 w 5656482"/>
              <a:gd name="connsiteY6" fmla="*/ 0 h 22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6482" h="2262593">
                <a:moveTo>
                  <a:pt x="0" y="0"/>
                </a:moveTo>
                <a:lnTo>
                  <a:pt x="4525186" y="0"/>
                </a:lnTo>
                <a:lnTo>
                  <a:pt x="5656482" y="1131297"/>
                </a:lnTo>
                <a:lnTo>
                  <a:pt x="4525186" y="2262593"/>
                </a:lnTo>
                <a:lnTo>
                  <a:pt x="0" y="2262593"/>
                </a:lnTo>
                <a:lnTo>
                  <a:pt x="1131297" y="113129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6412" tIns="42672" rIns="1551067" bIns="42672" numCol="1" spcCol="1270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600" b="1" kern="1200" noProof="0" dirty="0">
              <a:solidFill>
                <a:schemeClr val="tx1"/>
              </a:solidFill>
              <a:latin typeface="DM Sans" pitchFamily="2" charset="0"/>
            </a:endParaRP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42F9FD7A-EC2B-FB4F-7FD8-6D6BB1BEF744}"/>
              </a:ext>
            </a:extLst>
          </p:cNvPr>
          <p:cNvSpPr/>
          <p:nvPr/>
        </p:nvSpPr>
        <p:spPr>
          <a:xfrm>
            <a:off x="8666348" y="3429000"/>
            <a:ext cx="1697025" cy="1017386"/>
          </a:xfrm>
          <a:custGeom>
            <a:avLst/>
            <a:gdLst>
              <a:gd name="connsiteX0" fmla="*/ 0 w 5656482"/>
              <a:gd name="connsiteY0" fmla="*/ 0 h 2262593"/>
              <a:gd name="connsiteX1" fmla="*/ 4525186 w 5656482"/>
              <a:gd name="connsiteY1" fmla="*/ 0 h 2262593"/>
              <a:gd name="connsiteX2" fmla="*/ 5656482 w 5656482"/>
              <a:gd name="connsiteY2" fmla="*/ 1131297 h 2262593"/>
              <a:gd name="connsiteX3" fmla="*/ 4525186 w 5656482"/>
              <a:gd name="connsiteY3" fmla="*/ 2262593 h 2262593"/>
              <a:gd name="connsiteX4" fmla="*/ 0 w 5656482"/>
              <a:gd name="connsiteY4" fmla="*/ 2262593 h 2262593"/>
              <a:gd name="connsiteX5" fmla="*/ 1131297 w 5656482"/>
              <a:gd name="connsiteY5" fmla="*/ 1131297 h 2262593"/>
              <a:gd name="connsiteX6" fmla="*/ 0 w 5656482"/>
              <a:gd name="connsiteY6" fmla="*/ 0 h 22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6482" h="2262593">
                <a:moveTo>
                  <a:pt x="0" y="0"/>
                </a:moveTo>
                <a:lnTo>
                  <a:pt x="4525186" y="0"/>
                </a:lnTo>
                <a:lnTo>
                  <a:pt x="5656482" y="1131297"/>
                </a:lnTo>
                <a:lnTo>
                  <a:pt x="4525186" y="2262593"/>
                </a:lnTo>
                <a:lnTo>
                  <a:pt x="0" y="2262593"/>
                </a:lnTo>
                <a:lnTo>
                  <a:pt x="1131297" y="113129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6412" tIns="42672" rIns="1551067" bIns="42672" numCol="1" spcCol="1270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600" b="1" kern="1200" noProof="0" dirty="0">
              <a:solidFill>
                <a:schemeClr val="tx1"/>
              </a:solidFill>
              <a:latin typeface="DM Sans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0ACC089-DB1B-F523-8AF1-E9A652C4E595}"/>
              </a:ext>
            </a:extLst>
          </p:cNvPr>
          <p:cNvSpPr txBox="1"/>
          <p:nvPr/>
        </p:nvSpPr>
        <p:spPr>
          <a:xfrm>
            <a:off x="2995365" y="3750711"/>
            <a:ext cx="133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Unidad Responsable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A50BA8BD-0CEE-C431-DC56-0B7071401C3B}"/>
              </a:ext>
            </a:extLst>
          </p:cNvPr>
          <p:cNvSpPr txBox="1"/>
          <p:nvPr/>
        </p:nvSpPr>
        <p:spPr>
          <a:xfrm>
            <a:off x="4491221" y="3810735"/>
            <a:ext cx="133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Región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F5B129D-9096-5989-148D-9DDBB73D3429}"/>
              </a:ext>
            </a:extLst>
          </p:cNvPr>
          <p:cNvSpPr txBox="1"/>
          <p:nvPr/>
        </p:nvSpPr>
        <p:spPr>
          <a:xfrm>
            <a:off x="6044873" y="3729944"/>
            <a:ext cx="133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Concepto Específico del Gasto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EFD0434-6D8B-C4C7-F46F-05A16B55F56A}"/>
              </a:ext>
            </a:extLst>
          </p:cNvPr>
          <p:cNvSpPr txBox="1"/>
          <p:nvPr/>
        </p:nvSpPr>
        <p:spPr>
          <a:xfrm>
            <a:off x="7551966" y="3810735"/>
            <a:ext cx="133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Partida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15F0C77-C0E5-F72C-B6F9-3BAC80E88714}"/>
              </a:ext>
            </a:extLst>
          </p:cNvPr>
          <p:cNvSpPr txBox="1"/>
          <p:nvPr/>
        </p:nvSpPr>
        <p:spPr>
          <a:xfrm>
            <a:off x="9059059" y="3728235"/>
            <a:ext cx="133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Fuente de Financiamiento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6D022A8-E6E6-D8DB-BB8A-B500ABF5C8DD}"/>
              </a:ext>
            </a:extLst>
          </p:cNvPr>
          <p:cNvSpPr txBox="1"/>
          <p:nvPr/>
        </p:nvSpPr>
        <p:spPr>
          <a:xfrm>
            <a:off x="1052052" y="1459379"/>
            <a:ext cx="4790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Actividad</a:t>
            </a:r>
          </a:p>
          <a:p>
            <a:r>
              <a:rPr lang="es-MX" sz="2000" i="1" dirty="0"/>
              <a:t>(Indicador de Actividad)</a:t>
            </a:r>
          </a:p>
        </p:txBody>
      </p:sp>
      <p:sp>
        <p:nvSpPr>
          <p:cNvPr id="43" name="Flecha: hacia abajo 42">
            <a:extLst>
              <a:ext uri="{FF2B5EF4-FFF2-40B4-BE49-F238E27FC236}">
                <a16:creationId xmlns:a16="http://schemas.microsoft.com/office/drawing/2014/main" id="{D7BD0787-0A3E-A7AF-D96F-5ECA0350DCB0}"/>
              </a:ext>
            </a:extLst>
          </p:cNvPr>
          <p:cNvSpPr/>
          <p:nvPr/>
        </p:nvSpPr>
        <p:spPr>
          <a:xfrm>
            <a:off x="1599264" y="2167265"/>
            <a:ext cx="530942" cy="12202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873965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3F184FF-BB17-89FB-9529-C8DA7A0F4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>
            <a:extLst>
              <a:ext uri="{FF2B5EF4-FFF2-40B4-BE49-F238E27FC236}">
                <a16:creationId xmlns:a16="http://schemas.microsoft.com/office/drawing/2014/main" id="{89DC37B3-EE63-FC23-4CB5-6E3B7099D554}"/>
              </a:ext>
            </a:extLst>
          </p:cNvPr>
          <p:cNvSpPr txBox="1"/>
          <p:nvPr/>
        </p:nvSpPr>
        <p:spPr>
          <a:xfrm>
            <a:off x="0" y="0"/>
            <a:ext cx="1167089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9D2449"/>
              </a:buClr>
              <a:buSzPts val="3200"/>
            </a:pPr>
            <a:r>
              <a:rPr lang="es-MX" sz="2800" b="1" dirty="0">
                <a:solidFill>
                  <a:srgbClr val="9D2449"/>
                </a:solidFill>
                <a:latin typeface="Montserrat"/>
                <a:sym typeface="Montserrat"/>
              </a:rPr>
              <a:t>CAMBIOS METODOLÓGICOS DEL COSTEO POR META</a:t>
            </a:r>
            <a:endParaRPr lang="es-MX" sz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4B50816-1EF7-7CB6-2239-21E839145CE4}"/>
              </a:ext>
            </a:extLst>
          </p:cNvPr>
          <p:cNvSpPr txBox="1"/>
          <p:nvPr/>
        </p:nvSpPr>
        <p:spPr>
          <a:xfrm>
            <a:off x="1435509" y="590989"/>
            <a:ext cx="8799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FUNDAMENTO TEÓRICO PARA LA REDEFINICIÓN</a:t>
            </a:r>
          </a:p>
          <a:p>
            <a:pPr algn="ctr"/>
            <a:r>
              <a:rPr lang="es-MX" sz="2000" b="1" dirty="0"/>
              <a:t> DE LA UNIDAD DE PRESUPUESTACIÓN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1E2B634-8E20-F695-00F9-19ED6D7E2790}"/>
              </a:ext>
            </a:extLst>
          </p:cNvPr>
          <p:cNvGraphicFramePr/>
          <p:nvPr/>
        </p:nvGraphicFramePr>
        <p:xfrm>
          <a:off x="452285" y="1366684"/>
          <a:ext cx="4975122" cy="2062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5F82DCA-C076-4F90-AB57-0D5311469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16397"/>
              </p:ext>
            </p:extLst>
          </p:nvPr>
        </p:nvGraphicFramePr>
        <p:xfrm>
          <a:off x="6459796" y="1298875"/>
          <a:ext cx="5456902" cy="272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910DEE7C-84F3-1178-07FE-58B28B11204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21694" t="51238" r="15080" b="23406"/>
          <a:stretch>
            <a:fillRect/>
          </a:stretch>
        </p:blipFill>
        <p:spPr>
          <a:xfrm>
            <a:off x="146992" y="3751842"/>
            <a:ext cx="6167236" cy="15135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4D1C834-73C5-CE5B-2AC2-521FCB1F780C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35725" t="33682" r="34113" b="18531"/>
          <a:stretch>
            <a:fillRect/>
          </a:stretch>
        </p:blipFill>
        <p:spPr>
          <a:xfrm>
            <a:off x="7346617" y="3815272"/>
            <a:ext cx="3405527" cy="29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95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5A2D875-CB64-2625-35A8-2A02C92D1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>
            <a:extLst>
              <a:ext uri="{FF2B5EF4-FFF2-40B4-BE49-F238E27FC236}">
                <a16:creationId xmlns:a16="http://schemas.microsoft.com/office/drawing/2014/main" id="{DA6D5402-969E-FDB3-E447-0E86C83EC6F9}"/>
              </a:ext>
            </a:extLst>
          </p:cNvPr>
          <p:cNvSpPr txBox="1"/>
          <p:nvPr/>
        </p:nvSpPr>
        <p:spPr>
          <a:xfrm>
            <a:off x="445770" y="114300"/>
            <a:ext cx="1167089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9D2449"/>
              </a:buClr>
              <a:buSzPts val="3200"/>
            </a:pPr>
            <a:r>
              <a:rPr lang="es-MX" sz="2800" b="1" dirty="0">
                <a:solidFill>
                  <a:srgbClr val="9D2449"/>
                </a:solidFill>
                <a:latin typeface="Montserrat"/>
                <a:sym typeface="Montserrat"/>
              </a:rPr>
              <a:t>CAMBIOS METODOLÓGICOS DEL COSTEO POR META</a:t>
            </a:r>
            <a:endParaRPr lang="es-MX" sz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E6A6A5-23BB-2DA8-9C8B-0700F3B21CC0}"/>
              </a:ext>
            </a:extLst>
          </p:cNvPr>
          <p:cNvSpPr txBox="1"/>
          <p:nvPr/>
        </p:nvSpPr>
        <p:spPr>
          <a:xfrm>
            <a:off x="1435509" y="626050"/>
            <a:ext cx="8799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BENEFICIOS DE LA REDEFINICIÓN DE LA UNIDAD DE PRESUPUESTACIÓN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5FA56AF-E0A2-ADB9-B16B-D935C3FC4D92}"/>
              </a:ext>
            </a:extLst>
          </p:cNvPr>
          <p:cNvGraphicFramePr/>
          <p:nvPr/>
        </p:nvGraphicFramePr>
        <p:xfrm>
          <a:off x="629265" y="1046360"/>
          <a:ext cx="4709652" cy="5697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6B94FAB4-655C-86CD-1826-E0C7985433B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2984" t="25132" r="23032" b="13203"/>
          <a:stretch>
            <a:fillRect/>
          </a:stretch>
        </p:blipFill>
        <p:spPr>
          <a:xfrm>
            <a:off x="5474594" y="1046360"/>
            <a:ext cx="6581728" cy="40410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A99C9E6-0680-2C6B-A1C3-C3C0554800C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2258" t="39985" r="19920" b="39051"/>
          <a:stretch>
            <a:fillRect/>
          </a:stretch>
        </p:blipFill>
        <p:spPr>
          <a:xfrm>
            <a:off x="5474594" y="5087419"/>
            <a:ext cx="6581728" cy="137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;p2">
            <a:extLst>
              <a:ext uri="{FF2B5EF4-FFF2-40B4-BE49-F238E27FC236}">
                <a16:creationId xmlns:a16="http://schemas.microsoft.com/office/drawing/2014/main" id="{BA50AA29-D2F6-2C8B-E8D9-97605CED479C}"/>
              </a:ext>
            </a:extLst>
          </p:cNvPr>
          <p:cNvSpPr txBox="1"/>
          <p:nvPr/>
        </p:nvSpPr>
        <p:spPr>
          <a:xfrm>
            <a:off x="445770" y="114300"/>
            <a:ext cx="1167089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9D2449"/>
              </a:buClr>
              <a:buSzPts val="3200"/>
            </a:pPr>
            <a:r>
              <a:rPr lang="es-MX" sz="2800" b="1" dirty="0">
                <a:solidFill>
                  <a:srgbClr val="9D2449"/>
                </a:solidFill>
                <a:latin typeface="Montserrat"/>
                <a:sym typeface="Montserrat"/>
              </a:rPr>
              <a:t>CAMBIOS METODOLÓGICOS DEL COSTEO POR META</a:t>
            </a:r>
            <a:endParaRPr lang="es-MX" sz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EFEB1DC-1D93-A3F7-B223-26B2EFEA338B}"/>
              </a:ext>
            </a:extLst>
          </p:cNvPr>
          <p:cNvSpPr txBox="1"/>
          <p:nvPr/>
        </p:nvSpPr>
        <p:spPr>
          <a:xfrm>
            <a:off x="929273" y="806524"/>
            <a:ext cx="9469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MODIFICACIONES A DOCUMENTOS SOPORTE DE LOS CEG: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0871CA45-3D7C-FEB8-0A70-D0E2C23F8086}"/>
              </a:ext>
            </a:extLst>
          </p:cNvPr>
          <p:cNvSpPr txBox="1"/>
          <p:nvPr/>
        </p:nvSpPr>
        <p:spPr>
          <a:xfrm>
            <a:off x="757084" y="1730477"/>
            <a:ext cx="316598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Estudio de Mercado:</a:t>
            </a:r>
          </a:p>
          <a:p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sz="1600" dirty="0"/>
              <a:t>Fecha de elaboración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/>
              <a:t>Descripción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/>
              <a:t>Objetivo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/>
              <a:t>Justificación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/>
              <a:t>Características del bien o servicio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/>
              <a:t>Detalle de Costos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/>
              <a:t>Calendarización del recurso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/>
              <a:t>Marco normativo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/>
              <a:t>Firma de las partes involucradas</a:t>
            </a:r>
          </a:p>
          <a:p>
            <a:pPr marL="342900" indent="-342900">
              <a:buFont typeface="+mj-lt"/>
              <a:buAutoNum type="arabicPeriod"/>
            </a:pPr>
            <a:endParaRPr lang="es-MX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C98ADA00-0810-F6F5-20C4-6A4D7A0C6F2A}"/>
              </a:ext>
            </a:extLst>
          </p:cNvPr>
          <p:cNvSpPr txBox="1"/>
          <p:nvPr/>
        </p:nvSpPr>
        <p:spPr>
          <a:xfrm>
            <a:off x="4513006" y="1730477"/>
            <a:ext cx="316598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Plan de Trabajo:</a:t>
            </a:r>
          </a:p>
          <a:p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sz="1600" dirty="0"/>
              <a:t>Fecha de elaboración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/>
              <a:t>Objetivo General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/>
              <a:t>Objetivos Específicos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/>
              <a:t>Estrategias/Acciones a realizar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/>
              <a:t>Metas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/>
              <a:t>Actividades/Cronograma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/>
              <a:t>Costo del Proyecto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/>
              <a:t>Calendarización del recurso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/>
              <a:t>Firma de las partes involucradas</a:t>
            </a:r>
          </a:p>
          <a:p>
            <a:pPr marL="342900" indent="-342900">
              <a:buFont typeface="+mj-lt"/>
              <a:buAutoNum type="arabicPeriod"/>
            </a:pPr>
            <a:endParaRPr lang="es-MX" sz="1600" dirty="0"/>
          </a:p>
          <a:p>
            <a:endParaRPr lang="es-MX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6DDB7981-B972-FF1B-C5C8-A41AAB318721}"/>
              </a:ext>
            </a:extLst>
          </p:cNvPr>
          <p:cNvSpPr txBox="1"/>
          <p:nvPr/>
        </p:nvSpPr>
        <p:spPr>
          <a:xfrm>
            <a:off x="8268929" y="1730477"/>
            <a:ext cx="31659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Facturas:</a:t>
            </a:r>
          </a:p>
          <a:p>
            <a:endParaRPr lang="es-MX" dirty="0"/>
          </a:p>
          <a:p>
            <a:r>
              <a:rPr lang="es-MX" sz="1600" dirty="0"/>
              <a:t>Se registrarán vía XML para comprobar CEG de manera directa o bien como complemento de ciertos CEG.</a:t>
            </a:r>
          </a:p>
        </p:txBody>
      </p:sp>
    </p:spTree>
    <p:extLst>
      <p:ext uri="{BB962C8B-B14F-4D97-AF65-F5344CB8AC3E}">
        <p14:creationId xmlns:p14="http://schemas.microsoft.com/office/powerpoint/2010/main" val="413512560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;p2">
            <a:extLst>
              <a:ext uri="{FF2B5EF4-FFF2-40B4-BE49-F238E27FC236}">
                <a16:creationId xmlns:a16="http://schemas.microsoft.com/office/drawing/2014/main" id="{6D52BB86-0284-81B3-4903-EB0D4A100C6E}"/>
              </a:ext>
            </a:extLst>
          </p:cNvPr>
          <p:cNvSpPr txBox="1"/>
          <p:nvPr/>
        </p:nvSpPr>
        <p:spPr>
          <a:xfrm>
            <a:off x="383458" y="114300"/>
            <a:ext cx="1173320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9D2449"/>
              </a:buClr>
              <a:buSzPts val="3200"/>
            </a:pPr>
            <a:r>
              <a:rPr lang="es-MX" sz="2800" b="1" dirty="0">
                <a:solidFill>
                  <a:srgbClr val="9D2449"/>
                </a:solidFill>
                <a:latin typeface="Montserrat"/>
                <a:sym typeface="Montserrat"/>
              </a:rPr>
              <a:t>CALENDARIO DE PROGRAMACIÓN Y PRESUPUESTACIÓN 2026 </a:t>
            </a:r>
            <a:endParaRPr lang="es-MX" sz="12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91C3C70-967D-D2F2-BF5B-6799471F1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682827"/>
              </p:ext>
            </p:extLst>
          </p:nvPr>
        </p:nvGraphicFramePr>
        <p:xfrm>
          <a:off x="2212258" y="983226"/>
          <a:ext cx="7855973" cy="5171768"/>
        </p:xfrm>
        <a:graphic>
          <a:graphicData uri="http://schemas.openxmlformats.org/drawingml/2006/table">
            <a:tbl>
              <a:tblPr/>
              <a:tblGrid>
                <a:gridCol w="5356871">
                  <a:extLst>
                    <a:ext uri="{9D8B030D-6E8A-4147-A177-3AD203B41FA5}">
                      <a16:colId xmlns:a16="http://schemas.microsoft.com/office/drawing/2014/main" val="2738336674"/>
                    </a:ext>
                  </a:extLst>
                </a:gridCol>
                <a:gridCol w="2499102">
                  <a:extLst>
                    <a:ext uri="{9D8B030D-6E8A-4147-A177-3AD203B41FA5}">
                      <a16:colId xmlns:a16="http://schemas.microsoft.com/office/drawing/2014/main" val="4188747240"/>
                    </a:ext>
                  </a:extLst>
                </a:gridCol>
              </a:tblGrid>
              <a:tr h="5475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Calendario de Programación y Presupuestación 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Fechas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0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9061"/>
                  </a:ext>
                </a:extLst>
              </a:tr>
              <a:tr h="63436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Capacitaciones para el diseño de indicadores (ILPES CEPAL)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Julio  a Agosto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60983"/>
                  </a:ext>
                </a:extLst>
              </a:tr>
              <a:tr h="63436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Carga y validación de la información programática  (SIPPRES)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Agosto a Septiembre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473728"/>
                  </a:ext>
                </a:extLst>
              </a:tr>
              <a:tr h="63436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Carga y validación del costeo por meta (SIPP)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Agosto a Septiembre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176838"/>
                  </a:ext>
                </a:extLst>
              </a:tr>
              <a:tr h="13522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Análisis y proyecciones de gasto 2026 (Por ente público)</a:t>
                      </a:r>
                      <a:b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b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Nota 1: Se realizarán Mesas de Trabajo para la revisión del Costeo por Meta</a:t>
                      </a:r>
                      <a:b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Nota 2: se requiere la versión final de la proyección de  ingresos 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Septiembre a Octubre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30298"/>
                  </a:ext>
                </a:extLst>
              </a:tr>
              <a:tr h="68444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Distribución Presupuestal (SIPPRES)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Octubre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13613"/>
                  </a:ext>
                </a:extLst>
              </a:tr>
              <a:tr h="68444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Conformación del Decreto de Presupuesto de Egresos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De Octubre al 7 de Noviembre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22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15879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;p2">
            <a:extLst>
              <a:ext uri="{FF2B5EF4-FFF2-40B4-BE49-F238E27FC236}">
                <a16:creationId xmlns:a16="http://schemas.microsoft.com/office/drawing/2014/main" id="{24FACDFE-BEED-9470-F223-BFB19946F2A1}"/>
              </a:ext>
            </a:extLst>
          </p:cNvPr>
          <p:cNvSpPr txBox="1"/>
          <p:nvPr/>
        </p:nvSpPr>
        <p:spPr>
          <a:xfrm>
            <a:off x="383458" y="114300"/>
            <a:ext cx="1173320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9D2449"/>
              </a:buClr>
              <a:buSzPts val="3200"/>
            </a:pPr>
            <a:r>
              <a:rPr lang="es-MX" sz="2800" b="1" dirty="0">
                <a:solidFill>
                  <a:srgbClr val="9D2449"/>
                </a:solidFill>
                <a:latin typeface="Montserrat"/>
                <a:sym typeface="Montserrat"/>
              </a:rPr>
              <a:t>COORDINADORES DEL PROCESO</a:t>
            </a:r>
            <a:endParaRPr lang="es-MX" sz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D2EF5F-896C-C360-372E-DDD8628872C4}"/>
              </a:ext>
            </a:extLst>
          </p:cNvPr>
          <p:cNvSpPr txBox="1"/>
          <p:nvPr/>
        </p:nvSpPr>
        <p:spPr>
          <a:xfrm>
            <a:off x="334008" y="1329704"/>
            <a:ext cx="11327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Lic. José Emmanuel Muñoz Cruz - </a:t>
            </a:r>
            <a:r>
              <a:rPr lang="es-MX" sz="2400" dirty="0"/>
              <a:t>Coordinación general del proceso de Programación y Presupuestación - Coordinador del contenido Programático.</a:t>
            </a:r>
          </a:p>
          <a:p>
            <a:r>
              <a:rPr lang="es-MX" sz="2400" b="1" dirty="0"/>
              <a:t>Lic. Carlos Alberto Rodríguez Priego - </a:t>
            </a:r>
            <a:r>
              <a:rPr lang="es-MX" sz="2400" dirty="0"/>
              <a:t>Coordinador del Costeo por Meta y distribución Presupuestal.</a:t>
            </a:r>
          </a:p>
          <a:p>
            <a:r>
              <a:rPr lang="es-MX" sz="2400" b="1" dirty="0"/>
              <a:t>Mtra. Delgy Elizabeth </a:t>
            </a:r>
            <a:r>
              <a:rPr lang="es-MX" sz="2400" b="1" dirty="0" err="1"/>
              <a:t>Uc</a:t>
            </a:r>
            <a:r>
              <a:rPr lang="es-MX" sz="2400" b="1" dirty="0"/>
              <a:t> May - </a:t>
            </a:r>
            <a:r>
              <a:rPr lang="es-MX" sz="2400" dirty="0"/>
              <a:t>Supervisora de Costeo por Meta y distribución Presupuestal.</a:t>
            </a:r>
          </a:p>
          <a:p>
            <a:r>
              <a:rPr lang="es-MX" sz="2400" b="1" dirty="0"/>
              <a:t>Mtra. Margarita Sala Hidalgo - </a:t>
            </a:r>
            <a:r>
              <a:rPr lang="es-MX" sz="2400" dirty="0"/>
              <a:t>Coordinadora del proceso de Presupuesto de los Servicios Personales.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sz="2400"/>
          </a:p>
          <a:p>
            <a:r>
              <a:rPr lang="es-MX" sz="2400"/>
              <a:t>Se </a:t>
            </a:r>
            <a:r>
              <a:rPr lang="es-MX" sz="2400" dirty="0"/>
              <a:t>estará notificando la vía </a:t>
            </a:r>
            <a:r>
              <a:rPr lang="es-MX" sz="2400"/>
              <a:t>para atención de dudas.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38390550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E5AE2AC-CD39-59CF-F5CA-53EFC74167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511807"/>
              </p:ext>
            </p:extLst>
          </p:nvPr>
        </p:nvGraphicFramePr>
        <p:xfrm>
          <a:off x="3360420" y="342900"/>
          <a:ext cx="8423909" cy="6332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5F67E0E-5326-E28F-23EF-37EDC408F359}"/>
              </a:ext>
            </a:extLst>
          </p:cNvPr>
          <p:cNvSpPr txBox="1"/>
          <p:nvPr/>
        </p:nvSpPr>
        <p:spPr>
          <a:xfrm>
            <a:off x="125730" y="1258580"/>
            <a:ext cx="306323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Se deberá considerar para definir e integrar su estructura programática lo siguiente:</a:t>
            </a:r>
            <a:endParaRPr lang="es-MX" sz="2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999802-215C-E3A1-CE2B-09C789350017}"/>
              </a:ext>
            </a:extLst>
          </p:cNvPr>
          <p:cNvSpPr txBox="1"/>
          <p:nvPr/>
        </p:nvSpPr>
        <p:spPr>
          <a:xfrm>
            <a:off x="4671060" y="4527143"/>
            <a:ext cx="75209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i="1" dirty="0"/>
              <a:t>https://www.conac.gob.mx/work/models/CONAC/normatividad/NOR_01_02_004.pdf</a:t>
            </a:r>
          </a:p>
        </p:txBody>
      </p:sp>
    </p:spTree>
    <p:extLst>
      <p:ext uri="{BB962C8B-B14F-4D97-AF65-F5344CB8AC3E}">
        <p14:creationId xmlns:p14="http://schemas.microsoft.com/office/powerpoint/2010/main" val="65305964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1187F7A-920C-B377-65E8-1CF4CBCE3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E17673A-7E05-10D0-12CF-231FE484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293849"/>
            <a:ext cx="7202558" cy="1178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/>
              <a:t>SUBSECRETARÍA DE POLÍTICA HACENDARIA Y CONTROL PRESUPUESTAL - SEFIPLAN</a:t>
            </a:r>
          </a:p>
        </p:txBody>
      </p:sp>
      <p:pic>
        <p:nvPicPr>
          <p:cNvPr id="7" name="Google Shape;50;p1" descr="Manual de Marca_Layouts-01.png">
            <a:extLst>
              <a:ext uri="{FF2B5EF4-FFF2-40B4-BE49-F238E27FC236}">
                <a16:creationId xmlns:a16="http://schemas.microsoft.com/office/drawing/2014/main" id="{876E10F4-442D-42A6-F242-D65EC19BCA71}"/>
              </a:ext>
            </a:extLst>
          </p:cNvPr>
          <p:cNvPicPr preferRelativeResize="0"/>
          <p:nvPr/>
        </p:nvPicPr>
        <p:blipFill rotWithShape="1">
          <a:blip r:embed="rId2"/>
          <a:srcRect t="28428"/>
          <a:stretch>
            <a:fillRect/>
          </a:stretch>
        </p:blipFill>
        <p:spPr>
          <a:xfrm>
            <a:off x="20" y="10"/>
            <a:ext cx="12191980" cy="4908375"/>
          </a:xfrm>
          <a:prstGeom prst="rect">
            <a:avLst/>
          </a:prstGeom>
          <a:noFill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E043028-8474-4DC6-4184-6776757436B1}"/>
              </a:ext>
            </a:extLst>
          </p:cNvPr>
          <p:cNvSpPr txBox="1"/>
          <p:nvPr/>
        </p:nvSpPr>
        <p:spPr>
          <a:xfrm>
            <a:off x="2274570" y="1051560"/>
            <a:ext cx="4331970" cy="115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4000" b="1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25428708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1D4E69E-E78A-218F-27D7-30EC0AAC1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693" y="168231"/>
            <a:ext cx="7176713" cy="2374648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886517E-7176-5691-D07E-551A719B4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995839"/>
              </p:ext>
            </p:extLst>
          </p:nvPr>
        </p:nvGraphicFramePr>
        <p:xfrm>
          <a:off x="4620126" y="3044867"/>
          <a:ext cx="7427280" cy="3126531"/>
        </p:xfrm>
        <a:graphic>
          <a:graphicData uri="http://schemas.openxmlformats.org/drawingml/2006/table">
            <a:tbl>
              <a:tblPr firstRow="1" bandRow="1"/>
              <a:tblGrid>
                <a:gridCol w="1687949">
                  <a:extLst>
                    <a:ext uri="{9D8B030D-6E8A-4147-A177-3AD203B41FA5}">
                      <a16:colId xmlns:a16="http://schemas.microsoft.com/office/drawing/2014/main" val="2593257325"/>
                    </a:ext>
                  </a:extLst>
                </a:gridCol>
                <a:gridCol w="1247484">
                  <a:extLst>
                    <a:ext uri="{9D8B030D-6E8A-4147-A177-3AD203B41FA5}">
                      <a16:colId xmlns:a16="http://schemas.microsoft.com/office/drawing/2014/main" val="739198256"/>
                    </a:ext>
                  </a:extLst>
                </a:gridCol>
                <a:gridCol w="1527158">
                  <a:extLst>
                    <a:ext uri="{9D8B030D-6E8A-4147-A177-3AD203B41FA5}">
                      <a16:colId xmlns:a16="http://schemas.microsoft.com/office/drawing/2014/main" val="3131541242"/>
                    </a:ext>
                  </a:extLst>
                </a:gridCol>
                <a:gridCol w="1511079">
                  <a:extLst>
                    <a:ext uri="{9D8B030D-6E8A-4147-A177-3AD203B41FA5}">
                      <a16:colId xmlns:a16="http://schemas.microsoft.com/office/drawing/2014/main" val="1011032124"/>
                    </a:ext>
                  </a:extLst>
                </a:gridCol>
                <a:gridCol w="1453610">
                  <a:extLst>
                    <a:ext uri="{9D8B030D-6E8A-4147-A177-3AD203B41FA5}">
                      <a16:colId xmlns:a16="http://schemas.microsoft.com/office/drawing/2014/main" val="3376879429"/>
                    </a:ext>
                  </a:extLst>
                </a:gridCol>
              </a:tblGrid>
              <a:tr h="5567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Resumen narrativo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Indicadores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Medios de verificación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Supuestos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292578"/>
                  </a:ext>
                </a:extLst>
              </a:tr>
              <a:tr h="515211">
                <a:tc>
                  <a:txBody>
                    <a:bodyPr/>
                    <a:lstStyle/>
                    <a:p>
                      <a:r>
                        <a:rPr lang="en-US" b="1"/>
                        <a:t>Fin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610450"/>
                  </a:ext>
                </a:extLst>
              </a:tr>
              <a:tr h="681112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</a:rPr>
                        <a:t>Propósito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061821"/>
                  </a:ext>
                </a:extLst>
              </a:tr>
              <a:tr h="650048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</a:rPr>
                        <a:t>Componentes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435640"/>
                  </a:ext>
                </a:extLst>
              </a:tr>
              <a:tr h="313226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</a:rPr>
                        <a:t>Actividades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621269"/>
                  </a:ext>
                </a:extLst>
              </a:tr>
            </a:tbl>
          </a:graphicData>
        </a:graphic>
      </p:graphicFrame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F9005FDB-3777-14A0-D572-5B7B7E07903F}"/>
              </a:ext>
            </a:extLst>
          </p:cNvPr>
          <p:cNvSpPr/>
          <p:nvPr/>
        </p:nvSpPr>
        <p:spPr>
          <a:xfrm>
            <a:off x="7373198" y="3842888"/>
            <a:ext cx="3096682" cy="466951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Logica horizontal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8F7E6DCB-8A4F-42A1-29D9-821D79953F38}"/>
              </a:ext>
            </a:extLst>
          </p:cNvPr>
          <p:cNvSpPr/>
          <p:nvPr/>
        </p:nvSpPr>
        <p:spPr>
          <a:xfrm rot="16200000">
            <a:off x="5760226" y="4885985"/>
            <a:ext cx="2086193" cy="4846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Logica vertical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lecha: en U 5">
            <a:extLst>
              <a:ext uri="{FF2B5EF4-FFF2-40B4-BE49-F238E27FC236}">
                <a16:creationId xmlns:a16="http://schemas.microsoft.com/office/drawing/2014/main" id="{05997ABF-57C3-BBDB-C5E4-62FC67E290A3}"/>
              </a:ext>
            </a:extLst>
          </p:cNvPr>
          <p:cNvSpPr/>
          <p:nvPr/>
        </p:nvSpPr>
        <p:spPr>
          <a:xfrm rot="5400000" flipV="1">
            <a:off x="893202" y="2536542"/>
            <a:ext cx="5807154" cy="194087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2705"/>
              <a:gd name="adj5" fmla="val 8545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0FD87E-98EE-75DD-904C-A5F4BB437B9B}"/>
              </a:ext>
            </a:extLst>
          </p:cNvPr>
          <p:cNvSpPr txBox="1"/>
          <p:nvPr/>
        </p:nvSpPr>
        <p:spPr>
          <a:xfrm>
            <a:off x="288641" y="410548"/>
            <a:ext cx="25376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ÉNFASIS EN LA CADENA DE VALOR PÚBLICO, PARA CONTAR CON LA LÓGICA VERTICAL DE LA MIR.</a:t>
            </a:r>
          </a:p>
        </p:txBody>
      </p:sp>
    </p:spTree>
    <p:extLst>
      <p:ext uri="{BB962C8B-B14F-4D97-AF65-F5344CB8AC3E}">
        <p14:creationId xmlns:p14="http://schemas.microsoft.com/office/powerpoint/2010/main" val="159989293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23EB3-1E29-14A3-66F4-6977EDC83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81" y="62532"/>
            <a:ext cx="10515600" cy="520398"/>
          </a:xfrm>
        </p:spPr>
        <p:txBody>
          <a:bodyPr>
            <a:noAutofit/>
          </a:bodyPr>
          <a:lstStyle/>
          <a:p>
            <a:r>
              <a:rPr lang="es-MX" sz="3600" b="1" dirty="0"/>
              <a:t>Fases Metodológicas MML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C543777-D727-594C-B575-9BEDAAF6C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034148"/>
              </p:ext>
            </p:extLst>
          </p:nvPr>
        </p:nvGraphicFramePr>
        <p:xfrm>
          <a:off x="68580" y="457200"/>
          <a:ext cx="12035790" cy="62712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266728438"/>
                    </a:ext>
                  </a:extLst>
                </a:gridCol>
                <a:gridCol w="1794510">
                  <a:extLst>
                    <a:ext uri="{9D8B030D-6E8A-4147-A177-3AD203B41FA5}">
                      <a16:colId xmlns:a16="http://schemas.microsoft.com/office/drawing/2014/main" val="1377209350"/>
                    </a:ext>
                  </a:extLst>
                </a:gridCol>
                <a:gridCol w="2045970">
                  <a:extLst>
                    <a:ext uri="{9D8B030D-6E8A-4147-A177-3AD203B41FA5}">
                      <a16:colId xmlns:a16="http://schemas.microsoft.com/office/drawing/2014/main" val="1340362825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val="94229675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35432737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81341601"/>
                    </a:ext>
                  </a:extLst>
                </a:gridCol>
              </a:tblGrid>
              <a:tr h="759314">
                <a:tc>
                  <a:txBody>
                    <a:bodyPr/>
                    <a:lstStyle/>
                    <a:p>
                      <a:r>
                        <a:rPr lang="es-MX" sz="1400" dirty="0"/>
                        <a:t>FASE 1-DIÁGNOSTICO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FASE 2- ÁRBOL DE PROBLEMAS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FASE 3- ÁRBOL DE OBJETIVOS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FASE 4 - ALTERNATIVAS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FASE 5- EAPP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FASE 6- MIR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9269798"/>
                  </a:ext>
                </a:extLst>
              </a:tr>
              <a:tr h="37441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100" dirty="0"/>
                        <a:t>SE DEFINE EL PROBLEMA CENTRAL Y LA POBLACIÓN/ÁREA DE ENFOQUE AFECTADA,  SE ANALIZA EN SU CONTEXTO Y COBERTURA, PRESENTANDO DATOS ESTADÍSTICOS QUE FUNDAMENTA.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100" dirty="0"/>
                        <a:t>SE IDENTIFICAN LOS ACTORES INVOLUCRADOS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100" dirty="0"/>
                        <a:t>SE PRESENTA LA HERRAMIENTA DE ÁRBOL DE PROBLEMAS, SEÑALANDO EL PROBLEMA CENTRAL CON LAS CAUSAS DIRECTAS E INDIRECTAS, ASÍ COMO SUS EFECTOS DIRECTOS E INDIRECTOS,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100" dirty="0"/>
                        <a:t>SE PRESENTA EL ÁRBOL DE OBJETIVOS, EN ESPEJO AL DE PROBLEMAS, ENFATIZANDO EN LOS ESCENARIOS POSITIVOS/DE LOGRO, IDENTIFICANDO EL OBJETIVO CENTRAL, SUS MEDIOS DIRECTOS E INDIRECTOS ASÍ COMO SUS FINES DIRECTOS E INDIRECTOS.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100" dirty="0"/>
                        <a:t>SE ANALIZAN LAS ALTERNATIVAS DE SOLUCIÓN POR CADA MEDIO DEL ÁRBOL DE OBJETIVOS Y SE ASIGNA PRIORIZACIÓN Y EL  TRATAMIENTO OPERATIVO.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100" dirty="0"/>
                        <a:t>SE PRESENTA EL CUADRO RESUMEN DE LA SOLUCIÓN DEL PROBLEMA, HASTA EL DISEÑO DE OBJETIVOS (PRIMERA COLUMNA DE LA MATRIZ) CUIDANDO LA CADENA DE VALOR Y LA LÓGICA VERTICAL.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</a:rPr>
                        <a:t>LA MATRIZ SE ESTRUCTURA EN UN SOLO CUADRO DE CUATRO POR CUATRO, DONDE SE PRESENTAN EN FORMA RESUMIDA TODOS LOS ELEMENTOS NECESARIOS PARA COMPRENDER EL PROYECTO O PROGRAMA.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s-MX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5001792"/>
                  </a:ext>
                </a:extLst>
              </a:tr>
              <a:tr h="1153409">
                <a:tc>
                  <a:txBody>
                    <a:bodyPr/>
                    <a:lstStyle/>
                    <a:p>
                      <a:r>
                        <a:rPr lang="es-MX" sz="1100" b="1" dirty="0"/>
                        <a:t>SE MANTIENE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100" b="1" dirty="0"/>
                        <a:t>SE MANTIENE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100" b="1" dirty="0"/>
                        <a:t>SE MANTIENE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100" b="1" dirty="0"/>
                        <a:t>SE MANTIENE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solidFill>
                            <a:srgbClr val="FF0000"/>
                          </a:solidFill>
                        </a:rPr>
                        <a:t>SE REALIZAN MODIFICACIONES</a:t>
                      </a:r>
                    </a:p>
                    <a:p>
                      <a:endParaRPr lang="es-MX" sz="11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s-MX" sz="1100" b="1" dirty="0">
                          <a:solidFill>
                            <a:schemeClr val="tx1"/>
                          </a:solidFill>
                        </a:rPr>
                        <a:t>COLUMNA DE RESUMEN NARRATIVO</a:t>
                      </a:r>
                    </a:p>
                    <a:p>
                      <a:r>
                        <a:rPr lang="es-MX" sz="1100" b="0" dirty="0">
                          <a:solidFill>
                            <a:schemeClr val="tx1"/>
                          </a:solidFill>
                        </a:rPr>
                        <a:t>FIN</a:t>
                      </a:r>
                    </a:p>
                    <a:p>
                      <a:r>
                        <a:rPr lang="es-MX" sz="1100" b="0" dirty="0">
                          <a:solidFill>
                            <a:schemeClr val="tx1"/>
                          </a:solidFill>
                        </a:rPr>
                        <a:t>COMPONENTES</a:t>
                      </a:r>
                    </a:p>
                    <a:p>
                      <a:r>
                        <a:rPr lang="es-MX" sz="1100" b="0" dirty="0">
                          <a:solidFill>
                            <a:schemeClr val="tx1"/>
                          </a:solidFill>
                        </a:rPr>
                        <a:t>ACTIVIDADES</a:t>
                      </a:r>
                    </a:p>
                    <a:p>
                      <a:r>
                        <a:rPr lang="es-MX" sz="1100" b="1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endParaRPr lang="es-MX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solidFill>
                            <a:srgbClr val="FF0000"/>
                          </a:solidFill>
                        </a:rPr>
                        <a:t>SE REALIZAN MODIFICACIONES</a:t>
                      </a:r>
                    </a:p>
                    <a:p>
                      <a:r>
                        <a:rPr lang="es-MX" sz="1100" b="1" dirty="0">
                          <a:solidFill>
                            <a:schemeClr val="tx1"/>
                          </a:solidFill>
                        </a:rPr>
                        <a:t>COLUMNA DE</a:t>
                      </a:r>
                    </a:p>
                    <a:p>
                      <a:r>
                        <a:rPr lang="es-MX" sz="1100" b="1" dirty="0">
                          <a:solidFill>
                            <a:schemeClr val="tx1"/>
                          </a:solidFill>
                        </a:rPr>
                        <a:t> 1.- RESUMEN NARRATIVO</a:t>
                      </a:r>
                    </a:p>
                    <a:p>
                      <a:pPr lvl="2"/>
                      <a:r>
                        <a:rPr lang="es-MX" sz="1100" b="0" dirty="0">
                          <a:solidFill>
                            <a:schemeClr val="tx1"/>
                          </a:solidFill>
                        </a:rPr>
                        <a:t>FIN</a:t>
                      </a:r>
                    </a:p>
                    <a:p>
                      <a:pPr lvl="2"/>
                      <a:r>
                        <a:rPr lang="es-MX" sz="1100" b="0" dirty="0">
                          <a:solidFill>
                            <a:schemeClr val="tx1"/>
                          </a:solidFill>
                        </a:rPr>
                        <a:t>COMPONENTES</a:t>
                      </a:r>
                    </a:p>
                    <a:p>
                      <a:pPr lvl="2"/>
                      <a:r>
                        <a:rPr lang="es-MX" sz="1100" b="0" dirty="0">
                          <a:solidFill>
                            <a:schemeClr val="tx1"/>
                          </a:solidFill>
                        </a:rPr>
                        <a:t>ACTIVIDADES</a:t>
                      </a:r>
                    </a:p>
                    <a:p>
                      <a:r>
                        <a:rPr lang="es-MX" sz="1100" b="1" dirty="0">
                          <a:solidFill>
                            <a:schemeClr val="tx1"/>
                          </a:solidFill>
                        </a:rPr>
                        <a:t>2.- INDICADORES</a:t>
                      </a:r>
                    </a:p>
                    <a:p>
                      <a:r>
                        <a:rPr lang="es-MX" sz="1100" b="0" dirty="0">
                          <a:solidFill>
                            <a:schemeClr val="tx1"/>
                          </a:solidFill>
                        </a:rPr>
                        <a:t>ACTIVIDADES</a:t>
                      </a:r>
                      <a:endParaRPr lang="es-MX" sz="11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225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51630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1D6B966-5520-7BC3-09C2-BDD381485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865" y="613993"/>
            <a:ext cx="8411749" cy="5287113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41E8D9-AA01-DBDA-BB4C-33FBC14FB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508609"/>
              </p:ext>
            </p:extLst>
          </p:nvPr>
        </p:nvGraphicFramePr>
        <p:xfrm>
          <a:off x="408988" y="5915505"/>
          <a:ext cx="9652635" cy="80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Definición de Diagnóstico - Qué es y Concepto">
            <a:extLst>
              <a:ext uri="{FF2B5EF4-FFF2-40B4-BE49-F238E27FC236}">
                <a16:creationId xmlns:a16="http://schemas.microsoft.com/office/drawing/2014/main" id="{96D6F2C5-062D-3214-DCAF-8CFA1A056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" y="3111817"/>
            <a:ext cx="25527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rende cómo hacer un diagnóstico organizacional altamente efectivo - CIFA  Blog">
            <a:extLst>
              <a:ext uri="{FF2B5EF4-FFF2-40B4-BE49-F238E27FC236}">
                <a16:creationId xmlns:a16="http://schemas.microsoft.com/office/drawing/2014/main" id="{4D707F75-3BA6-0A1E-12AC-7A15158E3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" y="1409699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7C41652-BD9C-3901-68AD-B655CEBF0036}"/>
              </a:ext>
            </a:extLst>
          </p:cNvPr>
          <p:cNvSpPr txBox="1"/>
          <p:nvPr/>
        </p:nvSpPr>
        <p:spPr>
          <a:xfrm>
            <a:off x="408988" y="667954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i="1" dirty="0"/>
              <a:t>DIAGNÓSTICO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6B51F43-5027-9A18-6317-340FE625E686}"/>
              </a:ext>
            </a:extLst>
          </p:cNvPr>
          <p:cNvSpPr txBox="1"/>
          <p:nvPr/>
        </p:nvSpPr>
        <p:spPr>
          <a:xfrm>
            <a:off x="2684511" y="83179"/>
            <a:ext cx="3642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NO OLVIDAR QUE: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50C7A32-DF73-454F-2DB8-0EEC5071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" pitchFamily="18" charset="0"/>
                <a:ea typeface="+mn-ea"/>
                <a:cs typeface="Arial" pitchFamily="34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5pPr>
            <a:lvl6pPr marL="2285943" algn="l" defTabSz="914377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6pPr>
            <a:lvl7pPr marL="2743131" algn="l" defTabSz="914377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7pPr>
            <a:lvl8pPr marL="3200320" algn="l" defTabSz="914377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8pPr>
            <a:lvl9pPr marL="3657509" algn="l" defTabSz="914377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F4536F07-090A-4E39-B8FA-35161300A2BE}" type="slidenum">
              <a:rPr lang="es-MX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s-MX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EBE5D1D-8522-49F0-F993-7D9B3208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" y="88029"/>
            <a:ext cx="57677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3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Matriz de Indicadores para Resultados (MIR)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0D70F88F-E433-48E7-4642-9D903BC13B52}"/>
              </a:ext>
            </a:extLst>
          </p:cNvPr>
          <p:cNvGrpSpPr/>
          <p:nvPr/>
        </p:nvGrpSpPr>
        <p:grpSpPr>
          <a:xfrm rot="16200000">
            <a:off x="-1495842" y="3166840"/>
            <a:ext cx="4903001" cy="1476023"/>
            <a:chOff x="1337309" y="1669363"/>
            <a:chExt cx="5718462" cy="1079946"/>
          </a:xfrm>
        </p:grpSpPr>
        <p:sp>
          <p:nvSpPr>
            <p:cNvPr id="6" name="Flecha: cheurón 5">
              <a:extLst>
                <a:ext uri="{FF2B5EF4-FFF2-40B4-BE49-F238E27FC236}">
                  <a16:creationId xmlns:a16="http://schemas.microsoft.com/office/drawing/2014/main" id="{E5AD6DAE-7AEA-E2CA-8563-434B0D0F44C6}"/>
                </a:ext>
              </a:extLst>
            </p:cNvPr>
            <p:cNvSpPr/>
            <p:nvPr/>
          </p:nvSpPr>
          <p:spPr>
            <a:xfrm>
              <a:off x="4411799" y="1681299"/>
              <a:ext cx="1421615" cy="1008409"/>
            </a:xfrm>
            <a:prstGeom prst="chevron">
              <a:avLst>
                <a:gd name="adj" fmla="val 22536"/>
              </a:avLst>
            </a:prstGeom>
            <a:solidFill>
              <a:srgbClr val="D5C6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endParaRPr lang="es-MX" sz="1800" noProof="0" dirty="0">
                <a:solidFill>
                  <a:schemeClr val="tx1"/>
                </a:solidFill>
                <a:latin typeface="DM Sans" pitchFamily="2" charset="0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B6403D2E-EC56-FF4D-1FE4-B5A09CC3A522}"/>
                </a:ext>
              </a:extLst>
            </p:cNvPr>
            <p:cNvSpPr/>
            <p:nvPr/>
          </p:nvSpPr>
          <p:spPr>
            <a:xfrm>
              <a:off x="3167755" y="1681630"/>
              <a:ext cx="1421617" cy="1011350"/>
            </a:xfrm>
            <a:custGeom>
              <a:avLst/>
              <a:gdLst>
                <a:gd name="connsiteX0" fmla="*/ 0 w 5656482"/>
                <a:gd name="connsiteY0" fmla="*/ 0 h 2262593"/>
                <a:gd name="connsiteX1" fmla="*/ 4525186 w 5656482"/>
                <a:gd name="connsiteY1" fmla="*/ 0 h 2262593"/>
                <a:gd name="connsiteX2" fmla="*/ 5656482 w 5656482"/>
                <a:gd name="connsiteY2" fmla="*/ 1131297 h 2262593"/>
                <a:gd name="connsiteX3" fmla="*/ 4525186 w 5656482"/>
                <a:gd name="connsiteY3" fmla="*/ 2262593 h 2262593"/>
                <a:gd name="connsiteX4" fmla="*/ 0 w 5656482"/>
                <a:gd name="connsiteY4" fmla="*/ 2262593 h 2262593"/>
                <a:gd name="connsiteX5" fmla="*/ 1131297 w 5656482"/>
                <a:gd name="connsiteY5" fmla="*/ 1131297 h 2262593"/>
                <a:gd name="connsiteX6" fmla="*/ 0 w 5656482"/>
                <a:gd name="connsiteY6" fmla="*/ 0 h 2262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6482" h="2262593">
                  <a:moveTo>
                    <a:pt x="0" y="0"/>
                  </a:moveTo>
                  <a:lnTo>
                    <a:pt x="4525186" y="0"/>
                  </a:lnTo>
                  <a:lnTo>
                    <a:pt x="5656482" y="1131297"/>
                  </a:lnTo>
                  <a:lnTo>
                    <a:pt x="4525186" y="2262593"/>
                  </a:lnTo>
                  <a:lnTo>
                    <a:pt x="0" y="2262593"/>
                  </a:lnTo>
                  <a:lnTo>
                    <a:pt x="1131297" y="1131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636412" tIns="42672" rIns="1551067" bIns="42672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800" kern="1200" noProof="0" dirty="0">
                <a:solidFill>
                  <a:schemeClr val="tx1"/>
                </a:solidFill>
                <a:latin typeface="DM Sans" pitchFamily="2" charset="0"/>
              </a:endParaRPr>
            </a:p>
          </p:txBody>
        </p:sp>
        <p:sp>
          <p:nvSpPr>
            <p:cNvPr id="29" name="Flecha: cheurón 28">
              <a:extLst>
                <a:ext uri="{FF2B5EF4-FFF2-40B4-BE49-F238E27FC236}">
                  <a16:creationId xmlns:a16="http://schemas.microsoft.com/office/drawing/2014/main" id="{2A2E42A0-91E9-92E6-B1A3-FB077179B503}"/>
                </a:ext>
              </a:extLst>
            </p:cNvPr>
            <p:cNvSpPr/>
            <p:nvPr/>
          </p:nvSpPr>
          <p:spPr>
            <a:xfrm>
              <a:off x="5634156" y="1693019"/>
              <a:ext cx="1421615" cy="1008409"/>
            </a:xfrm>
            <a:prstGeom prst="chevron">
              <a:avLst>
                <a:gd name="adj" fmla="val 22536"/>
              </a:avLst>
            </a:prstGeom>
            <a:solidFill>
              <a:srgbClr val="D5C6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endParaRPr lang="es-MX" sz="1800" noProof="0" dirty="0">
                <a:solidFill>
                  <a:schemeClr val="tx1"/>
                </a:solidFill>
                <a:latin typeface="DM Sans" pitchFamily="2" charset="0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C70F74DC-589E-D43E-241A-58A9498DAADB}"/>
                </a:ext>
              </a:extLst>
            </p:cNvPr>
            <p:cNvSpPr/>
            <p:nvPr/>
          </p:nvSpPr>
          <p:spPr>
            <a:xfrm>
              <a:off x="1337309" y="1669363"/>
              <a:ext cx="831909" cy="1009484"/>
            </a:xfrm>
            <a:custGeom>
              <a:avLst/>
              <a:gdLst>
                <a:gd name="connsiteX0" fmla="*/ 0 w 5656482"/>
                <a:gd name="connsiteY0" fmla="*/ 0 h 2262593"/>
                <a:gd name="connsiteX1" fmla="*/ 4525186 w 5656482"/>
                <a:gd name="connsiteY1" fmla="*/ 0 h 2262593"/>
                <a:gd name="connsiteX2" fmla="*/ 5656482 w 5656482"/>
                <a:gd name="connsiteY2" fmla="*/ 1131297 h 2262593"/>
                <a:gd name="connsiteX3" fmla="*/ 4525186 w 5656482"/>
                <a:gd name="connsiteY3" fmla="*/ 2262593 h 2262593"/>
                <a:gd name="connsiteX4" fmla="*/ 0 w 5656482"/>
                <a:gd name="connsiteY4" fmla="*/ 2262593 h 2262593"/>
                <a:gd name="connsiteX5" fmla="*/ 1131297 w 5656482"/>
                <a:gd name="connsiteY5" fmla="*/ 1131297 h 2262593"/>
                <a:gd name="connsiteX6" fmla="*/ 0 w 5656482"/>
                <a:gd name="connsiteY6" fmla="*/ 0 h 2262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6482" h="2262593">
                  <a:moveTo>
                    <a:pt x="0" y="0"/>
                  </a:moveTo>
                  <a:lnTo>
                    <a:pt x="4525186" y="0"/>
                  </a:lnTo>
                  <a:lnTo>
                    <a:pt x="5656482" y="1131297"/>
                  </a:lnTo>
                  <a:lnTo>
                    <a:pt x="4525186" y="2262593"/>
                  </a:lnTo>
                  <a:lnTo>
                    <a:pt x="0" y="2262593"/>
                  </a:lnTo>
                  <a:lnTo>
                    <a:pt x="1131297" y="113129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vert" wrap="square" lIns="1636412" tIns="42672" rIns="1551067" bIns="42672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800" kern="1200" noProof="0" dirty="0">
                <a:solidFill>
                  <a:schemeClr val="tx1"/>
                </a:solidFill>
                <a:latin typeface="DM Sans" pitchFamily="2" charset="0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C4A126E1-E691-9F41-6EAC-76E5C66A9150}"/>
                </a:ext>
              </a:extLst>
            </p:cNvPr>
            <p:cNvSpPr/>
            <p:nvPr/>
          </p:nvSpPr>
          <p:spPr>
            <a:xfrm>
              <a:off x="2025064" y="1674856"/>
              <a:ext cx="1276867" cy="1014852"/>
            </a:xfrm>
            <a:custGeom>
              <a:avLst/>
              <a:gdLst>
                <a:gd name="connsiteX0" fmla="*/ 0 w 5656482"/>
                <a:gd name="connsiteY0" fmla="*/ 0 h 2262593"/>
                <a:gd name="connsiteX1" fmla="*/ 4525186 w 5656482"/>
                <a:gd name="connsiteY1" fmla="*/ 0 h 2262593"/>
                <a:gd name="connsiteX2" fmla="*/ 5656482 w 5656482"/>
                <a:gd name="connsiteY2" fmla="*/ 1131297 h 2262593"/>
                <a:gd name="connsiteX3" fmla="*/ 4525186 w 5656482"/>
                <a:gd name="connsiteY3" fmla="*/ 2262593 h 2262593"/>
                <a:gd name="connsiteX4" fmla="*/ 0 w 5656482"/>
                <a:gd name="connsiteY4" fmla="*/ 2262593 h 2262593"/>
                <a:gd name="connsiteX5" fmla="*/ 1131297 w 5656482"/>
                <a:gd name="connsiteY5" fmla="*/ 1131297 h 2262593"/>
                <a:gd name="connsiteX6" fmla="*/ 0 w 5656482"/>
                <a:gd name="connsiteY6" fmla="*/ 0 h 2262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6482" h="2262593">
                  <a:moveTo>
                    <a:pt x="0" y="0"/>
                  </a:moveTo>
                  <a:lnTo>
                    <a:pt x="4525186" y="0"/>
                  </a:lnTo>
                  <a:lnTo>
                    <a:pt x="5656482" y="1131297"/>
                  </a:lnTo>
                  <a:lnTo>
                    <a:pt x="4525186" y="2262593"/>
                  </a:lnTo>
                  <a:lnTo>
                    <a:pt x="0" y="2262593"/>
                  </a:lnTo>
                  <a:lnTo>
                    <a:pt x="1131297" y="1131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636412" tIns="42672" rIns="1551067" bIns="42672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800" kern="1200" noProof="0" dirty="0">
                <a:solidFill>
                  <a:schemeClr val="tx1"/>
                </a:solidFill>
                <a:latin typeface="DM Sans" pitchFamily="2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3F08A3CF-9E0D-019D-12FF-54F53EAC4635}"/>
                </a:ext>
              </a:extLst>
            </p:cNvPr>
            <p:cNvSpPr txBox="1"/>
            <p:nvPr/>
          </p:nvSpPr>
          <p:spPr>
            <a:xfrm>
              <a:off x="1525884" y="1817359"/>
              <a:ext cx="538449" cy="780541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s-MX" sz="1800" noProof="0" dirty="0">
                  <a:solidFill>
                    <a:schemeClr val="tx1"/>
                  </a:solidFill>
                  <a:latin typeface="DM Sans" pitchFamily="2" charset="0"/>
                </a:rPr>
                <a:t>Insumos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CCD623-C064-3404-AC31-C0D77EC8BF7F}"/>
                </a:ext>
              </a:extLst>
            </p:cNvPr>
            <p:cNvSpPr txBox="1"/>
            <p:nvPr/>
          </p:nvSpPr>
          <p:spPr>
            <a:xfrm>
              <a:off x="2214638" y="1669364"/>
              <a:ext cx="861518" cy="103769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s-MX" sz="1800" noProof="0" dirty="0">
                  <a:solidFill>
                    <a:schemeClr val="tx1"/>
                  </a:solidFill>
                  <a:latin typeface="DM Sans" pitchFamily="2" charset="0"/>
                </a:rPr>
                <a:t>Procesos/</a:t>
              </a:r>
            </a:p>
            <a:p>
              <a:pPr algn="ctr"/>
              <a:r>
                <a:rPr lang="es-MX" sz="1800" noProof="0" dirty="0">
                  <a:solidFill>
                    <a:schemeClr val="tx1"/>
                  </a:solidFill>
                  <a:latin typeface="DM Sans" pitchFamily="2" charset="0"/>
                </a:rPr>
                <a:t>Actividades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373CC0FC-E19B-43F4-38E3-CF27B7AC4F8B}"/>
                </a:ext>
              </a:extLst>
            </p:cNvPr>
            <p:cNvSpPr txBox="1"/>
            <p:nvPr/>
          </p:nvSpPr>
          <p:spPr>
            <a:xfrm>
              <a:off x="4739919" y="1708566"/>
              <a:ext cx="861518" cy="998494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s-MX" sz="1800" noProof="0" dirty="0">
                  <a:solidFill>
                    <a:schemeClr val="tx1"/>
                  </a:solidFill>
                  <a:latin typeface="DM Sans" pitchFamily="2" charset="0"/>
                </a:rPr>
                <a:t>Resultados intermedios    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335EF7F0-BF53-26A0-E72D-E4254B22CBDC}"/>
                </a:ext>
              </a:extLst>
            </p:cNvPr>
            <p:cNvSpPr txBox="1"/>
            <p:nvPr/>
          </p:nvSpPr>
          <p:spPr>
            <a:xfrm>
              <a:off x="3495724" y="1718573"/>
              <a:ext cx="933310" cy="927421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s-MX" sz="1800" noProof="0" dirty="0">
                  <a:solidFill>
                    <a:schemeClr val="tx1"/>
                  </a:solidFill>
                  <a:latin typeface="DM Sans" pitchFamily="2" charset="0"/>
                </a:rPr>
                <a:t>Productos</a:t>
              </a:r>
            </a:p>
            <a:p>
              <a:pPr algn="ctr"/>
              <a:r>
                <a:rPr lang="es-MX" sz="1100" noProof="0" dirty="0">
                  <a:solidFill>
                    <a:schemeClr val="tx1"/>
                  </a:solidFill>
                  <a:latin typeface="DM Sans" pitchFamily="2" charset="0"/>
                </a:rPr>
                <a:t>(Bienes, servicios, regulaciones)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A6656D50-DFF5-265C-FB7B-68CD239CDC39}"/>
                </a:ext>
              </a:extLst>
            </p:cNvPr>
            <p:cNvSpPr txBox="1"/>
            <p:nvPr/>
          </p:nvSpPr>
          <p:spPr>
            <a:xfrm>
              <a:off x="5948369" y="1681635"/>
              <a:ext cx="861518" cy="1067674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s-MX" sz="1800" noProof="0" dirty="0">
                  <a:solidFill>
                    <a:schemeClr val="tx1"/>
                  </a:solidFill>
                  <a:latin typeface="DM Sans" pitchFamily="2" charset="0"/>
                </a:rPr>
                <a:t>Resultados finales</a:t>
              </a:r>
            </a:p>
          </p:txBody>
        </p:sp>
      </p:grp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704C43B2-E990-0560-F9B1-A5FDC2CB3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94583"/>
              </p:ext>
            </p:extLst>
          </p:nvPr>
        </p:nvGraphicFramePr>
        <p:xfrm>
          <a:off x="2292052" y="1463675"/>
          <a:ext cx="9735754" cy="5257800"/>
        </p:xfrm>
        <a:graphic>
          <a:graphicData uri="http://schemas.openxmlformats.org/drawingml/2006/table">
            <a:tbl>
              <a:tblPr firstRow="1" bandRow="1"/>
              <a:tblGrid>
                <a:gridCol w="1803964">
                  <a:extLst>
                    <a:ext uri="{9D8B030D-6E8A-4147-A177-3AD203B41FA5}">
                      <a16:colId xmlns:a16="http://schemas.microsoft.com/office/drawing/2014/main" val="2593257325"/>
                    </a:ext>
                  </a:extLst>
                </a:gridCol>
                <a:gridCol w="7931790">
                  <a:extLst>
                    <a:ext uri="{9D8B030D-6E8A-4147-A177-3AD203B41FA5}">
                      <a16:colId xmlns:a16="http://schemas.microsoft.com/office/drawing/2014/main" val="739198256"/>
                    </a:ext>
                  </a:extLst>
                </a:gridCol>
              </a:tblGrid>
              <a:tr h="365839">
                <a:tc>
                  <a:txBody>
                    <a:bodyPr/>
                    <a:lstStyle/>
                    <a:p>
                      <a:endParaRPr lang="es-MX" sz="1900" noProof="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noProof="0" dirty="0"/>
                        <a:t>Resumen narrativo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292578"/>
                  </a:ext>
                </a:extLst>
              </a:tr>
              <a:tr h="676441">
                <a:tc>
                  <a:txBody>
                    <a:bodyPr/>
                    <a:lstStyle/>
                    <a:p>
                      <a:r>
                        <a:rPr lang="es-MX" sz="1800" b="1" noProof="0" dirty="0"/>
                        <a:t>Fin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6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900" b="1" noProof="0" dirty="0">
                          <a:solidFill>
                            <a:srgbClr val="C00000"/>
                          </a:solidFill>
                        </a:rPr>
                        <a:t>Se elimina el “mediante” en el resumen narrativo quedando:  </a:t>
                      </a:r>
                    </a:p>
                    <a:p>
                      <a:pPr algn="just"/>
                      <a:r>
                        <a:rPr lang="es-MX" sz="1900" b="0" i="1" noProof="0" dirty="0"/>
                        <a:t>Contribuir </a:t>
                      </a:r>
                      <a:r>
                        <a:rPr lang="es-MX" sz="2400" b="1" i="1" u="none" strike="noStrike" cap="none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 </a:t>
                      </a:r>
                      <a:r>
                        <a:rPr lang="es-MX" sz="1900" b="0" i="1" noProof="0" dirty="0"/>
                        <a:t>logro superior (Objetivo de desarrollo/ se Alinea al PED).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610450"/>
                  </a:ext>
                </a:extLst>
              </a:tr>
              <a:tr h="851448">
                <a:tc>
                  <a:txBody>
                    <a:bodyPr/>
                    <a:lstStyle/>
                    <a:p>
                      <a:r>
                        <a:rPr lang="es-MX" sz="1800" b="1" noProof="0" dirty="0">
                          <a:solidFill>
                            <a:schemeClr val="tx1"/>
                          </a:solidFill>
                        </a:rPr>
                        <a:t>Propósito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6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900" b="1" noProof="0" dirty="0"/>
                        <a:t>Se mantiene la estructura del Resumen narrativo:</a:t>
                      </a:r>
                    </a:p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900" b="0" i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Población Objetivo O Área de Enfoque </a:t>
                      </a:r>
                      <a:r>
                        <a:rPr lang="es-MX" sz="2400" b="1" i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</a:t>
                      </a:r>
                      <a:r>
                        <a:rPr lang="es-MX" sz="1900" b="0" i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Verbo en presente (Cambio) </a:t>
                      </a:r>
                      <a:r>
                        <a:rPr lang="es-MX" sz="2400" b="1" i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 </a:t>
                      </a:r>
                      <a:r>
                        <a:rPr lang="es-MX" sz="1900" b="0" i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Contexto/complemento.</a:t>
                      </a:r>
                      <a:endParaRPr lang="es-MX" sz="1900" b="0" i="1" u="none" strike="noStrike" cap="none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061821"/>
                  </a:ext>
                </a:extLst>
              </a:tr>
              <a:tr h="1183564">
                <a:tc>
                  <a:txBody>
                    <a:bodyPr/>
                    <a:lstStyle/>
                    <a:p>
                      <a:r>
                        <a:rPr lang="es-MX" sz="1800" b="1" noProof="0" dirty="0">
                          <a:solidFill>
                            <a:schemeClr val="tx1"/>
                          </a:solidFill>
                        </a:rPr>
                        <a:t>Componentes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900" b="1" i="0" u="none" strike="noStrike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Se deberán eliminar descripciones y contextos, quedando en el resumen narrativo exclusivamente como:</a:t>
                      </a:r>
                    </a:p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900" b="0" i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Producto Terminado O Servicio Proporcionado </a:t>
                      </a:r>
                      <a:r>
                        <a:rPr lang="es-MX" sz="2400" b="1" i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</a:t>
                      </a:r>
                      <a:br>
                        <a:rPr lang="es-MX" sz="1900" b="0" i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MX" sz="1900" b="0" i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Verbo en Participio Pasado.</a:t>
                      </a:r>
                      <a:endParaRPr lang="es-MX" sz="1900" b="0" i="1" u="none" strike="noStrike" cap="none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435640"/>
                  </a:ext>
                </a:extLst>
              </a:tr>
              <a:tr h="917418">
                <a:tc>
                  <a:txBody>
                    <a:bodyPr/>
                    <a:lstStyle/>
                    <a:p>
                      <a:r>
                        <a:rPr lang="es-MX" sz="1800" b="1" noProof="0" dirty="0">
                          <a:solidFill>
                            <a:schemeClr val="tx1"/>
                          </a:solidFill>
                        </a:rPr>
                        <a:t>Actividades</a:t>
                      </a:r>
                    </a:p>
                    <a:p>
                      <a:endParaRPr lang="es-MX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5F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b="1" u="sng" noProof="0" dirty="0">
                          <a:solidFill>
                            <a:srgbClr val="C00000"/>
                          </a:solidFill>
                        </a:rPr>
                        <a:t>Reformular</a:t>
                      </a:r>
                      <a:r>
                        <a:rPr lang="es-MX" sz="1800" b="1" noProof="0" dirty="0">
                          <a:solidFill>
                            <a:srgbClr val="C00000"/>
                          </a:solidFill>
                        </a:rPr>
                        <a:t> las actividades para que sean claras, agregando dos características: 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noProof="0" dirty="0"/>
                        <a:t>SUSTANTIVAS,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noProof="0" dirty="0"/>
                        <a:t>NECESARIAS,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u="sng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COSTEABLES Y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u="sng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EVIDENCIABLES.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621269"/>
                  </a:ext>
                </a:extLst>
              </a:tr>
            </a:tbl>
          </a:graphicData>
        </a:graphic>
      </p:graphicFrame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4354525D-8453-0D50-19F3-A2475C3069BD}"/>
              </a:ext>
            </a:extLst>
          </p:cNvPr>
          <p:cNvSpPr/>
          <p:nvPr/>
        </p:nvSpPr>
        <p:spPr>
          <a:xfrm>
            <a:off x="5464213" y="781324"/>
            <a:ext cx="3451859" cy="646176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67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Lógica horizontal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B6E75B83-4662-85B3-B83D-1E04F32DBE6B}"/>
              </a:ext>
            </a:extLst>
          </p:cNvPr>
          <p:cNvSpPr/>
          <p:nvPr/>
        </p:nvSpPr>
        <p:spPr>
          <a:xfrm rot="16200000">
            <a:off x="607483" y="3749695"/>
            <a:ext cx="2659659" cy="665020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67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Lógica vertical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C2E7EF-F809-AE0E-4F18-63F116D7D7BD}"/>
              </a:ext>
            </a:extLst>
          </p:cNvPr>
          <p:cNvSpPr txBox="1"/>
          <p:nvPr/>
        </p:nvSpPr>
        <p:spPr>
          <a:xfrm>
            <a:off x="4797693" y="248224"/>
            <a:ext cx="707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b="1" noProof="0" dirty="0">
                <a:solidFill>
                  <a:schemeClr val="tx1"/>
                </a:solidFill>
              </a:rPr>
              <a:t>MODIFICACIONES EN LA REDACCIÓN DE LOS OBJETIVOS EN LÓGICA VERTICAL DE LA MIR.</a:t>
            </a:r>
          </a:p>
        </p:txBody>
      </p:sp>
      <p:sp>
        <p:nvSpPr>
          <p:cNvPr id="3" name="Globo: flecha izquierda 2">
            <a:extLst>
              <a:ext uri="{FF2B5EF4-FFF2-40B4-BE49-F238E27FC236}">
                <a16:creationId xmlns:a16="http://schemas.microsoft.com/office/drawing/2014/main" id="{C3291CC8-960B-7185-D95F-0469689234C6}"/>
              </a:ext>
            </a:extLst>
          </p:cNvPr>
          <p:cNvSpPr/>
          <p:nvPr/>
        </p:nvSpPr>
        <p:spPr>
          <a:xfrm>
            <a:off x="7059637" y="5870007"/>
            <a:ext cx="4427513" cy="70788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46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COSTEO POR META</a:t>
            </a:r>
          </a:p>
        </p:txBody>
      </p:sp>
      <p:pic>
        <p:nvPicPr>
          <p:cNvPr id="5" name="Gráfico 4" descr="Dinero contorno">
            <a:extLst>
              <a:ext uri="{FF2B5EF4-FFF2-40B4-BE49-F238E27FC236}">
                <a16:creationId xmlns:a16="http://schemas.microsoft.com/office/drawing/2014/main" id="{193B315D-398C-8A52-5873-29BB10606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3388" y="5658412"/>
            <a:ext cx="914400" cy="91440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67B63FBD-094F-D35C-0DBE-60C15B1B82E5}"/>
              </a:ext>
            </a:extLst>
          </p:cNvPr>
          <p:cNvSpPr/>
          <p:nvPr/>
        </p:nvSpPr>
        <p:spPr>
          <a:xfrm>
            <a:off x="4416387" y="6115177"/>
            <a:ext cx="1818678" cy="6355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711460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50C7A32-DF73-454F-2DB8-0EEC5071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" pitchFamily="18" charset="0"/>
                <a:ea typeface="+mn-ea"/>
                <a:cs typeface="Arial" pitchFamily="34" charset="0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5pPr>
            <a:lvl6pPr marL="2285943" algn="l" defTabSz="914377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6pPr>
            <a:lvl7pPr marL="2743131" algn="l" defTabSz="914377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7pPr>
            <a:lvl8pPr marL="3200320" algn="l" defTabSz="914377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8pPr>
            <a:lvl9pPr marL="3657509" algn="l" defTabSz="914377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F4536F07-090A-4E39-B8FA-35161300A2BE}" type="slidenum">
              <a:rPr lang="es-MX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s-MX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EBE5D1D-8522-49F0-F993-7D9B3208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31" y="322866"/>
            <a:ext cx="60054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3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Matriz de Indicadores para Resultados (MIR)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0D70F88F-E433-48E7-4642-9D903BC13B52}"/>
              </a:ext>
            </a:extLst>
          </p:cNvPr>
          <p:cNvGrpSpPr/>
          <p:nvPr/>
        </p:nvGrpSpPr>
        <p:grpSpPr>
          <a:xfrm rot="16200000">
            <a:off x="-1071534" y="3761947"/>
            <a:ext cx="4070352" cy="1476023"/>
            <a:chOff x="1337309" y="1669363"/>
            <a:chExt cx="5718462" cy="1079946"/>
          </a:xfrm>
        </p:grpSpPr>
        <p:sp>
          <p:nvSpPr>
            <p:cNvPr id="6" name="Flecha: cheurón 5">
              <a:extLst>
                <a:ext uri="{FF2B5EF4-FFF2-40B4-BE49-F238E27FC236}">
                  <a16:creationId xmlns:a16="http://schemas.microsoft.com/office/drawing/2014/main" id="{E5AD6DAE-7AEA-E2CA-8563-434B0D0F44C6}"/>
                </a:ext>
              </a:extLst>
            </p:cNvPr>
            <p:cNvSpPr/>
            <p:nvPr/>
          </p:nvSpPr>
          <p:spPr>
            <a:xfrm>
              <a:off x="4411799" y="1681299"/>
              <a:ext cx="1421615" cy="1008409"/>
            </a:xfrm>
            <a:prstGeom prst="chevron">
              <a:avLst>
                <a:gd name="adj" fmla="val 22536"/>
              </a:avLst>
            </a:prstGeom>
            <a:solidFill>
              <a:srgbClr val="D5C6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endParaRPr lang="es-MX" sz="1333" b="1" noProof="0" dirty="0">
                <a:solidFill>
                  <a:schemeClr val="tx1"/>
                </a:solidFill>
                <a:latin typeface="DM Sans" pitchFamily="2" charset="0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B6403D2E-EC56-FF4D-1FE4-B5A09CC3A522}"/>
                </a:ext>
              </a:extLst>
            </p:cNvPr>
            <p:cNvSpPr/>
            <p:nvPr/>
          </p:nvSpPr>
          <p:spPr>
            <a:xfrm>
              <a:off x="3167755" y="1681630"/>
              <a:ext cx="1421617" cy="1011350"/>
            </a:xfrm>
            <a:custGeom>
              <a:avLst/>
              <a:gdLst>
                <a:gd name="connsiteX0" fmla="*/ 0 w 5656482"/>
                <a:gd name="connsiteY0" fmla="*/ 0 h 2262593"/>
                <a:gd name="connsiteX1" fmla="*/ 4525186 w 5656482"/>
                <a:gd name="connsiteY1" fmla="*/ 0 h 2262593"/>
                <a:gd name="connsiteX2" fmla="*/ 5656482 w 5656482"/>
                <a:gd name="connsiteY2" fmla="*/ 1131297 h 2262593"/>
                <a:gd name="connsiteX3" fmla="*/ 4525186 w 5656482"/>
                <a:gd name="connsiteY3" fmla="*/ 2262593 h 2262593"/>
                <a:gd name="connsiteX4" fmla="*/ 0 w 5656482"/>
                <a:gd name="connsiteY4" fmla="*/ 2262593 h 2262593"/>
                <a:gd name="connsiteX5" fmla="*/ 1131297 w 5656482"/>
                <a:gd name="connsiteY5" fmla="*/ 1131297 h 2262593"/>
                <a:gd name="connsiteX6" fmla="*/ 0 w 5656482"/>
                <a:gd name="connsiteY6" fmla="*/ 0 h 2262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6482" h="2262593">
                  <a:moveTo>
                    <a:pt x="0" y="0"/>
                  </a:moveTo>
                  <a:lnTo>
                    <a:pt x="4525186" y="0"/>
                  </a:lnTo>
                  <a:lnTo>
                    <a:pt x="5656482" y="1131297"/>
                  </a:lnTo>
                  <a:lnTo>
                    <a:pt x="4525186" y="2262593"/>
                  </a:lnTo>
                  <a:lnTo>
                    <a:pt x="0" y="2262593"/>
                  </a:lnTo>
                  <a:lnTo>
                    <a:pt x="1131297" y="1131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636412" tIns="42672" rIns="1551067" bIns="42672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333" b="1" kern="1200" noProof="0" dirty="0">
                <a:solidFill>
                  <a:schemeClr val="tx1"/>
                </a:solidFill>
                <a:latin typeface="DM Sans" pitchFamily="2" charset="0"/>
              </a:endParaRPr>
            </a:p>
          </p:txBody>
        </p:sp>
        <p:sp>
          <p:nvSpPr>
            <p:cNvPr id="29" name="Flecha: cheurón 28">
              <a:extLst>
                <a:ext uri="{FF2B5EF4-FFF2-40B4-BE49-F238E27FC236}">
                  <a16:creationId xmlns:a16="http://schemas.microsoft.com/office/drawing/2014/main" id="{2A2E42A0-91E9-92E6-B1A3-FB077179B503}"/>
                </a:ext>
              </a:extLst>
            </p:cNvPr>
            <p:cNvSpPr/>
            <p:nvPr/>
          </p:nvSpPr>
          <p:spPr>
            <a:xfrm>
              <a:off x="5634156" y="1693019"/>
              <a:ext cx="1421615" cy="1008409"/>
            </a:xfrm>
            <a:prstGeom prst="chevron">
              <a:avLst>
                <a:gd name="adj" fmla="val 22536"/>
              </a:avLst>
            </a:prstGeom>
            <a:solidFill>
              <a:srgbClr val="D5C6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endParaRPr lang="es-MX" sz="1333" b="1" noProof="0" dirty="0">
                <a:solidFill>
                  <a:schemeClr val="tx1"/>
                </a:solidFill>
                <a:latin typeface="DM Sans" pitchFamily="2" charset="0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C70F74DC-589E-D43E-241A-58A9498DAADB}"/>
                </a:ext>
              </a:extLst>
            </p:cNvPr>
            <p:cNvSpPr/>
            <p:nvPr/>
          </p:nvSpPr>
          <p:spPr>
            <a:xfrm>
              <a:off x="1337309" y="1669363"/>
              <a:ext cx="831909" cy="1009484"/>
            </a:xfrm>
            <a:custGeom>
              <a:avLst/>
              <a:gdLst>
                <a:gd name="connsiteX0" fmla="*/ 0 w 5656482"/>
                <a:gd name="connsiteY0" fmla="*/ 0 h 2262593"/>
                <a:gd name="connsiteX1" fmla="*/ 4525186 w 5656482"/>
                <a:gd name="connsiteY1" fmla="*/ 0 h 2262593"/>
                <a:gd name="connsiteX2" fmla="*/ 5656482 w 5656482"/>
                <a:gd name="connsiteY2" fmla="*/ 1131297 h 2262593"/>
                <a:gd name="connsiteX3" fmla="*/ 4525186 w 5656482"/>
                <a:gd name="connsiteY3" fmla="*/ 2262593 h 2262593"/>
                <a:gd name="connsiteX4" fmla="*/ 0 w 5656482"/>
                <a:gd name="connsiteY4" fmla="*/ 2262593 h 2262593"/>
                <a:gd name="connsiteX5" fmla="*/ 1131297 w 5656482"/>
                <a:gd name="connsiteY5" fmla="*/ 1131297 h 2262593"/>
                <a:gd name="connsiteX6" fmla="*/ 0 w 5656482"/>
                <a:gd name="connsiteY6" fmla="*/ 0 h 2262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6482" h="2262593">
                  <a:moveTo>
                    <a:pt x="0" y="0"/>
                  </a:moveTo>
                  <a:lnTo>
                    <a:pt x="4525186" y="0"/>
                  </a:lnTo>
                  <a:lnTo>
                    <a:pt x="5656482" y="1131297"/>
                  </a:lnTo>
                  <a:lnTo>
                    <a:pt x="4525186" y="2262593"/>
                  </a:lnTo>
                  <a:lnTo>
                    <a:pt x="0" y="2262593"/>
                  </a:lnTo>
                  <a:lnTo>
                    <a:pt x="1131297" y="113129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vert" wrap="square" lIns="1636412" tIns="42672" rIns="1551067" bIns="42672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333" b="1" kern="1200" noProof="0" dirty="0">
                <a:solidFill>
                  <a:schemeClr val="tx1"/>
                </a:solidFill>
                <a:latin typeface="DM Sans" pitchFamily="2" charset="0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C4A126E1-E691-9F41-6EAC-76E5C66A9150}"/>
                </a:ext>
              </a:extLst>
            </p:cNvPr>
            <p:cNvSpPr/>
            <p:nvPr/>
          </p:nvSpPr>
          <p:spPr>
            <a:xfrm>
              <a:off x="2025064" y="1674856"/>
              <a:ext cx="1276867" cy="1014852"/>
            </a:xfrm>
            <a:custGeom>
              <a:avLst/>
              <a:gdLst>
                <a:gd name="connsiteX0" fmla="*/ 0 w 5656482"/>
                <a:gd name="connsiteY0" fmla="*/ 0 h 2262593"/>
                <a:gd name="connsiteX1" fmla="*/ 4525186 w 5656482"/>
                <a:gd name="connsiteY1" fmla="*/ 0 h 2262593"/>
                <a:gd name="connsiteX2" fmla="*/ 5656482 w 5656482"/>
                <a:gd name="connsiteY2" fmla="*/ 1131297 h 2262593"/>
                <a:gd name="connsiteX3" fmla="*/ 4525186 w 5656482"/>
                <a:gd name="connsiteY3" fmla="*/ 2262593 h 2262593"/>
                <a:gd name="connsiteX4" fmla="*/ 0 w 5656482"/>
                <a:gd name="connsiteY4" fmla="*/ 2262593 h 2262593"/>
                <a:gd name="connsiteX5" fmla="*/ 1131297 w 5656482"/>
                <a:gd name="connsiteY5" fmla="*/ 1131297 h 2262593"/>
                <a:gd name="connsiteX6" fmla="*/ 0 w 5656482"/>
                <a:gd name="connsiteY6" fmla="*/ 0 h 2262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6482" h="2262593">
                  <a:moveTo>
                    <a:pt x="0" y="0"/>
                  </a:moveTo>
                  <a:lnTo>
                    <a:pt x="4525186" y="0"/>
                  </a:lnTo>
                  <a:lnTo>
                    <a:pt x="5656482" y="1131297"/>
                  </a:lnTo>
                  <a:lnTo>
                    <a:pt x="4525186" y="2262593"/>
                  </a:lnTo>
                  <a:lnTo>
                    <a:pt x="0" y="2262593"/>
                  </a:lnTo>
                  <a:lnTo>
                    <a:pt x="1131297" y="1131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636412" tIns="42672" rIns="1551067" bIns="42672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333" b="1" kern="1200" noProof="0" dirty="0">
                <a:solidFill>
                  <a:schemeClr val="tx1"/>
                </a:solidFill>
                <a:latin typeface="DM Sans" pitchFamily="2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3F08A3CF-9E0D-019D-12FF-54F53EAC4635}"/>
                </a:ext>
              </a:extLst>
            </p:cNvPr>
            <p:cNvSpPr txBox="1"/>
            <p:nvPr/>
          </p:nvSpPr>
          <p:spPr>
            <a:xfrm>
              <a:off x="1566314" y="1832369"/>
              <a:ext cx="547614" cy="780541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s-MX" sz="1333" b="1" noProof="0" dirty="0">
                  <a:solidFill>
                    <a:schemeClr val="tx1"/>
                  </a:solidFill>
                  <a:latin typeface="DM Sans" pitchFamily="2" charset="0"/>
                </a:rPr>
                <a:t>Insumos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CCD623-C064-3404-AC31-C0D77EC8BF7F}"/>
                </a:ext>
              </a:extLst>
            </p:cNvPr>
            <p:cNvSpPr txBox="1"/>
            <p:nvPr/>
          </p:nvSpPr>
          <p:spPr>
            <a:xfrm>
              <a:off x="2256239" y="1768808"/>
              <a:ext cx="778315" cy="871667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s-MX" sz="1200" b="1" noProof="0" dirty="0">
                  <a:solidFill>
                    <a:schemeClr val="tx1"/>
                  </a:solidFill>
                  <a:latin typeface="DM Sans" pitchFamily="2" charset="0"/>
                </a:rPr>
                <a:t>Procesos/</a:t>
              </a:r>
            </a:p>
            <a:p>
              <a:pPr algn="ctr"/>
              <a:r>
                <a:rPr lang="es-MX" sz="1200" b="1" noProof="0" dirty="0">
                  <a:solidFill>
                    <a:schemeClr val="tx1"/>
                  </a:solidFill>
                  <a:latin typeface="DM Sans" pitchFamily="2" charset="0"/>
                </a:rPr>
                <a:t>Actividades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373CC0FC-E19B-43F4-38E3-CF27B7AC4F8B}"/>
                </a:ext>
              </a:extLst>
            </p:cNvPr>
            <p:cNvSpPr txBox="1"/>
            <p:nvPr/>
          </p:nvSpPr>
          <p:spPr>
            <a:xfrm>
              <a:off x="4752785" y="1708566"/>
              <a:ext cx="835787" cy="998494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s-MX" sz="1333" b="1" noProof="0" dirty="0">
                  <a:solidFill>
                    <a:schemeClr val="tx1"/>
                  </a:solidFill>
                  <a:latin typeface="DM Sans" pitchFamily="2" charset="0"/>
                </a:rPr>
                <a:t>Resultados intermedios    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335EF7F0-BF53-26A0-E72D-E4254B22CBDC}"/>
                </a:ext>
              </a:extLst>
            </p:cNvPr>
            <p:cNvSpPr txBox="1"/>
            <p:nvPr/>
          </p:nvSpPr>
          <p:spPr>
            <a:xfrm>
              <a:off x="3486877" y="1718571"/>
              <a:ext cx="951005" cy="927421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s-MX" sz="1333" b="1" noProof="0" dirty="0">
                  <a:solidFill>
                    <a:schemeClr val="tx1"/>
                  </a:solidFill>
                  <a:latin typeface="DM Sans" pitchFamily="2" charset="0"/>
                </a:rPr>
                <a:t>Productos</a:t>
              </a:r>
            </a:p>
            <a:p>
              <a:pPr algn="ctr"/>
              <a:r>
                <a:rPr lang="es-MX" sz="933" b="1" noProof="0" dirty="0">
                  <a:solidFill>
                    <a:schemeClr val="tx1"/>
                  </a:solidFill>
                  <a:latin typeface="DM Sans" pitchFamily="2" charset="0"/>
                </a:rPr>
                <a:t>(Bienes, servicios, regulaciones)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A6656D50-DFF5-265C-FB7B-68CD239CDC39}"/>
                </a:ext>
              </a:extLst>
            </p:cNvPr>
            <p:cNvSpPr txBox="1"/>
            <p:nvPr/>
          </p:nvSpPr>
          <p:spPr>
            <a:xfrm>
              <a:off x="5961233" y="1681635"/>
              <a:ext cx="835787" cy="1067674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s-MX" sz="1333" b="1" noProof="0" dirty="0">
                  <a:solidFill>
                    <a:schemeClr val="tx1"/>
                  </a:solidFill>
                  <a:latin typeface="DM Sans" pitchFamily="2" charset="0"/>
                </a:rPr>
                <a:t>Resultados finales</a:t>
              </a:r>
            </a:p>
          </p:txBody>
        </p:sp>
      </p:grp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704C43B2-E990-0560-F9B1-A5FDC2CB3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746609"/>
              </p:ext>
            </p:extLst>
          </p:nvPr>
        </p:nvGraphicFramePr>
        <p:xfrm>
          <a:off x="1701654" y="1588771"/>
          <a:ext cx="10068126" cy="5122477"/>
        </p:xfrm>
        <a:graphic>
          <a:graphicData uri="http://schemas.openxmlformats.org/drawingml/2006/table">
            <a:tbl>
              <a:tblPr firstRow="1" bandRow="1"/>
              <a:tblGrid>
                <a:gridCol w="1921656">
                  <a:extLst>
                    <a:ext uri="{9D8B030D-6E8A-4147-A177-3AD203B41FA5}">
                      <a16:colId xmlns:a16="http://schemas.microsoft.com/office/drawing/2014/main" val="2593257325"/>
                    </a:ext>
                  </a:extLst>
                </a:gridCol>
                <a:gridCol w="1131570">
                  <a:extLst>
                    <a:ext uri="{9D8B030D-6E8A-4147-A177-3AD203B41FA5}">
                      <a16:colId xmlns:a16="http://schemas.microsoft.com/office/drawing/2014/main" val="739198256"/>
                    </a:ext>
                  </a:extLst>
                </a:gridCol>
                <a:gridCol w="4126230">
                  <a:extLst>
                    <a:ext uri="{9D8B030D-6E8A-4147-A177-3AD203B41FA5}">
                      <a16:colId xmlns:a16="http://schemas.microsoft.com/office/drawing/2014/main" val="3131541242"/>
                    </a:ext>
                  </a:extLst>
                </a:gridCol>
                <a:gridCol w="1565910">
                  <a:extLst>
                    <a:ext uri="{9D8B030D-6E8A-4147-A177-3AD203B41FA5}">
                      <a16:colId xmlns:a16="http://schemas.microsoft.com/office/drawing/2014/main" val="1011032124"/>
                    </a:ext>
                  </a:extLst>
                </a:gridCol>
                <a:gridCol w="1322760">
                  <a:extLst>
                    <a:ext uri="{9D8B030D-6E8A-4147-A177-3AD203B41FA5}">
                      <a16:colId xmlns:a16="http://schemas.microsoft.com/office/drawing/2014/main" val="3376879429"/>
                    </a:ext>
                  </a:extLst>
                </a:gridCol>
              </a:tblGrid>
              <a:tr h="875827">
                <a:tc>
                  <a:txBody>
                    <a:bodyPr/>
                    <a:lstStyle/>
                    <a:p>
                      <a:endParaRPr lang="es-MX" sz="1900" noProof="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noProof="0" dirty="0"/>
                        <a:t>Resumen narrativo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b="1" noProof="0" dirty="0"/>
                        <a:t>Indicadores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500" b="1" i="0" u="none" strike="noStrike" cap="none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Medios de verificación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500" b="1" i="0" u="none" strike="noStrike" cap="none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Supuestos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292578"/>
                  </a:ext>
                </a:extLst>
              </a:tr>
              <a:tr h="810433">
                <a:tc>
                  <a:txBody>
                    <a:bodyPr/>
                    <a:lstStyle/>
                    <a:p>
                      <a:r>
                        <a:rPr lang="es-MX" sz="1900" b="1" noProof="0" dirty="0"/>
                        <a:t>Fin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900" b="1" noProof="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INDICADOR ESTRATÉGICO</a:t>
                      </a:r>
                      <a:br>
                        <a:rPr lang="es-MX" sz="14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br>
                        <a:rPr lang="es-MX" sz="14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MX" sz="14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MIDE EL IMPACTO </a:t>
                      </a:r>
                      <a:endParaRPr lang="es-MX" sz="1900" b="1" noProof="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900" b="1" noProof="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900" b="1" noProof="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610450"/>
                  </a:ext>
                </a:extLst>
              </a:tr>
              <a:tr h="827848">
                <a:tc>
                  <a:txBody>
                    <a:bodyPr/>
                    <a:lstStyle/>
                    <a:p>
                      <a:r>
                        <a:rPr lang="es-MX" sz="1900" b="1" noProof="0" dirty="0">
                          <a:solidFill>
                            <a:schemeClr val="tx1"/>
                          </a:solidFill>
                        </a:rPr>
                        <a:t>Propósito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900" noProof="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INDICADOR ESTRATÉGICO</a:t>
                      </a:r>
                      <a:br>
                        <a:rPr lang="es-MX" sz="14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br>
                        <a:rPr lang="es-MX" sz="14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MX" sz="14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MIDEL EL RESULTADO</a:t>
                      </a:r>
                      <a:endParaRPr lang="es-MX" sz="1900" noProof="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900" noProof="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900" noProof="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061821"/>
                  </a:ext>
                </a:extLst>
              </a:tr>
              <a:tr h="779569">
                <a:tc>
                  <a:txBody>
                    <a:bodyPr/>
                    <a:lstStyle/>
                    <a:p>
                      <a:r>
                        <a:rPr lang="es-MX" sz="1900" b="1" noProof="0" dirty="0">
                          <a:solidFill>
                            <a:schemeClr val="tx1"/>
                          </a:solidFill>
                        </a:rPr>
                        <a:t>Componentes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900" noProof="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INDICADOR ESTRATÉGICO/GESTIÓN  </a:t>
                      </a:r>
                      <a:br>
                        <a:rPr lang="es-MX" sz="14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br>
                        <a:rPr lang="es-MX" sz="14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MX" sz="14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MIDE EL BIEN O EL SERVICIO</a:t>
                      </a:r>
                      <a:endParaRPr lang="es-MX" sz="1900" noProof="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900" noProof="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900" noProof="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435640"/>
                  </a:ext>
                </a:extLst>
              </a:tr>
              <a:tr h="1652686">
                <a:tc>
                  <a:txBody>
                    <a:bodyPr/>
                    <a:lstStyle/>
                    <a:p>
                      <a:r>
                        <a:rPr lang="es-MX" sz="1900" b="1" noProof="0" dirty="0">
                          <a:solidFill>
                            <a:schemeClr val="tx1"/>
                          </a:solidFill>
                        </a:rPr>
                        <a:t>Actividades</a:t>
                      </a:r>
                    </a:p>
                    <a:p>
                      <a:endParaRPr lang="es-MX" sz="19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900" noProof="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noProof="0" dirty="0"/>
                    </a:p>
                    <a:p>
                      <a:pPr algn="ctr"/>
                      <a:r>
                        <a:rPr lang="es-MX" sz="14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INDICADOR DE GESTIÓN/OPERATIVIDAD</a:t>
                      </a:r>
                    </a:p>
                    <a:p>
                      <a:pPr algn="ctr"/>
                      <a:endParaRPr lang="es-MX" sz="1400" b="1" i="0" u="none" strike="noStrike" cap="none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/>
                      <a:r>
                        <a:rPr lang="es-MX" sz="14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MIDE ACTIVIDADES/OPERATIVIDAD</a:t>
                      </a:r>
                    </a:p>
                    <a:p>
                      <a:pPr algn="ctr"/>
                      <a:endParaRPr lang="es-MX" sz="1400" b="1" i="0" u="none" strike="noStrike" cap="none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/>
                      <a:r>
                        <a:rPr lang="es-MX" sz="1400" noProof="0" dirty="0">
                          <a:solidFill>
                            <a:srgbClr val="FF0000"/>
                          </a:solidFill>
                        </a:rPr>
                        <a:t>SE MODIFICA A INDICADORES DE UNA VARIABLE/VALOR ABSOLUTO (SIN MÉTODO DE CÁLCULO)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900" noProof="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900" noProof="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621269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AC2E7EF-F809-AE0E-4F18-63F116D7D7BD}"/>
              </a:ext>
            </a:extLst>
          </p:cNvPr>
          <p:cNvSpPr txBox="1"/>
          <p:nvPr/>
        </p:nvSpPr>
        <p:spPr>
          <a:xfrm>
            <a:off x="5465433" y="50753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MX" noProof="0" dirty="0"/>
              <a:t>MODIFICACIONES PRINCIPALES EN LA CONSTRUCCIÓN DE INDICADORES EN LA MIR.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4560DA7-08AC-2141-63E1-7191EC0CEF44}"/>
              </a:ext>
            </a:extLst>
          </p:cNvPr>
          <p:cNvSpPr/>
          <p:nvPr/>
        </p:nvSpPr>
        <p:spPr>
          <a:xfrm flipH="1" flipV="1">
            <a:off x="4526280" y="4825870"/>
            <a:ext cx="4697730" cy="200934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0721785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9;p45">
            <a:extLst>
              <a:ext uri="{FF2B5EF4-FFF2-40B4-BE49-F238E27FC236}">
                <a16:creationId xmlns:a16="http://schemas.microsoft.com/office/drawing/2014/main" id="{4955B1C5-232A-928F-EE94-1D37274F8E1E}"/>
              </a:ext>
            </a:extLst>
          </p:cNvPr>
          <p:cNvSpPr txBox="1">
            <a:spLocks/>
          </p:cNvSpPr>
          <p:nvPr/>
        </p:nvSpPr>
        <p:spPr>
          <a:xfrm>
            <a:off x="623549" y="152934"/>
            <a:ext cx="10272000" cy="629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SzPts val="3000"/>
              <a:buFont typeface="Calibri"/>
              <a:buNone/>
              <a:defRPr sz="4400">
                <a:solidFill>
                  <a:srgbClr val="498CFF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defRPr>
            </a:lvl1pPr>
            <a:lvl2pPr>
              <a:lnSpc>
                <a:spcPct val="90000"/>
              </a:lnSpc>
              <a:buSzPts val="30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>
              <a:lnSpc>
                <a:spcPct val="90000"/>
              </a:lnSpc>
              <a:buSzPts val="30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>
              <a:lnSpc>
                <a:spcPct val="90000"/>
              </a:lnSpc>
              <a:buSzPts val="30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>
              <a:lnSpc>
                <a:spcPct val="90000"/>
              </a:lnSpc>
              <a:buSzPts val="30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>
              <a:lnSpc>
                <a:spcPct val="90000"/>
              </a:lnSpc>
              <a:buSzPts val="30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>
              <a:lnSpc>
                <a:spcPct val="90000"/>
              </a:lnSpc>
              <a:buSzPts val="30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>
              <a:lnSpc>
                <a:spcPct val="90000"/>
              </a:lnSpc>
              <a:buSzPts val="30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>
              <a:lnSpc>
                <a:spcPct val="90000"/>
              </a:lnSpc>
              <a:buSzPts val="30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MX" noProof="0" dirty="0">
                <a:solidFill>
                  <a:schemeClr val="tx1"/>
                </a:solidFill>
              </a:rPr>
              <a:t>Cadena de valor público</a:t>
            </a:r>
          </a:p>
        </p:txBody>
      </p:sp>
      <p:grpSp>
        <p:nvGrpSpPr>
          <p:cNvPr id="283" name="Grupo 282">
            <a:extLst>
              <a:ext uri="{FF2B5EF4-FFF2-40B4-BE49-F238E27FC236}">
                <a16:creationId xmlns:a16="http://schemas.microsoft.com/office/drawing/2014/main" id="{C44855D6-6E06-7FAE-789E-756C30ABA13E}"/>
              </a:ext>
            </a:extLst>
          </p:cNvPr>
          <p:cNvGrpSpPr/>
          <p:nvPr/>
        </p:nvGrpSpPr>
        <p:grpSpPr>
          <a:xfrm>
            <a:off x="172565" y="640203"/>
            <a:ext cx="11917651" cy="6273398"/>
            <a:chOff x="172565" y="640203"/>
            <a:chExt cx="11917651" cy="6273398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6BFE8445-B5CE-C3D8-BA0C-640E0AA7FDC7}"/>
                </a:ext>
              </a:extLst>
            </p:cNvPr>
            <p:cNvGrpSpPr/>
            <p:nvPr/>
          </p:nvGrpSpPr>
          <p:grpSpPr>
            <a:xfrm>
              <a:off x="514353" y="640203"/>
              <a:ext cx="11469769" cy="3788649"/>
              <a:chOff x="406401" y="1155034"/>
              <a:chExt cx="11469769" cy="4127726"/>
            </a:xfrm>
          </p:grpSpPr>
          <p:sp>
            <p:nvSpPr>
              <p:cNvPr id="48" name="Flecha: cheurón 47">
                <a:extLst>
                  <a:ext uri="{FF2B5EF4-FFF2-40B4-BE49-F238E27FC236}">
                    <a16:creationId xmlns:a16="http://schemas.microsoft.com/office/drawing/2014/main" id="{434CA001-6041-36F7-81BB-AB9C2C05B663}"/>
                  </a:ext>
                </a:extLst>
              </p:cNvPr>
              <p:cNvSpPr/>
              <p:nvPr/>
            </p:nvSpPr>
            <p:spPr>
              <a:xfrm>
                <a:off x="5634646" y="2242177"/>
                <a:ext cx="1895487" cy="1344545"/>
              </a:xfrm>
              <a:prstGeom prst="chevron">
                <a:avLst>
                  <a:gd name="adj" fmla="val 22536"/>
                </a:avLst>
              </a:prstGeom>
              <a:solidFill>
                <a:srgbClr val="D5C6FF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 sz="1600" noProof="0" dirty="0">
                  <a:solidFill>
                    <a:schemeClr val="tx1"/>
                  </a:solidFill>
                  <a:latin typeface="DM Sans" pitchFamily="2" charset="0"/>
                </a:endParaRPr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B8EFDDB7-2A8A-DE32-144F-7820DDF7D2D3}"/>
                  </a:ext>
                </a:extLst>
              </p:cNvPr>
              <p:cNvSpPr/>
              <p:nvPr/>
            </p:nvSpPr>
            <p:spPr>
              <a:xfrm>
                <a:off x="3782262" y="2237507"/>
                <a:ext cx="1736232" cy="1353136"/>
              </a:xfrm>
              <a:custGeom>
                <a:avLst/>
                <a:gdLst>
                  <a:gd name="connsiteX0" fmla="*/ 0 w 5656482"/>
                  <a:gd name="connsiteY0" fmla="*/ 0 h 2262593"/>
                  <a:gd name="connsiteX1" fmla="*/ 4525186 w 5656482"/>
                  <a:gd name="connsiteY1" fmla="*/ 0 h 2262593"/>
                  <a:gd name="connsiteX2" fmla="*/ 5656482 w 5656482"/>
                  <a:gd name="connsiteY2" fmla="*/ 1131297 h 2262593"/>
                  <a:gd name="connsiteX3" fmla="*/ 4525186 w 5656482"/>
                  <a:gd name="connsiteY3" fmla="*/ 2262593 h 2262593"/>
                  <a:gd name="connsiteX4" fmla="*/ 0 w 5656482"/>
                  <a:gd name="connsiteY4" fmla="*/ 2262593 h 2262593"/>
                  <a:gd name="connsiteX5" fmla="*/ 1131297 w 5656482"/>
                  <a:gd name="connsiteY5" fmla="*/ 1131297 h 2262593"/>
                  <a:gd name="connsiteX6" fmla="*/ 0 w 5656482"/>
                  <a:gd name="connsiteY6" fmla="*/ 0 h 226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482" h="2262593">
                    <a:moveTo>
                      <a:pt x="0" y="0"/>
                    </a:moveTo>
                    <a:lnTo>
                      <a:pt x="4525186" y="0"/>
                    </a:lnTo>
                    <a:lnTo>
                      <a:pt x="5656482" y="1131297"/>
                    </a:lnTo>
                    <a:lnTo>
                      <a:pt x="4525186" y="2262593"/>
                    </a:lnTo>
                    <a:lnTo>
                      <a:pt x="0" y="2262593"/>
                    </a:lnTo>
                    <a:lnTo>
                      <a:pt x="1131297" y="1131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36412" tIns="42672" rIns="1551067" bIns="42672" numCol="1" spcCol="1270" anchor="ctr" anchorCtr="0">
                <a:noAutofit/>
              </a:bodyPr>
              <a:lstStyle/>
              <a:p>
                <a:pPr algn="ctr" defTabSz="142236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1600" kern="1200" noProof="0" dirty="0">
                  <a:solidFill>
                    <a:srgbClr val="FF9966"/>
                  </a:solidFill>
                  <a:latin typeface="DM Sans" pitchFamily="2" charset="0"/>
                </a:endParaRPr>
              </a:p>
            </p:txBody>
          </p:sp>
          <p:sp>
            <p:nvSpPr>
              <p:cNvPr id="50" name="Flecha: cheurón 49">
                <a:extLst>
                  <a:ext uri="{FF2B5EF4-FFF2-40B4-BE49-F238E27FC236}">
                    <a16:creationId xmlns:a16="http://schemas.microsoft.com/office/drawing/2014/main" id="{769B2424-F0EA-9DF3-3141-91DC378681A2}"/>
                  </a:ext>
                </a:extLst>
              </p:cNvPr>
              <p:cNvSpPr/>
              <p:nvPr/>
            </p:nvSpPr>
            <p:spPr>
              <a:xfrm>
                <a:off x="7615174" y="2242177"/>
                <a:ext cx="1895487" cy="1344545"/>
              </a:xfrm>
              <a:prstGeom prst="chevron">
                <a:avLst>
                  <a:gd name="adj" fmla="val 22536"/>
                </a:avLst>
              </a:prstGeom>
              <a:solidFill>
                <a:srgbClr val="D5C6FF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 sz="1600" noProof="0" dirty="0">
                  <a:solidFill>
                    <a:schemeClr val="tx1"/>
                  </a:solidFill>
                  <a:latin typeface="DM Sans" pitchFamily="2" charset="0"/>
                </a:endParaRPr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228107A8-ECDD-12F2-294A-8EABE0A27A5E}"/>
                  </a:ext>
                </a:extLst>
              </p:cNvPr>
              <p:cNvSpPr/>
              <p:nvPr/>
            </p:nvSpPr>
            <p:spPr>
              <a:xfrm>
                <a:off x="624767" y="2242176"/>
                <a:ext cx="1449715" cy="1345979"/>
              </a:xfrm>
              <a:custGeom>
                <a:avLst/>
                <a:gdLst>
                  <a:gd name="connsiteX0" fmla="*/ 0 w 5656482"/>
                  <a:gd name="connsiteY0" fmla="*/ 0 h 2262593"/>
                  <a:gd name="connsiteX1" fmla="*/ 4525186 w 5656482"/>
                  <a:gd name="connsiteY1" fmla="*/ 0 h 2262593"/>
                  <a:gd name="connsiteX2" fmla="*/ 5656482 w 5656482"/>
                  <a:gd name="connsiteY2" fmla="*/ 1131297 h 2262593"/>
                  <a:gd name="connsiteX3" fmla="*/ 4525186 w 5656482"/>
                  <a:gd name="connsiteY3" fmla="*/ 2262593 h 2262593"/>
                  <a:gd name="connsiteX4" fmla="*/ 0 w 5656482"/>
                  <a:gd name="connsiteY4" fmla="*/ 2262593 h 2262593"/>
                  <a:gd name="connsiteX5" fmla="*/ 1131297 w 5656482"/>
                  <a:gd name="connsiteY5" fmla="*/ 1131297 h 2262593"/>
                  <a:gd name="connsiteX6" fmla="*/ 0 w 5656482"/>
                  <a:gd name="connsiteY6" fmla="*/ 0 h 226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482" h="2262593">
                    <a:moveTo>
                      <a:pt x="0" y="0"/>
                    </a:moveTo>
                    <a:lnTo>
                      <a:pt x="4525186" y="0"/>
                    </a:lnTo>
                    <a:lnTo>
                      <a:pt x="5656482" y="1131297"/>
                    </a:lnTo>
                    <a:lnTo>
                      <a:pt x="4525186" y="2262593"/>
                    </a:lnTo>
                    <a:lnTo>
                      <a:pt x="0" y="2262593"/>
                    </a:lnTo>
                    <a:lnTo>
                      <a:pt x="1131297" y="1131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36412" tIns="42672" rIns="1551067" bIns="42672" numCol="1" spcCol="1270" anchor="ctr" anchorCtr="0">
                <a:noAutofit/>
              </a:bodyPr>
              <a:lstStyle/>
              <a:p>
                <a:pPr algn="ctr" defTabSz="142236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1600" kern="1200" noProof="0" dirty="0">
                  <a:solidFill>
                    <a:srgbClr val="FF9966"/>
                  </a:solidFill>
                  <a:latin typeface="DM Sans" pitchFamily="2" charset="0"/>
                </a:endParaRPr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4D6D49E9-70A8-3B6D-4A34-B303FBDE0A8F}"/>
                  </a:ext>
                </a:extLst>
              </p:cNvPr>
              <p:cNvSpPr/>
              <p:nvPr/>
            </p:nvSpPr>
            <p:spPr>
              <a:xfrm>
                <a:off x="2237757" y="2242176"/>
                <a:ext cx="1501983" cy="1353136"/>
              </a:xfrm>
              <a:custGeom>
                <a:avLst/>
                <a:gdLst>
                  <a:gd name="connsiteX0" fmla="*/ 0 w 5656482"/>
                  <a:gd name="connsiteY0" fmla="*/ 0 h 2262593"/>
                  <a:gd name="connsiteX1" fmla="*/ 4525186 w 5656482"/>
                  <a:gd name="connsiteY1" fmla="*/ 0 h 2262593"/>
                  <a:gd name="connsiteX2" fmla="*/ 5656482 w 5656482"/>
                  <a:gd name="connsiteY2" fmla="*/ 1131297 h 2262593"/>
                  <a:gd name="connsiteX3" fmla="*/ 4525186 w 5656482"/>
                  <a:gd name="connsiteY3" fmla="*/ 2262593 h 2262593"/>
                  <a:gd name="connsiteX4" fmla="*/ 0 w 5656482"/>
                  <a:gd name="connsiteY4" fmla="*/ 2262593 h 2262593"/>
                  <a:gd name="connsiteX5" fmla="*/ 1131297 w 5656482"/>
                  <a:gd name="connsiteY5" fmla="*/ 1131297 h 2262593"/>
                  <a:gd name="connsiteX6" fmla="*/ 0 w 5656482"/>
                  <a:gd name="connsiteY6" fmla="*/ 0 h 226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482" h="2262593">
                    <a:moveTo>
                      <a:pt x="0" y="0"/>
                    </a:moveTo>
                    <a:lnTo>
                      <a:pt x="4525186" y="0"/>
                    </a:lnTo>
                    <a:lnTo>
                      <a:pt x="5656482" y="1131297"/>
                    </a:lnTo>
                    <a:lnTo>
                      <a:pt x="4525186" y="2262593"/>
                    </a:lnTo>
                    <a:lnTo>
                      <a:pt x="0" y="2262593"/>
                    </a:lnTo>
                    <a:lnTo>
                      <a:pt x="1131297" y="1131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E5F5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36412" tIns="42672" rIns="1551067" bIns="42672" numCol="1" spcCol="1270" anchor="ctr" anchorCtr="0">
                <a:noAutofit/>
              </a:bodyPr>
              <a:lstStyle/>
              <a:p>
                <a:pPr algn="ctr" defTabSz="142236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1600" kern="1200" noProof="0" dirty="0">
                  <a:solidFill>
                    <a:schemeClr val="tx1"/>
                  </a:solidFill>
                  <a:latin typeface="DM Sans" pitchFamily="2" charset="0"/>
                </a:endParaRPr>
              </a:p>
            </p:txBody>
          </p:sp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289F83EF-0C25-F58D-D7DD-64E150CA3DF3}"/>
                  </a:ext>
                </a:extLst>
              </p:cNvPr>
              <p:cNvSpPr txBox="1"/>
              <p:nvPr/>
            </p:nvSpPr>
            <p:spPr>
              <a:xfrm>
                <a:off x="916988" y="2727630"/>
                <a:ext cx="14497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noProof="0" dirty="0">
                    <a:solidFill>
                      <a:schemeClr val="tx1"/>
                    </a:solidFill>
                    <a:latin typeface="DM Sans" pitchFamily="2" charset="0"/>
                  </a:rPr>
                  <a:t>Insumos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9E4A5952-CF72-ACF7-3C22-449D438BD973}"/>
                  </a:ext>
                </a:extLst>
              </p:cNvPr>
              <p:cNvSpPr txBox="1"/>
              <p:nvPr/>
            </p:nvSpPr>
            <p:spPr>
              <a:xfrm>
                <a:off x="2508974" y="2636871"/>
                <a:ext cx="1501980" cy="543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67" noProof="0" dirty="0">
                    <a:solidFill>
                      <a:schemeClr val="tx1"/>
                    </a:solidFill>
                    <a:latin typeface="DM Sans" pitchFamily="2" charset="0"/>
                  </a:rPr>
                  <a:t>Procesos/</a:t>
                </a:r>
              </a:p>
              <a:p>
                <a:r>
                  <a:rPr lang="es-MX" sz="1467" noProof="0" dirty="0">
                    <a:solidFill>
                      <a:schemeClr val="tx1"/>
                    </a:solidFill>
                    <a:latin typeface="DM Sans" pitchFamily="2" charset="0"/>
                  </a:rPr>
                  <a:t>Actividades</a:t>
                </a:r>
              </a:p>
            </p:txBody>
          </p: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1EA952BE-5B10-0539-4DE0-661F9A1D0E8A}"/>
                  </a:ext>
                </a:extLst>
              </p:cNvPr>
              <p:cNvSpPr txBox="1"/>
              <p:nvPr/>
            </p:nvSpPr>
            <p:spPr>
              <a:xfrm>
                <a:off x="5883038" y="2588614"/>
                <a:ext cx="14591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noProof="0" dirty="0">
                    <a:solidFill>
                      <a:schemeClr val="tx1"/>
                    </a:solidFill>
                    <a:latin typeface="DM Sans" pitchFamily="2" charset="0"/>
                  </a:rPr>
                  <a:t>Resultados intermedios    </a:t>
                </a:r>
              </a:p>
            </p:txBody>
          </p:sp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BCC39559-81EC-D2BA-DBAC-9833914ADFD6}"/>
                  </a:ext>
                </a:extLst>
              </p:cNvPr>
              <p:cNvSpPr txBox="1"/>
              <p:nvPr/>
            </p:nvSpPr>
            <p:spPr>
              <a:xfrm>
                <a:off x="4111470" y="2420605"/>
                <a:ext cx="1480655" cy="1072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800" b="1" noProof="0" dirty="0">
                    <a:solidFill>
                      <a:schemeClr val="tx1"/>
                    </a:solidFill>
                    <a:latin typeface="DM Sans" pitchFamily="2" charset="0"/>
                  </a:rPr>
                  <a:t>Productos</a:t>
                </a:r>
              </a:p>
              <a:p>
                <a:r>
                  <a:rPr lang="es-MX" sz="1333" noProof="0" dirty="0">
                    <a:solidFill>
                      <a:schemeClr val="tx1"/>
                    </a:solidFill>
                    <a:latin typeface="DM Sans" pitchFamily="2" charset="0"/>
                  </a:rPr>
                  <a:t>(Bienes, servicios, regulaciones)</a:t>
                </a:r>
              </a:p>
            </p:txBody>
          </p: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2C163E78-B954-2276-EF97-2299B8D2DEE7}"/>
                  </a:ext>
                </a:extLst>
              </p:cNvPr>
              <p:cNvSpPr txBox="1"/>
              <p:nvPr/>
            </p:nvSpPr>
            <p:spPr>
              <a:xfrm>
                <a:off x="7930446" y="2545038"/>
                <a:ext cx="1392223" cy="637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noProof="0" dirty="0">
                    <a:solidFill>
                      <a:schemeClr val="tx1"/>
                    </a:solidFill>
                    <a:latin typeface="DM Sans" pitchFamily="2" charset="0"/>
                  </a:rPr>
                  <a:t>Resultados finales</a:t>
                </a:r>
                <a:endParaRPr lang="es-MX" sz="1600" b="1" noProof="0" dirty="0">
                  <a:solidFill>
                    <a:schemeClr val="tx1"/>
                  </a:solidFill>
                  <a:latin typeface="DM Sans" pitchFamily="2" charset="0"/>
                </a:endParaRPr>
              </a:p>
            </p:txBody>
          </p:sp>
          <p:sp>
            <p:nvSpPr>
              <p:cNvPr id="58" name="Rectángulo: esquinas redondeadas 57">
                <a:extLst>
                  <a:ext uri="{FF2B5EF4-FFF2-40B4-BE49-F238E27FC236}">
                    <a16:creationId xmlns:a16="http://schemas.microsoft.com/office/drawing/2014/main" id="{34EF3E39-042C-8BD3-7FF6-DF706769AF57}"/>
                  </a:ext>
                </a:extLst>
              </p:cNvPr>
              <p:cNvSpPr/>
              <p:nvPr/>
            </p:nvSpPr>
            <p:spPr>
              <a:xfrm>
                <a:off x="406401" y="3929428"/>
                <a:ext cx="1364793" cy="1345979"/>
              </a:xfrm>
              <a:prstGeom prst="roundRect">
                <a:avLst/>
              </a:prstGeom>
              <a:solidFill>
                <a:srgbClr val="F9D98A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467" noProof="0" dirty="0">
                    <a:latin typeface="DM Sans" pitchFamily="2" charset="0"/>
                  </a:rPr>
                  <a:t>¿Qué recursos se necesitan? </a:t>
                </a:r>
              </a:p>
            </p:txBody>
          </p:sp>
          <p:sp>
            <p:nvSpPr>
              <p:cNvPr id="59" name="Rectángulo: esquinas redondeadas 58">
                <a:extLst>
                  <a:ext uri="{FF2B5EF4-FFF2-40B4-BE49-F238E27FC236}">
                    <a16:creationId xmlns:a16="http://schemas.microsoft.com/office/drawing/2014/main" id="{4943AC44-FDB1-C4F8-E02C-F815EE9C470E}"/>
                  </a:ext>
                </a:extLst>
              </p:cNvPr>
              <p:cNvSpPr/>
              <p:nvPr/>
            </p:nvSpPr>
            <p:spPr>
              <a:xfrm>
                <a:off x="2082281" y="3936781"/>
                <a:ext cx="1364793" cy="1345979"/>
              </a:xfrm>
              <a:prstGeom prst="roundRect">
                <a:avLst/>
              </a:prstGeom>
              <a:solidFill>
                <a:srgbClr val="F9D98A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467" noProof="0" dirty="0">
                    <a:latin typeface="DM Sans" pitchFamily="2" charset="0"/>
                  </a:rPr>
                  <a:t>¿Qué acciones tomar? </a:t>
                </a:r>
              </a:p>
            </p:txBody>
          </p:sp>
          <p:sp>
            <p:nvSpPr>
              <p:cNvPr id="60" name="Rectángulo: esquinas redondeadas 59">
                <a:extLst>
                  <a:ext uri="{FF2B5EF4-FFF2-40B4-BE49-F238E27FC236}">
                    <a16:creationId xmlns:a16="http://schemas.microsoft.com/office/drawing/2014/main" id="{E07F43C2-0F7D-4F64-D96B-038B36FEC741}"/>
                  </a:ext>
                </a:extLst>
              </p:cNvPr>
              <p:cNvSpPr/>
              <p:nvPr/>
            </p:nvSpPr>
            <p:spPr>
              <a:xfrm>
                <a:off x="3803162" y="3931207"/>
                <a:ext cx="1539399" cy="1345979"/>
              </a:xfrm>
              <a:prstGeom prst="roundRect">
                <a:avLst/>
              </a:prstGeom>
              <a:solidFill>
                <a:srgbClr val="F9D98A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467" noProof="0" dirty="0">
                    <a:latin typeface="DM Sans" pitchFamily="2" charset="0"/>
                  </a:rPr>
                  <a:t>¿Qué producimos? </a:t>
                </a:r>
              </a:p>
            </p:txBody>
          </p:sp>
          <p:sp>
            <p:nvSpPr>
              <p:cNvPr id="61" name="Rectángulo: esquinas redondeadas 60">
                <a:extLst>
                  <a:ext uri="{FF2B5EF4-FFF2-40B4-BE49-F238E27FC236}">
                    <a16:creationId xmlns:a16="http://schemas.microsoft.com/office/drawing/2014/main" id="{04663C5C-034A-38BD-FB1B-CE78F619C2F2}"/>
                  </a:ext>
                </a:extLst>
              </p:cNvPr>
              <p:cNvSpPr/>
              <p:nvPr/>
            </p:nvSpPr>
            <p:spPr>
              <a:xfrm>
                <a:off x="5456626" y="3936781"/>
                <a:ext cx="2119500" cy="1345979"/>
              </a:xfrm>
              <a:prstGeom prst="roundRect">
                <a:avLst/>
              </a:prstGeom>
              <a:solidFill>
                <a:srgbClr val="F9D98A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CL" sz="1600" dirty="0">
                    <a:latin typeface="DM Sans" pitchFamily="2" charset="0"/>
                  </a:rPr>
                  <a:t>¿Qué comportamientos o prácticas transformamos? </a:t>
                </a:r>
              </a:p>
            </p:txBody>
          </p:sp>
          <p:sp>
            <p:nvSpPr>
              <p:cNvPr id="62" name="Rectángulo: esquinas redondeadas 61">
                <a:extLst>
                  <a:ext uri="{FF2B5EF4-FFF2-40B4-BE49-F238E27FC236}">
                    <a16:creationId xmlns:a16="http://schemas.microsoft.com/office/drawing/2014/main" id="{0C6ABD75-C99D-B55E-3F31-0F339938E16D}"/>
                  </a:ext>
                </a:extLst>
              </p:cNvPr>
              <p:cNvSpPr/>
              <p:nvPr/>
            </p:nvSpPr>
            <p:spPr>
              <a:xfrm>
                <a:off x="7620373" y="3929429"/>
                <a:ext cx="2078649" cy="1345979"/>
              </a:xfrm>
              <a:prstGeom prst="roundRect">
                <a:avLst/>
              </a:prstGeom>
              <a:solidFill>
                <a:srgbClr val="F9D98A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CL" sz="1600" dirty="0">
                    <a:latin typeface="DM Sans" pitchFamily="2" charset="0"/>
                  </a:rPr>
                  <a:t>¿Qué cambios ocurren a nivel de personas, comunidad y ambiente? </a:t>
                </a:r>
              </a:p>
            </p:txBody>
          </p:sp>
          <p:cxnSp>
            <p:nvCxnSpPr>
              <p:cNvPr id="63" name="Conector recto de flecha 62">
                <a:extLst>
                  <a:ext uri="{FF2B5EF4-FFF2-40B4-BE49-F238E27FC236}">
                    <a16:creationId xmlns:a16="http://schemas.microsoft.com/office/drawing/2014/main" id="{B6108D34-BF34-A3D8-9460-C2E07A44B676}"/>
                  </a:ext>
                </a:extLst>
              </p:cNvPr>
              <p:cNvCxnSpPr/>
              <p:nvPr/>
            </p:nvCxnSpPr>
            <p:spPr>
              <a:xfrm flipV="1">
                <a:off x="1116092" y="3595313"/>
                <a:ext cx="0" cy="3581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6" name="Conector recto de flecha 255">
                <a:extLst>
                  <a:ext uri="{FF2B5EF4-FFF2-40B4-BE49-F238E27FC236}">
                    <a16:creationId xmlns:a16="http://schemas.microsoft.com/office/drawing/2014/main" id="{578FB58F-BC95-2A02-8941-4DFEF1A9E2F0}"/>
                  </a:ext>
                </a:extLst>
              </p:cNvPr>
              <p:cNvCxnSpPr/>
              <p:nvPr/>
            </p:nvCxnSpPr>
            <p:spPr>
              <a:xfrm flipV="1">
                <a:off x="2808436" y="3586721"/>
                <a:ext cx="0" cy="3581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7" name="Conector recto de flecha 256">
                <a:extLst>
                  <a:ext uri="{FF2B5EF4-FFF2-40B4-BE49-F238E27FC236}">
                    <a16:creationId xmlns:a16="http://schemas.microsoft.com/office/drawing/2014/main" id="{6BA314CC-2DEA-535E-17C6-B7B54050F655}"/>
                  </a:ext>
                </a:extLst>
              </p:cNvPr>
              <p:cNvCxnSpPr/>
              <p:nvPr/>
            </p:nvCxnSpPr>
            <p:spPr>
              <a:xfrm flipV="1">
                <a:off x="4555372" y="3586721"/>
                <a:ext cx="0" cy="3581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8" name="Conector recto de flecha 257">
                <a:extLst>
                  <a:ext uri="{FF2B5EF4-FFF2-40B4-BE49-F238E27FC236}">
                    <a16:creationId xmlns:a16="http://schemas.microsoft.com/office/drawing/2014/main" id="{DAB25CF6-1C94-65E6-763F-82CB51F41831}"/>
                  </a:ext>
                </a:extLst>
              </p:cNvPr>
              <p:cNvCxnSpPr/>
              <p:nvPr/>
            </p:nvCxnSpPr>
            <p:spPr>
              <a:xfrm flipV="1">
                <a:off x="6466083" y="3586721"/>
                <a:ext cx="0" cy="3581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9" name="Conector recto de flecha 258">
                <a:extLst>
                  <a:ext uri="{FF2B5EF4-FFF2-40B4-BE49-F238E27FC236}">
                    <a16:creationId xmlns:a16="http://schemas.microsoft.com/office/drawing/2014/main" id="{83A9D532-95F6-1DCE-5192-32D98CA4B283}"/>
                  </a:ext>
                </a:extLst>
              </p:cNvPr>
              <p:cNvCxnSpPr/>
              <p:nvPr/>
            </p:nvCxnSpPr>
            <p:spPr>
              <a:xfrm flipV="1">
                <a:off x="8431385" y="3586721"/>
                <a:ext cx="0" cy="3581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60" name="Flecha: curvada hacia abajo 259">
                <a:extLst>
                  <a:ext uri="{FF2B5EF4-FFF2-40B4-BE49-F238E27FC236}">
                    <a16:creationId xmlns:a16="http://schemas.microsoft.com/office/drawing/2014/main" id="{1B2576DC-633F-C35E-BA77-286BE8BE0B6F}"/>
                  </a:ext>
                </a:extLst>
              </p:cNvPr>
              <p:cNvSpPr/>
              <p:nvPr/>
            </p:nvSpPr>
            <p:spPr>
              <a:xfrm>
                <a:off x="4818935" y="1718428"/>
                <a:ext cx="1631421" cy="444435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 sz="1600" noProof="0" dirty="0">
                  <a:solidFill>
                    <a:schemeClr val="tx1"/>
                  </a:solidFill>
                  <a:latin typeface="DM Sans" pitchFamily="2" charset="0"/>
                </a:endParaRPr>
              </a:p>
            </p:txBody>
          </p:sp>
          <p:sp>
            <p:nvSpPr>
              <p:cNvPr id="261" name="Flecha: curvada hacia abajo 260">
                <a:extLst>
                  <a:ext uri="{FF2B5EF4-FFF2-40B4-BE49-F238E27FC236}">
                    <a16:creationId xmlns:a16="http://schemas.microsoft.com/office/drawing/2014/main" id="{55313F35-A352-B821-7561-DE205DF3736D}"/>
                  </a:ext>
                </a:extLst>
              </p:cNvPr>
              <p:cNvSpPr/>
              <p:nvPr/>
            </p:nvSpPr>
            <p:spPr>
              <a:xfrm>
                <a:off x="2988748" y="1726649"/>
                <a:ext cx="1631421" cy="444435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 sz="1600" noProof="0" dirty="0">
                  <a:solidFill>
                    <a:schemeClr val="tx1"/>
                  </a:solidFill>
                  <a:latin typeface="DM Sans" pitchFamily="2" charset="0"/>
                </a:endParaRPr>
              </a:p>
            </p:txBody>
          </p:sp>
          <p:sp>
            <p:nvSpPr>
              <p:cNvPr id="262" name="Flecha: curvada hacia abajo 261">
                <a:extLst>
                  <a:ext uri="{FF2B5EF4-FFF2-40B4-BE49-F238E27FC236}">
                    <a16:creationId xmlns:a16="http://schemas.microsoft.com/office/drawing/2014/main" id="{E923D349-6ED1-8A40-0CBF-ACCCCDDC1A68}"/>
                  </a:ext>
                </a:extLst>
              </p:cNvPr>
              <p:cNvSpPr/>
              <p:nvPr/>
            </p:nvSpPr>
            <p:spPr>
              <a:xfrm>
                <a:off x="1266570" y="1746887"/>
                <a:ext cx="1631421" cy="444435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 sz="1600" noProof="0" dirty="0">
                  <a:solidFill>
                    <a:schemeClr val="tx1"/>
                  </a:solidFill>
                  <a:latin typeface="DM Sans" pitchFamily="2" charset="0"/>
                </a:endParaRPr>
              </a:p>
            </p:txBody>
          </p:sp>
          <p:sp>
            <p:nvSpPr>
              <p:cNvPr id="263" name="Flecha: curvada hacia abajo 262">
                <a:extLst>
                  <a:ext uri="{FF2B5EF4-FFF2-40B4-BE49-F238E27FC236}">
                    <a16:creationId xmlns:a16="http://schemas.microsoft.com/office/drawing/2014/main" id="{A0A1961F-231F-86D5-795F-8B8ABDFE785B}"/>
                  </a:ext>
                </a:extLst>
              </p:cNvPr>
              <p:cNvSpPr/>
              <p:nvPr/>
            </p:nvSpPr>
            <p:spPr>
              <a:xfrm>
                <a:off x="6729691" y="1698339"/>
                <a:ext cx="1631421" cy="444435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 sz="1600" noProof="0" dirty="0">
                  <a:solidFill>
                    <a:schemeClr val="tx1"/>
                  </a:solidFill>
                  <a:latin typeface="DM Sans" pitchFamily="2" charset="0"/>
                </a:endParaRPr>
              </a:p>
            </p:txBody>
          </p:sp>
          <p:sp>
            <p:nvSpPr>
              <p:cNvPr id="264" name="CuadroTexto 263">
                <a:extLst>
                  <a:ext uri="{FF2B5EF4-FFF2-40B4-BE49-F238E27FC236}">
                    <a16:creationId xmlns:a16="http://schemas.microsoft.com/office/drawing/2014/main" id="{22F1101C-3A1A-0F1B-9F34-A2C98D2E8152}"/>
                  </a:ext>
                </a:extLst>
              </p:cNvPr>
              <p:cNvSpPr txBox="1"/>
              <p:nvPr/>
            </p:nvSpPr>
            <p:spPr>
              <a:xfrm>
                <a:off x="1672342" y="1213035"/>
                <a:ext cx="10792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noProof="0" dirty="0">
                    <a:latin typeface="DM Sans" pitchFamily="2" charset="0"/>
                  </a:rPr>
                  <a:t>Llevar a cabo</a:t>
                </a:r>
              </a:p>
            </p:txBody>
          </p:sp>
          <p:sp>
            <p:nvSpPr>
              <p:cNvPr id="265" name="CuadroTexto 264">
                <a:extLst>
                  <a:ext uri="{FF2B5EF4-FFF2-40B4-BE49-F238E27FC236}">
                    <a16:creationId xmlns:a16="http://schemas.microsoft.com/office/drawing/2014/main" id="{90C1725D-8F87-7B73-53FC-2A1A1C0B8995}"/>
                  </a:ext>
                </a:extLst>
              </p:cNvPr>
              <p:cNvSpPr txBox="1"/>
              <p:nvPr/>
            </p:nvSpPr>
            <p:spPr>
              <a:xfrm>
                <a:off x="3373842" y="1193275"/>
                <a:ext cx="10792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noProof="0" dirty="0">
                    <a:latin typeface="DM Sans" pitchFamily="2" charset="0"/>
                  </a:rPr>
                  <a:t>Para producir</a:t>
                </a:r>
              </a:p>
            </p:txBody>
          </p:sp>
          <p:sp>
            <p:nvSpPr>
              <p:cNvPr id="266" name="CuadroTexto 265">
                <a:extLst>
                  <a:ext uri="{FF2B5EF4-FFF2-40B4-BE49-F238E27FC236}">
                    <a16:creationId xmlns:a16="http://schemas.microsoft.com/office/drawing/2014/main" id="{8EB1344A-6E2D-411E-5A53-F58C8E1FB5E7}"/>
                  </a:ext>
                </a:extLst>
              </p:cNvPr>
              <p:cNvSpPr txBox="1"/>
              <p:nvPr/>
            </p:nvSpPr>
            <p:spPr>
              <a:xfrm>
                <a:off x="5116242" y="1158671"/>
                <a:ext cx="10792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noProof="0" dirty="0">
                    <a:latin typeface="DM Sans" pitchFamily="2" charset="0"/>
                  </a:rPr>
                  <a:t>Para brindar</a:t>
                </a:r>
              </a:p>
            </p:txBody>
          </p:sp>
          <p:sp>
            <p:nvSpPr>
              <p:cNvPr id="267" name="CuadroTexto 266">
                <a:extLst>
                  <a:ext uri="{FF2B5EF4-FFF2-40B4-BE49-F238E27FC236}">
                    <a16:creationId xmlns:a16="http://schemas.microsoft.com/office/drawing/2014/main" id="{2E07039F-D983-3128-C522-3EBA5BE728E9}"/>
                  </a:ext>
                </a:extLst>
              </p:cNvPr>
              <p:cNvSpPr txBox="1"/>
              <p:nvPr/>
            </p:nvSpPr>
            <p:spPr>
              <a:xfrm>
                <a:off x="6931719" y="1155034"/>
                <a:ext cx="16314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noProof="0" dirty="0">
                    <a:latin typeface="DM Sans" pitchFamily="2" charset="0"/>
                  </a:rPr>
                  <a:t>Para proporcionar</a:t>
                </a:r>
              </a:p>
            </p:txBody>
          </p:sp>
          <p:sp>
            <p:nvSpPr>
              <p:cNvPr id="268" name="Rectángulo: esquinas redondeadas 267">
                <a:extLst>
                  <a:ext uri="{FF2B5EF4-FFF2-40B4-BE49-F238E27FC236}">
                    <a16:creationId xmlns:a16="http://schemas.microsoft.com/office/drawing/2014/main" id="{F568C8A4-A360-18F3-888B-817F5E1C3223}"/>
                  </a:ext>
                </a:extLst>
              </p:cNvPr>
              <p:cNvSpPr/>
              <p:nvPr/>
            </p:nvSpPr>
            <p:spPr>
              <a:xfrm>
                <a:off x="9699024" y="1997758"/>
                <a:ext cx="2177146" cy="3054509"/>
              </a:xfrm>
              <a:prstGeom prst="roundRect">
                <a:avLst/>
              </a:prstGeom>
              <a:solidFill>
                <a:srgbClr val="B69C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600" noProof="0" dirty="0">
                    <a:solidFill>
                      <a:schemeClr val="tx1"/>
                    </a:solidFill>
                    <a:latin typeface="DM Sans" pitchFamily="2" charset="0"/>
                  </a:rPr>
                  <a:t>Soluciones sostenibles</a:t>
                </a:r>
              </a:p>
              <a:p>
                <a:pPr algn="ctr"/>
                <a:r>
                  <a:rPr lang="es-MX" sz="1600" noProof="0" dirty="0">
                    <a:solidFill>
                      <a:schemeClr val="tx1"/>
                    </a:solidFill>
                    <a:latin typeface="DM Sans" pitchFamily="2" charset="0"/>
                  </a:rPr>
                  <a:t>ODS</a:t>
                </a:r>
              </a:p>
              <a:p>
                <a:pPr algn="ctr"/>
                <a:r>
                  <a:rPr lang="es-MX" sz="1600" noProof="0" dirty="0">
                    <a:solidFill>
                      <a:schemeClr val="tx1"/>
                    </a:solidFill>
                    <a:latin typeface="DM Sans" pitchFamily="2" charset="0"/>
                  </a:rPr>
                  <a:t>Calidad de Vida</a:t>
                </a:r>
              </a:p>
              <a:p>
                <a:pPr algn="ctr"/>
                <a:r>
                  <a:rPr lang="es-MX" sz="1600" noProof="0" dirty="0">
                    <a:solidFill>
                      <a:schemeClr val="tx1"/>
                    </a:solidFill>
                    <a:latin typeface="DM Sans" pitchFamily="2" charset="0"/>
                  </a:rPr>
                  <a:t>Aumento equidad</a:t>
                </a:r>
              </a:p>
              <a:p>
                <a:pPr algn="ctr"/>
                <a:r>
                  <a:rPr lang="es-MX" sz="1600" noProof="0" dirty="0">
                    <a:solidFill>
                      <a:schemeClr val="tx1"/>
                    </a:solidFill>
                    <a:latin typeface="DM Sans" pitchFamily="2" charset="0"/>
                  </a:rPr>
                  <a:t>Disminución pobreza</a:t>
                </a:r>
              </a:p>
              <a:p>
                <a:pPr algn="ctr"/>
                <a:r>
                  <a:rPr lang="es-MX" sz="1600" noProof="0" dirty="0">
                    <a:solidFill>
                      <a:schemeClr val="tx1"/>
                    </a:solidFill>
                    <a:latin typeface="DM Sans" pitchFamily="2" charset="0"/>
                  </a:rPr>
                  <a:t>Aumento felicidad</a:t>
                </a:r>
              </a:p>
              <a:p>
                <a:pPr algn="ctr"/>
                <a:endParaRPr lang="es-MX" sz="1600" noProof="0" dirty="0">
                  <a:solidFill>
                    <a:schemeClr val="tx1"/>
                  </a:solidFill>
                  <a:latin typeface="DM Sans" pitchFamily="2" charset="0"/>
                </a:endParaRPr>
              </a:p>
              <a:p>
                <a:pPr algn="ctr"/>
                <a:r>
                  <a:rPr lang="es-MX" sz="1600" b="1" dirty="0">
                    <a:solidFill>
                      <a:schemeClr val="tx1"/>
                    </a:solidFill>
                    <a:latin typeface="DM Sans" pitchFamily="2" charset="0"/>
                  </a:rPr>
                  <a:t>VALOR PÚBLICO</a:t>
                </a:r>
                <a:endParaRPr lang="es-MX" sz="1800" b="1" noProof="0" dirty="0">
                  <a:solidFill>
                    <a:schemeClr val="tx1"/>
                  </a:solidFill>
                  <a:latin typeface="DM Sans" pitchFamily="2" charset="0"/>
                </a:endParaRPr>
              </a:p>
            </p:txBody>
          </p:sp>
        </p:grp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98F31195-D09A-CAF4-EF71-FE80DF3E4EDB}"/>
                </a:ext>
              </a:extLst>
            </p:cNvPr>
            <p:cNvSpPr/>
            <p:nvPr/>
          </p:nvSpPr>
          <p:spPr>
            <a:xfrm>
              <a:off x="514353" y="4963374"/>
              <a:ext cx="2446000" cy="1241981"/>
            </a:xfrm>
            <a:custGeom>
              <a:avLst/>
              <a:gdLst>
                <a:gd name="connsiteX0" fmla="*/ 0 w 5656482"/>
                <a:gd name="connsiteY0" fmla="*/ 0 h 2262593"/>
                <a:gd name="connsiteX1" fmla="*/ 4525186 w 5656482"/>
                <a:gd name="connsiteY1" fmla="*/ 0 h 2262593"/>
                <a:gd name="connsiteX2" fmla="*/ 5656482 w 5656482"/>
                <a:gd name="connsiteY2" fmla="*/ 1131297 h 2262593"/>
                <a:gd name="connsiteX3" fmla="*/ 4525186 w 5656482"/>
                <a:gd name="connsiteY3" fmla="*/ 2262593 h 2262593"/>
                <a:gd name="connsiteX4" fmla="*/ 0 w 5656482"/>
                <a:gd name="connsiteY4" fmla="*/ 2262593 h 2262593"/>
                <a:gd name="connsiteX5" fmla="*/ 1131297 w 5656482"/>
                <a:gd name="connsiteY5" fmla="*/ 1131297 h 2262593"/>
                <a:gd name="connsiteX6" fmla="*/ 0 w 5656482"/>
                <a:gd name="connsiteY6" fmla="*/ 0 h 2262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6482" h="2262593">
                  <a:moveTo>
                    <a:pt x="0" y="0"/>
                  </a:moveTo>
                  <a:lnTo>
                    <a:pt x="4525186" y="0"/>
                  </a:lnTo>
                  <a:lnTo>
                    <a:pt x="5656482" y="1131297"/>
                  </a:lnTo>
                  <a:lnTo>
                    <a:pt x="4525186" y="2262593"/>
                  </a:lnTo>
                  <a:lnTo>
                    <a:pt x="0" y="2262593"/>
                  </a:lnTo>
                  <a:lnTo>
                    <a:pt x="1131297" y="1131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E5F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6412" tIns="42672" rIns="1551067" bIns="42672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600" kern="1200" noProof="0" dirty="0">
                <a:solidFill>
                  <a:schemeClr val="tx1"/>
                </a:solidFill>
                <a:latin typeface="DM Sans" pitchFamily="2" charset="0"/>
              </a:endParaRPr>
            </a:p>
          </p:txBody>
        </p:sp>
        <p:sp>
          <p:nvSpPr>
            <p:cNvPr id="29" name="Google Shape;319;p45">
              <a:extLst>
                <a:ext uri="{FF2B5EF4-FFF2-40B4-BE49-F238E27FC236}">
                  <a16:creationId xmlns:a16="http://schemas.microsoft.com/office/drawing/2014/main" id="{0D463248-95D7-32F8-C856-C0E9CA8702AC}"/>
                </a:ext>
              </a:extLst>
            </p:cNvPr>
            <p:cNvSpPr txBox="1">
              <a:spLocks/>
            </p:cNvSpPr>
            <p:nvPr/>
          </p:nvSpPr>
          <p:spPr>
            <a:xfrm>
              <a:off x="1074141" y="6150001"/>
              <a:ext cx="102720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lnSpc>
                  <a:spcPct val="90000"/>
                </a:lnSpc>
                <a:buSzPts val="3000"/>
                <a:buFont typeface="Calibri"/>
                <a:buNone/>
                <a:defRPr sz="4400">
                  <a:solidFill>
                    <a:srgbClr val="498CFF"/>
                  </a:solidFill>
                  <a:latin typeface="Aptos" panose="020B0004020202020204" pitchFamily="34" charset="0"/>
                  <a:ea typeface="Calibri"/>
                  <a:cs typeface="Calibri"/>
                  <a:sym typeface="Calibri"/>
                </a:defRPr>
              </a:lvl1pPr>
              <a:lvl2pPr>
                <a:lnSpc>
                  <a:spcPct val="90000"/>
                </a:lnSpc>
                <a:buSzPts val="3000"/>
                <a:buFont typeface="Calibri"/>
                <a:buNone/>
                <a:defRPr sz="4400">
                  <a:latin typeface="Calibri"/>
                  <a:ea typeface="Calibri"/>
                  <a:cs typeface="Calibri"/>
                  <a:sym typeface="Calibri"/>
                </a:defRPr>
              </a:lvl2pPr>
              <a:lvl3pPr>
                <a:lnSpc>
                  <a:spcPct val="90000"/>
                </a:lnSpc>
                <a:buSzPts val="3000"/>
                <a:buFont typeface="Calibri"/>
                <a:buNone/>
                <a:defRPr sz="4400">
                  <a:latin typeface="Calibri"/>
                  <a:ea typeface="Calibri"/>
                  <a:cs typeface="Calibri"/>
                  <a:sym typeface="Calibri"/>
                </a:defRPr>
              </a:lvl3pPr>
              <a:lvl4pPr>
                <a:lnSpc>
                  <a:spcPct val="90000"/>
                </a:lnSpc>
                <a:buSzPts val="3000"/>
                <a:buFont typeface="Calibri"/>
                <a:buNone/>
                <a:defRPr sz="4400">
                  <a:latin typeface="Calibri"/>
                  <a:ea typeface="Calibri"/>
                  <a:cs typeface="Calibri"/>
                  <a:sym typeface="Calibri"/>
                </a:defRPr>
              </a:lvl4pPr>
              <a:lvl5pPr>
                <a:lnSpc>
                  <a:spcPct val="90000"/>
                </a:lnSpc>
                <a:buSzPts val="3000"/>
                <a:buFont typeface="Calibri"/>
                <a:buNone/>
                <a:defRPr sz="4400">
                  <a:latin typeface="Calibri"/>
                  <a:ea typeface="Calibri"/>
                  <a:cs typeface="Calibri"/>
                  <a:sym typeface="Calibri"/>
                </a:defRPr>
              </a:lvl5pPr>
              <a:lvl6pPr>
                <a:lnSpc>
                  <a:spcPct val="90000"/>
                </a:lnSpc>
                <a:buSzPts val="3000"/>
                <a:buFont typeface="Calibri"/>
                <a:buNone/>
                <a:defRPr sz="4400">
                  <a:latin typeface="Calibri"/>
                  <a:ea typeface="Calibri"/>
                  <a:cs typeface="Calibri"/>
                  <a:sym typeface="Calibri"/>
                </a:defRPr>
              </a:lvl6pPr>
              <a:lvl7pPr>
                <a:lnSpc>
                  <a:spcPct val="90000"/>
                </a:lnSpc>
                <a:buSzPts val="3000"/>
                <a:buFont typeface="Calibri"/>
                <a:buNone/>
                <a:defRPr sz="4400">
                  <a:latin typeface="Calibri"/>
                  <a:ea typeface="Calibri"/>
                  <a:cs typeface="Calibri"/>
                  <a:sym typeface="Calibri"/>
                </a:defRPr>
              </a:lvl7pPr>
              <a:lvl8pPr>
                <a:lnSpc>
                  <a:spcPct val="90000"/>
                </a:lnSpc>
                <a:buSzPts val="3000"/>
                <a:buFont typeface="Calibri"/>
                <a:buNone/>
                <a:defRPr sz="4400">
                  <a:latin typeface="Calibri"/>
                  <a:ea typeface="Calibri"/>
                  <a:cs typeface="Calibri"/>
                  <a:sym typeface="Calibri"/>
                </a:defRPr>
              </a:lvl8pPr>
              <a:lvl9pPr>
                <a:lnSpc>
                  <a:spcPct val="90000"/>
                </a:lnSpc>
                <a:buSzPts val="3000"/>
                <a:buFont typeface="Calibri"/>
                <a:buNone/>
                <a:defRPr sz="4400"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algn="ctr"/>
              <a:r>
                <a:rPr lang="es-MX" b="1" noProof="0" dirty="0">
                  <a:solidFill>
                    <a:schemeClr val="accent6">
                      <a:lumMod val="75000"/>
                    </a:schemeClr>
                  </a:solidFill>
                </a:rPr>
                <a:t>Costeo por Meta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EDFF50A3-85C5-0651-2CEA-9156055BD779}"/>
                </a:ext>
              </a:extLst>
            </p:cNvPr>
            <p:cNvSpPr txBox="1"/>
            <p:nvPr/>
          </p:nvSpPr>
          <p:spPr>
            <a:xfrm>
              <a:off x="500871" y="4925760"/>
              <a:ext cx="2133758" cy="1313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800" b="1" noProof="0" dirty="0">
                  <a:solidFill>
                    <a:schemeClr val="accent4">
                      <a:lumMod val="50000"/>
                    </a:schemeClr>
                  </a:solidFill>
                  <a:latin typeface="DM Sans" pitchFamily="2" charset="0"/>
                </a:rPr>
                <a:t>Actividades</a:t>
              </a:r>
            </a:p>
            <a:p>
              <a:endParaRPr lang="es-MX" sz="1467" noProof="0" dirty="0">
                <a:solidFill>
                  <a:schemeClr val="tx1"/>
                </a:solidFill>
                <a:latin typeface="DM Sans" pitchFamily="2" charset="0"/>
              </a:endParaRPr>
            </a:p>
            <a:p>
              <a:endParaRPr lang="es-MX" sz="1467" noProof="0" dirty="0">
                <a:solidFill>
                  <a:schemeClr val="tx1"/>
                </a:solidFill>
                <a:latin typeface="DM Sans" pitchFamily="2" charset="0"/>
              </a:endParaRPr>
            </a:p>
            <a:p>
              <a:pPr algn="ctr"/>
              <a:r>
                <a:rPr lang="es-MX" sz="1600" b="1" noProof="0" dirty="0">
                  <a:solidFill>
                    <a:schemeClr val="tx1"/>
                  </a:solidFill>
                  <a:latin typeface="DM Sans" pitchFamily="2" charset="0"/>
                </a:rPr>
                <a:t>Unidades de Presupuestación</a:t>
              </a:r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BF48D43-163B-F9CF-483A-1F2973AD575B}"/>
                </a:ext>
              </a:extLst>
            </p:cNvPr>
            <p:cNvGrpSpPr/>
            <p:nvPr/>
          </p:nvGrpSpPr>
          <p:grpSpPr>
            <a:xfrm>
              <a:off x="3184471" y="4966360"/>
              <a:ext cx="5566923" cy="1253505"/>
              <a:chOff x="2678237" y="5002230"/>
              <a:chExt cx="5566923" cy="1253505"/>
            </a:xfrm>
          </p:grpSpPr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AD099271-34AD-C3ED-7D1D-4C322BCD90B3}"/>
                  </a:ext>
                </a:extLst>
              </p:cNvPr>
              <p:cNvSpPr/>
              <p:nvPr/>
            </p:nvSpPr>
            <p:spPr>
              <a:xfrm>
                <a:off x="2678237" y="5018028"/>
                <a:ext cx="1901622" cy="1235412"/>
              </a:xfrm>
              <a:custGeom>
                <a:avLst/>
                <a:gdLst>
                  <a:gd name="connsiteX0" fmla="*/ 0 w 5656482"/>
                  <a:gd name="connsiteY0" fmla="*/ 0 h 2262593"/>
                  <a:gd name="connsiteX1" fmla="*/ 4525186 w 5656482"/>
                  <a:gd name="connsiteY1" fmla="*/ 0 h 2262593"/>
                  <a:gd name="connsiteX2" fmla="*/ 5656482 w 5656482"/>
                  <a:gd name="connsiteY2" fmla="*/ 1131297 h 2262593"/>
                  <a:gd name="connsiteX3" fmla="*/ 4525186 w 5656482"/>
                  <a:gd name="connsiteY3" fmla="*/ 2262593 h 2262593"/>
                  <a:gd name="connsiteX4" fmla="*/ 0 w 5656482"/>
                  <a:gd name="connsiteY4" fmla="*/ 2262593 h 2262593"/>
                  <a:gd name="connsiteX5" fmla="*/ 1131297 w 5656482"/>
                  <a:gd name="connsiteY5" fmla="*/ 1131297 h 2262593"/>
                  <a:gd name="connsiteX6" fmla="*/ 0 w 5656482"/>
                  <a:gd name="connsiteY6" fmla="*/ 0 h 226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482" h="2262593">
                    <a:moveTo>
                      <a:pt x="0" y="0"/>
                    </a:moveTo>
                    <a:lnTo>
                      <a:pt x="4525186" y="0"/>
                    </a:lnTo>
                    <a:lnTo>
                      <a:pt x="5656482" y="1131297"/>
                    </a:lnTo>
                    <a:lnTo>
                      <a:pt x="4525186" y="2262593"/>
                    </a:lnTo>
                    <a:lnTo>
                      <a:pt x="0" y="2262593"/>
                    </a:lnTo>
                    <a:lnTo>
                      <a:pt x="1131297" y="1131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36412" tIns="42672" rIns="1551067" bIns="42672" numCol="1" spcCol="1270" anchor="ctr" anchorCtr="0">
                <a:noAutofit/>
              </a:bodyPr>
              <a:lstStyle/>
              <a:p>
                <a:pPr algn="ctr" defTabSz="142236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1600" kern="1200" noProof="0" dirty="0">
                  <a:solidFill>
                    <a:srgbClr val="FF9966"/>
                  </a:solidFill>
                  <a:latin typeface="DM Sans" pitchFamily="2" charset="0"/>
                </a:endParaRPr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32631A82-0B10-AF86-8ED5-6F3E381E6285}"/>
                  </a:ext>
                </a:extLst>
              </p:cNvPr>
              <p:cNvSpPr/>
              <p:nvPr/>
            </p:nvSpPr>
            <p:spPr>
              <a:xfrm>
                <a:off x="4821714" y="5002230"/>
                <a:ext cx="1449715" cy="1235412"/>
              </a:xfrm>
              <a:custGeom>
                <a:avLst/>
                <a:gdLst>
                  <a:gd name="connsiteX0" fmla="*/ 0 w 5656482"/>
                  <a:gd name="connsiteY0" fmla="*/ 0 h 2262593"/>
                  <a:gd name="connsiteX1" fmla="*/ 4525186 w 5656482"/>
                  <a:gd name="connsiteY1" fmla="*/ 0 h 2262593"/>
                  <a:gd name="connsiteX2" fmla="*/ 5656482 w 5656482"/>
                  <a:gd name="connsiteY2" fmla="*/ 1131297 h 2262593"/>
                  <a:gd name="connsiteX3" fmla="*/ 4525186 w 5656482"/>
                  <a:gd name="connsiteY3" fmla="*/ 2262593 h 2262593"/>
                  <a:gd name="connsiteX4" fmla="*/ 0 w 5656482"/>
                  <a:gd name="connsiteY4" fmla="*/ 2262593 h 2262593"/>
                  <a:gd name="connsiteX5" fmla="*/ 1131297 w 5656482"/>
                  <a:gd name="connsiteY5" fmla="*/ 1131297 h 2262593"/>
                  <a:gd name="connsiteX6" fmla="*/ 0 w 5656482"/>
                  <a:gd name="connsiteY6" fmla="*/ 0 h 226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482" h="2262593">
                    <a:moveTo>
                      <a:pt x="0" y="0"/>
                    </a:moveTo>
                    <a:lnTo>
                      <a:pt x="4525186" y="0"/>
                    </a:lnTo>
                    <a:lnTo>
                      <a:pt x="5656482" y="1131297"/>
                    </a:lnTo>
                    <a:lnTo>
                      <a:pt x="4525186" y="2262593"/>
                    </a:lnTo>
                    <a:lnTo>
                      <a:pt x="0" y="2262593"/>
                    </a:lnTo>
                    <a:lnTo>
                      <a:pt x="1131297" y="1131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D7ED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36412" tIns="42672" rIns="1551067" bIns="42672" numCol="1" spcCol="1270" anchor="ctr" anchorCtr="0">
                <a:noAutofit/>
              </a:bodyPr>
              <a:lstStyle/>
              <a:p>
                <a:pPr algn="ctr" defTabSz="142236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1600" kern="1200" noProof="0" dirty="0">
                  <a:solidFill>
                    <a:srgbClr val="FF9966"/>
                  </a:solidFill>
                  <a:latin typeface="DM Sans" pitchFamily="2" charset="0"/>
                </a:endParaRPr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E2EA4E35-F2BD-CFC2-3B4C-D8B8EA15099D}"/>
                  </a:ext>
                </a:extLst>
              </p:cNvPr>
              <p:cNvSpPr/>
              <p:nvPr/>
            </p:nvSpPr>
            <p:spPr>
              <a:xfrm>
                <a:off x="6583388" y="5020323"/>
                <a:ext cx="1449715" cy="1235412"/>
              </a:xfrm>
              <a:custGeom>
                <a:avLst/>
                <a:gdLst>
                  <a:gd name="connsiteX0" fmla="*/ 0 w 5656482"/>
                  <a:gd name="connsiteY0" fmla="*/ 0 h 2262593"/>
                  <a:gd name="connsiteX1" fmla="*/ 4525186 w 5656482"/>
                  <a:gd name="connsiteY1" fmla="*/ 0 h 2262593"/>
                  <a:gd name="connsiteX2" fmla="*/ 5656482 w 5656482"/>
                  <a:gd name="connsiteY2" fmla="*/ 1131297 h 2262593"/>
                  <a:gd name="connsiteX3" fmla="*/ 4525186 w 5656482"/>
                  <a:gd name="connsiteY3" fmla="*/ 2262593 h 2262593"/>
                  <a:gd name="connsiteX4" fmla="*/ 0 w 5656482"/>
                  <a:gd name="connsiteY4" fmla="*/ 2262593 h 2262593"/>
                  <a:gd name="connsiteX5" fmla="*/ 1131297 w 5656482"/>
                  <a:gd name="connsiteY5" fmla="*/ 1131297 h 2262593"/>
                  <a:gd name="connsiteX6" fmla="*/ 0 w 5656482"/>
                  <a:gd name="connsiteY6" fmla="*/ 0 h 226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482" h="2262593">
                    <a:moveTo>
                      <a:pt x="0" y="0"/>
                    </a:moveTo>
                    <a:lnTo>
                      <a:pt x="4525186" y="0"/>
                    </a:lnTo>
                    <a:lnTo>
                      <a:pt x="5656482" y="1131297"/>
                    </a:lnTo>
                    <a:lnTo>
                      <a:pt x="4525186" y="2262593"/>
                    </a:lnTo>
                    <a:lnTo>
                      <a:pt x="0" y="2262593"/>
                    </a:lnTo>
                    <a:lnTo>
                      <a:pt x="1131297" y="1131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36412" tIns="42672" rIns="1551067" bIns="42672" numCol="1" spcCol="1270" anchor="ctr" anchorCtr="0">
                <a:noAutofit/>
              </a:bodyPr>
              <a:lstStyle/>
              <a:p>
                <a:pPr algn="ctr" defTabSz="142236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2000" kern="1200" noProof="0" dirty="0">
                  <a:solidFill>
                    <a:srgbClr val="FF9966"/>
                  </a:solidFill>
                  <a:latin typeface="DM Sans" pitchFamily="2" charset="0"/>
                </a:endParaRPr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59E9A7AA-E458-50D8-852A-E220C3C3D70B}"/>
                  </a:ext>
                </a:extLst>
              </p:cNvPr>
              <p:cNvSpPr txBox="1"/>
              <p:nvPr/>
            </p:nvSpPr>
            <p:spPr>
              <a:xfrm>
                <a:off x="2965112" y="5032272"/>
                <a:ext cx="1912449" cy="1221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67" noProof="0" dirty="0">
                    <a:solidFill>
                      <a:schemeClr val="tx1"/>
                    </a:solidFill>
                    <a:latin typeface="DM Sans" pitchFamily="2" charset="0"/>
                  </a:rPr>
                  <a:t>Insumos</a:t>
                </a:r>
              </a:p>
              <a:p>
                <a:endParaRPr lang="es-MX" sz="1467" noProof="0" dirty="0">
                  <a:solidFill>
                    <a:schemeClr val="tx1"/>
                  </a:solidFill>
                  <a:latin typeface="DM Sans" pitchFamily="2" charset="0"/>
                </a:endParaRPr>
              </a:p>
              <a:p>
                <a:r>
                  <a:rPr lang="es-MX" sz="1467" noProof="0" dirty="0">
                    <a:solidFill>
                      <a:schemeClr val="tx1"/>
                    </a:solidFill>
                    <a:latin typeface="DM Sans" pitchFamily="2" charset="0"/>
                  </a:rPr>
                  <a:t>Concepto Especifico de Gasto</a:t>
                </a: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6D23DB3B-1799-C18A-40B6-CBDC19928C13}"/>
                  </a:ext>
                </a:extLst>
              </p:cNvPr>
              <p:cNvSpPr txBox="1"/>
              <p:nvPr/>
            </p:nvSpPr>
            <p:spPr>
              <a:xfrm>
                <a:off x="4972991" y="5438991"/>
                <a:ext cx="15019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800" noProof="0" dirty="0">
                    <a:solidFill>
                      <a:schemeClr val="tx1"/>
                    </a:solidFill>
                    <a:latin typeface="DM Sans" pitchFamily="2" charset="0"/>
                  </a:rPr>
                  <a:t>Costos $</a:t>
                </a: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8111578C-6EC1-FD45-7DA1-80F692BE0AC5}"/>
                  </a:ext>
                </a:extLst>
              </p:cNvPr>
              <p:cNvSpPr txBox="1"/>
              <p:nvPr/>
            </p:nvSpPr>
            <p:spPr>
              <a:xfrm>
                <a:off x="6743180" y="5372951"/>
                <a:ext cx="15019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800" noProof="0" dirty="0">
                    <a:solidFill>
                      <a:schemeClr val="tx1"/>
                    </a:solidFill>
                    <a:latin typeface="DM Sans" pitchFamily="2" charset="0"/>
                  </a:rPr>
                  <a:t>Partidas de Gasto $</a:t>
                </a:r>
              </a:p>
            </p:txBody>
          </p:sp>
        </p:grpSp>
        <p:sp>
          <p:nvSpPr>
            <p:cNvPr id="34" name="Flecha: a la derecha 33">
              <a:extLst>
                <a:ext uri="{FF2B5EF4-FFF2-40B4-BE49-F238E27FC236}">
                  <a16:creationId xmlns:a16="http://schemas.microsoft.com/office/drawing/2014/main" id="{25A15617-3C62-95EC-B1E9-8BDBAE3DD1FB}"/>
                </a:ext>
              </a:extLst>
            </p:cNvPr>
            <p:cNvSpPr/>
            <p:nvPr/>
          </p:nvSpPr>
          <p:spPr>
            <a:xfrm rot="5400000">
              <a:off x="1666825" y="5411028"/>
              <a:ext cx="240764" cy="242074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noProof="0" dirty="0"/>
            </a:p>
          </p:txBody>
        </p:sp>
        <p:sp>
          <p:nvSpPr>
            <p:cNvPr id="36" name="Flecha: a la derecha 35">
              <a:extLst>
                <a:ext uri="{FF2B5EF4-FFF2-40B4-BE49-F238E27FC236}">
                  <a16:creationId xmlns:a16="http://schemas.microsoft.com/office/drawing/2014/main" id="{5E4AD41D-7E40-5843-E587-51942DE55744}"/>
                </a:ext>
              </a:extLst>
            </p:cNvPr>
            <p:cNvSpPr/>
            <p:nvPr/>
          </p:nvSpPr>
          <p:spPr>
            <a:xfrm rot="5400000">
              <a:off x="3911769" y="5277062"/>
              <a:ext cx="240764" cy="242074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noProof="0" dirty="0"/>
            </a:p>
          </p:txBody>
        </p:sp>
        <p:sp>
          <p:nvSpPr>
            <p:cNvPr id="37" name="Cerrar llave 36">
              <a:extLst>
                <a:ext uri="{FF2B5EF4-FFF2-40B4-BE49-F238E27FC236}">
                  <a16:creationId xmlns:a16="http://schemas.microsoft.com/office/drawing/2014/main" id="{38DDA2C5-E505-8F7E-0FCC-BF2B713584A8}"/>
                </a:ext>
              </a:extLst>
            </p:cNvPr>
            <p:cNvSpPr/>
            <p:nvPr/>
          </p:nvSpPr>
          <p:spPr>
            <a:xfrm rot="16200000" flipH="1">
              <a:off x="2071674" y="3145122"/>
              <a:ext cx="614919" cy="3139598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noProof="0" dirty="0"/>
            </a:p>
          </p:txBody>
        </p:sp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9879001C-B2A6-91BD-09F8-EB4D2617D1C9}"/>
                </a:ext>
              </a:extLst>
            </p:cNvPr>
            <p:cNvSpPr/>
            <p:nvPr/>
          </p:nvSpPr>
          <p:spPr>
            <a:xfrm>
              <a:off x="9154697" y="4570768"/>
              <a:ext cx="2595762" cy="216530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noProof="0" dirty="0">
                  <a:solidFill>
                    <a:schemeClr val="tx1"/>
                  </a:solidFill>
                  <a:latin typeface="DM Sans" pitchFamily="2" charset="0"/>
                </a:rPr>
                <a:t>Asignación Presupuestal por </a:t>
              </a:r>
              <a:r>
                <a:rPr lang="es-MX" sz="2000" b="1" noProof="0" dirty="0">
                  <a:solidFill>
                    <a:schemeClr val="tx1"/>
                  </a:solidFill>
                  <a:latin typeface="DM Sans" pitchFamily="2" charset="0"/>
                </a:rPr>
                <a:t>componente</a:t>
              </a:r>
              <a:r>
                <a:rPr lang="es-MX" sz="2000" noProof="0" dirty="0">
                  <a:solidFill>
                    <a:schemeClr val="tx1"/>
                  </a:solidFill>
                  <a:latin typeface="DM Sans" pitchFamily="2" charset="0"/>
                </a:rPr>
                <a:t> mediante Unidades Responsables y Regiones </a:t>
              </a:r>
              <a:r>
                <a:rPr lang="es-MX" noProof="0" dirty="0">
                  <a:solidFill>
                    <a:schemeClr val="tx1"/>
                  </a:solidFill>
                  <a:latin typeface="DM Sans" pitchFamily="2" charset="0"/>
                </a:rPr>
                <a:t> </a:t>
              </a:r>
            </a:p>
          </p:txBody>
        </p:sp>
        <p:sp>
          <p:nvSpPr>
            <p:cNvPr id="41" name="Flecha: en U 40">
              <a:extLst>
                <a:ext uri="{FF2B5EF4-FFF2-40B4-BE49-F238E27FC236}">
                  <a16:creationId xmlns:a16="http://schemas.microsoft.com/office/drawing/2014/main" id="{71EAB988-7316-8FB5-80C8-E7027590BDC8}"/>
                </a:ext>
              </a:extLst>
            </p:cNvPr>
            <p:cNvSpPr/>
            <p:nvPr/>
          </p:nvSpPr>
          <p:spPr>
            <a:xfrm rot="5400000" flipV="1">
              <a:off x="-1169390" y="3426369"/>
              <a:ext cx="3255959" cy="572050"/>
            </a:xfrm>
            <a:prstGeom prst="utur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noProof="0" dirty="0">
                <a:solidFill>
                  <a:schemeClr val="tx1"/>
                </a:solidFill>
              </a:endParaRPr>
            </a:p>
          </p:txBody>
        </p:sp>
        <p:sp>
          <p:nvSpPr>
            <p:cNvPr id="42" name="Flecha: a la derecha 41">
              <a:extLst>
                <a:ext uri="{FF2B5EF4-FFF2-40B4-BE49-F238E27FC236}">
                  <a16:creationId xmlns:a16="http://schemas.microsoft.com/office/drawing/2014/main" id="{EDFC6FBD-1074-3383-D77A-7EDE84EF6B10}"/>
                </a:ext>
              </a:extLst>
            </p:cNvPr>
            <p:cNvSpPr/>
            <p:nvPr/>
          </p:nvSpPr>
          <p:spPr>
            <a:xfrm>
              <a:off x="2980164" y="5442686"/>
              <a:ext cx="495810" cy="30267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Flecha: a la derecha 42">
              <a:extLst>
                <a:ext uri="{FF2B5EF4-FFF2-40B4-BE49-F238E27FC236}">
                  <a16:creationId xmlns:a16="http://schemas.microsoft.com/office/drawing/2014/main" id="{3B5CB5AD-7691-7A94-0DC4-A84E8B8317CD}"/>
                </a:ext>
              </a:extLst>
            </p:cNvPr>
            <p:cNvSpPr/>
            <p:nvPr/>
          </p:nvSpPr>
          <p:spPr>
            <a:xfrm>
              <a:off x="8599112" y="5448613"/>
              <a:ext cx="495810" cy="30267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Flecha: a la derecha 43">
              <a:extLst>
                <a:ext uri="{FF2B5EF4-FFF2-40B4-BE49-F238E27FC236}">
                  <a16:creationId xmlns:a16="http://schemas.microsoft.com/office/drawing/2014/main" id="{5E87EFC7-FB4C-14AC-3C29-5DF2393EB0AD}"/>
                </a:ext>
              </a:extLst>
            </p:cNvPr>
            <p:cNvSpPr/>
            <p:nvPr/>
          </p:nvSpPr>
          <p:spPr>
            <a:xfrm>
              <a:off x="5074857" y="5450822"/>
              <a:ext cx="495810" cy="30267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5" name="Flecha: a la derecha 44">
              <a:extLst>
                <a:ext uri="{FF2B5EF4-FFF2-40B4-BE49-F238E27FC236}">
                  <a16:creationId xmlns:a16="http://schemas.microsoft.com/office/drawing/2014/main" id="{91E71C37-9681-B171-EBFB-E2397288AB23}"/>
                </a:ext>
              </a:extLst>
            </p:cNvPr>
            <p:cNvSpPr/>
            <p:nvPr/>
          </p:nvSpPr>
          <p:spPr>
            <a:xfrm>
              <a:off x="6813245" y="5450822"/>
              <a:ext cx="495810" cy="30267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47" name="Gráfico 46" descr="Dinero contorno">
              <a:extLst>
                <a:ext uri="{FF2B5EF4-FFF2-40B4-BE49-F238E27FC236}">
                  <a16:creationId xmlns:a16="http://schemas.microsoft.com/office/drawing/2014/main" id="{CEB24796-0D67-5651-1528-2A9D881A7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75816" y="5277717"/>
              <a:ext cx="914400" cy="914400"/>
            </a:xfrm>
            <a:prstGeom prst="rect">
              <a:avLst/>
            </a:prstGeom>
          </p:spPr>
        </p:pic>
        <p:pic>
          <p:nvPicPr>
            <p:cNvPr id="270" name="Gráfico 269" descr="Dólar con relleno sólido">
              <a:extLst>
                <a:ext uri="{FF2B5EF4-FFF2-40B4-BE49-F238E27FC236}">
                  <a16:creationId xmlns:a16="http://schemas.microsoft.com/office/drawing/2014/main" id="{E23ADBA6-F628-C60B-5332-640EAE047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73710" y="3210324"/>
              <a:ext cx="521050" cy="376579"/>
            </a:xfrm>
            <a:prstGeom prst="rect">
              <a:avLst/>
            </a:prstGeom>
          </p:spPr>
        </p:pic>
        <p:cxnSp>
          <p:nvCxnSpPr>
            <p:cNvPr id="274" name="Conector: angular 273">
              <a:extLst>
                <a:ext uri="{FF2B5EF4-FFF2-40B4-BE49-F238E27FC236}">
                  <a16:creationId xmlns:a16="http://schemas.microsoft.com/office/drawing/2014/main" id="{5CB65717-9F2E-0308-ED78-C34404C1A03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663325" y="4308027"/>
              <a:ext cx="4521979" cy="514529"/>
            </a:xfrm>
            <a:prstGeom prst="bentConnector3">
              <a:avLst>
                <a:gd name="adj1" fmla="val 100048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2124C120-EF48-CC6E-ED50-2CB70CA599DF}"/>
              </a:ext>
            </a:extLst>
          </p:cNvPr>
          <p:cNvSpPr/>
          <p:nvPr/>
        </p:nvSpPr>
        <p:spPr>
          <a:xfrm rot="5400000">
            <a:off x="10775167" y="3539733"/>
            <a:ext cx="240764" cy="242074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71162127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BF841-D63B-4DCD-1E41-CE61E4DD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CONSIDERACIONES PARA LO PROGRAMÁTICO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E6A97B-AC24-6650-99B6-2E34E9244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445395" cy="521941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Realizar el análisis de contenido con todas las áreas involucradas para la reformulación y proyección de metas para el ejercicio 2026.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Trabajar coordinadamente entre las áreas de Planeación, Presupuestación y Sustantivas para </a:t>
            </a:r>
            <a:r>
              <a:rPr lang="es-MX" b="1" u="sng" dirty="0"/>
              <a:t>firmar acuerdos </a:t>
            </a:r>
            <a:r>
              <a:rPr lang="es-MX" dirty="0"/>
              <a:t>en la definición de </a:t>
            </a:r>
            <a:r>
              <a:rPr lang="es-MX" b="1" dirty="0"/>
              <a:t>componentes y sus actividades </a:t>
            </a:r>
            <a:r>
              <a:rPr lang="es-MX" dirty="0"/>
              <a:t>conforme las nuevas políticas.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FF0000"/>
                </a:solidFill>
              </a:rPr>
              <a:t>Presentar Propuestas de cambios y proyección de Metas para el ejercicio 2026</a:t>
            </a:r>
            <a:r>
              <a:rPr lang="es-MX" dirty="0"/>
              <a:t>, a través de Oficio firmado por el titular de la Institución antes del </a:t>
            </a:r>
            <a:r>
              <a:rPr lang="es-MX" b="1" dirty="0">
                <a:solidFill>
                  <a:srgbClr val="0070C0"/>
                </a:solidFill>
              </a:rPr>
              <a:t>25 de Julio del 2025.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F6488F-361D-93B1-E82C-313DA527C9D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MX" dirty="0"/>
              <a:t>Cumplir con la capacitación de Indicadores de Desempeño.</a:t>
            </a:r>
          </a:p>
          <a:p>
            <a:r>
              <a:rPr lang="es-MX" dirty="0"/>
              <a:t>Aplicar lo aprendido en la mejora de sus Programas Presupuestarios. </a:t>
            </a:r>
          </a:p>
        </p:txBody>
      </p:sp>
    </p:spTree>
    <p:extLst>
      <p:ext uri="{BB962C8B-B14F-4D97-AF65-F5344CB8AC3E}">
        <p14:creationId xmlns:p14="http://schemas.microsoft.com/office/powerpoint/2010/main" val="365013997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</TotalTime>
  <Words>2020</Words>
  <Application>Microsoft Office PowerPoint</Application>
  <PresentationFormat>Panorámica</PresentationFormat>
  <Paragraphs>369</Paragraphs>
  <Slides>20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DM Sans</vt:lpstr>
      <vt:lpstr>Arial</vt:lpstr>
      <vt:lpstr>Mulish</vt:lpstr>
      <vt:lpstr>Montserrat</vt:lpstr>
      <vt:lpstr>Aptos Display</vt:lpstr>
      <vt:lpstr>Calibri</vt:lpstr>
      <vt:lpstr>Avenir Next LT Pro</vt:lpstr>
      <vt:lpstr>Lora</vt:lpstr>
      <vt:lpstr>Aptos</vt:lpstr>
      <vt:lpstr>Monserrat </vt:lpstr>
      <vt:lpstr>Wingdings</vt:lpstr>
      <vt:lpstr>Tema de Office</vt:lpstr>
      <vt:lpstr>Presentación de PowerPoint</vt:lpstr>
      <vt:lpstr>Presentación de PowerPoint</vt:lpstr>
      <vt:lpstr>Presentación de PowerPoint</vt:lpstr>
      <vt:lpstr>Fases Metodológicas MML</vt:lpstr>
      <vt:lpstr>Presentación de PowerPoint</vt:lpstr>
      <vt:lpstr>Presentación de PowerPoint</vt:lpstr>
      <vt:lpstr>Presentación de PowerPoint</vt:lpstr>
      <vt:lpstr>Presentación de PowerPoint</vt:lpstr>
      <vt:lpstr>CONSIDERACIONES PARA LO PROGRAMÁTICO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SUBSECRETARÍA DE POLÍTICA HACENDARIA Y CONTROL PRESUPUESTAL - SEFIPLAN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sefiplan</dc:creator>
  <cp:lastModifiedBy>Departamento de Asistencia Técnica en Materia Programática y Presupuestal / SEFIPLAN</cp:lastModifiedBy>
  <cp:revision>16</cp:revision>
  <dcterms:modified xsi:type="dcterms:W3CDTF">2025-07-17T19:08:16Z</dcterms:modified>
</cp:coreProperties>
</file>