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2.xml" ContentType="application/vnd.openxmlformats-officedocument.presentationml.notesSl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notesSlides/notesSlide3.xml" ContentType="application/vnd.openxmlformats-officedocument.presentationml.notesSlide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notesSlides/notesSlide4.xml" ContentType="application/vnd.openxmlformats-officedocument.presentationml.notesSlide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charts/chart18.xml" ContentType="application/vnd.openxmlformats-officedocument.drawingml.chart+xml"/>
  <Override PartName="/ppt/charts/chart19.xml" ContentType="application/vnd.openxmlformats-officedocument.drawingml.chart+xml"/>
  <Override PartName="/ppt/charts/chart20.xml" ContentType="application/vnd.openxmlformats-officedocument.drawingml.chart+xml"/>
  <Override PartName="/ppt/charts/chart21.xml" ContentType="application/vnd.openxmlformats-officedocument.drawingml.chart+xml"/>
  <Override PartName="/ppt/charts/chart22.xml" ContentType="application/vnd.openxmlformats-officedocument.drawingml.chart+xml"/>
  <Override PartName="/ppt/charts/chart23.xml" ContentType="application/vnd.openxmlformats-officedocument.drawingml.chart+xml"/>
  <Override PartName="/ppt/charts/chart24.xml" ContentType="application/vnd.openxmlformats-officedocument.drawingml.chart+xml"/>
  <Override PartName="/ppt/charts/chart25.xml" ContentType="application/vnd.openxmlformats-officedocument.drawingml.chart+xml"/>
  <Override PartName="/ppt/drawings/drawing1.xml" ContentType="application/vnd.openxmlformats-officedocument.drawingml.chartshapes+xml"/>
  <Override PartName="/ppt/charts/chart26.xml" ContentType="application/vnd.openxmlformats-officedocument.drawingml.chart+xml"/>
  <Override PartName="/ppt/charts/chart27.xml" ContentType="application/vnd.openxmlformats-officedocument.drawingml.chart+xml"/>
  <Override PartName="/ppt/charts/chart28.xml" ContentType="application/vnd.openxmlformats-officedocument.drawingml.chart+xml"/>
  <Override PartName="/ppt/charts/chart29.xml" ContentType="application/vnd.openxmlformats-officedocument.drawingml.chart+xml"/>
  <Override PartName="/ppt/charts/chart30.xml" ContentType="application/vnd.openxmlformats-officedocument.drawingml.chart+xml"/>
  <Override PartName="/ppt/charts/chart31.xml" ContentType="application/vnd.openxmlformats-officedocument.drawingml.chart+xml"/>
  <Override PartName="/ppt/charts/chart3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313" r:id="rId2"/>
    <p:sldId id="256" r:id="rId3"/>
    <p:sldId id="257" r:id="rId4"/>
    <p:sldId id="330" r:id="rId5"/>
    <p:sldId id="331" r:id="rId6"/>
    <p:sldId id="260" r:id="rId7"/>
    <p:sldId id="339" r:id="rId8"/>
    <p:sldId id="338" r:id="rId9"/>
    <p:sldId id="261" r:id="rId10"/>
    <p:sldId id="287" r:id="rId11"/>
    <p:sldId id="262" r:id="rId12"/>
    <p:sldId id="286" r:id="rId13"/>
    <p:sldId id="332" r:id="rId14"/>
    <p:sldId id="263" r:id="rId15"/>
    <p:sldId id="264" r:id="rId16"/>
    <p:sldId id="265" r:id="rId17"/>
    <p:sldId id="266" r:id="rId18"/>
    <p:sldId id="314" r:id="rId19"/>
    <p:sldId id="315" r:id="rId20"/>
    <p:sldId id="316" r:id="rId21"/>
    <p:sldId id="317" r:id="rId22"/>
    <p:sldId id="337" r:id="rId23"/>
    <p:sldId id="327" r:id="rId24"/>
    <p:sldId id="328" r:id="rId25"/>
    <p:sldId id="329" r:id="rId26"/>
  </p:sldIdLst>
  <p:sldSz cx="9144000" cy="6858000" type="letter"/>
  <p:notesSz cx="7010400" cy="92964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5E9DF"/>
    <a:srgbClr val="2DAFC9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C2FFA5D-87B4-456A-9821-1D502468CF0F}" styleName="Estilo temático 1 - Énfasis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6008" autoAdjust="0"/>
  </p:normalViewPr>
  <p:slideViewPr>
    <p:cSldViewPr>
      <p:cViewPr varScale="1">
        <p:scale>
          <a:sx n="59" d="100"/>
          <a:sy n="59" d="100"/>
        </p:scale>
        <p:origin x="-84" y="-2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stadisticas\Documents\Respaldo%202016\SEFIPLAN\Cuadernillo\SOPORTE%20CIE%20MAYO.xls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stadisticas\Documents\Respaldo%202016\SEFIPLAN\Cuadernillo\SOPORTE%20CIE%20MAYO.xls" TargetMode="Externa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stadisticas\Documents\Respaldo%202016\SEFIPLAN\Cuadernillo\SOPORTE%20CIE%20MAYO.xls" TargetMode="Externa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stadisticas\AppData\Roaming\Microsoft\Excel\SOPORTE%20CIE%20MAYO%20(version%201).xls" TargetMode="External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stadisticas\Downloads\BIE_BIE20160428135752.xls" TargetMode="External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oleObject" Target="Gr&#225;fico%20en%20Microsoft%20Office%20PowerPoint" TargetMode="External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oleObject" Target="Gr&#225;fico%20en%20Microsoft%20Office%20PowerPoint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stadisticas\Downloads\BIE_BIE20160727125330.xls" TargetMode="External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stadisticas\Documents\Respaldo%202016\SEFIPLAN\para%20almacenar\para%20subir%20al%20micro%20sitio\Sit%20econ%20del%20Estado\Archivos\SOPORTE%20AGOSTO.xls" TargetMode="External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stadisticas\Documents\Respaldo%202016\SEFIPLAN\para%20almacenar\para%20subir%20al%20micro%20sitio\Sit%20econ%20del%20Estado\Archivos\SOPORTE%20AGOSTO.xls" TargetMode="External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stadisticas\Documents\Respaldo%202016\SEFIPLAN\para%20almacenar\para%20subir%20al%20micro%20sitio\Sit%20econ%20del%20Estado\Archivos\SOPORTE%20AGOSTO.xls" TargetMode="External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2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Documents%20and%20Settings\FINANZAS\Datos%20de%20programa\Microsoft\Excel\BIE_BIE20151102100132%20(version%201).xls" TargetMode="External"/></Relationships>
</file>

<file path=ppt/charts/_rels/chart2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FINANZAS\Datos%20de%20programa\Microsoft\Excel\BIE_BIE20151102100132%20(version%201).xls" TargetMode="External"/></Relationships>
</file>

<file path=ppt/charts/_rels/chart2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2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_rels/chart2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stadisticas\Downloads\BIE_BIE20160727125330.xls" TargetMode="External"/></Relationships>
</file>

<file path=ppt/charts/_rels/chart3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3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2.xlsx"/></Relationships>
</file>

<file path=ppt/charts/_rels/chart3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stadisticas\Downloads\BIE_BIE20160819131622.xls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stadisticas\Downloads\BIE_BIE20160819131622.xls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stadisticas\Downloads\BIE_BIE20160622143146%20(1).xls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FINANZAS\Mis%20documentos\Downloads\BIE_BIE20160310125251.xls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stadisticas\Documents\Respaldo%202016\SEFIPLAN\Cuadernillo\SOPORTE%20CIE%20MAYO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0"/>
    <c:plotArea>
      <c:layout>
        <c:manualLayout>
          <c:layoutTarget val="inner"/>
          <c:xMode val="edge"/>
          <c:yMode val="edge"/>
          <c:x val="9.3321303587054066E-2"/>
          <c:y val="4.214129483814634E-2"/>
          <c:w val="0.89745603674540764"/>
          <c:h val="0.8326195683872849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5"/>
            </a:solidFill>
            <a:ln>
              <a:solidFill>
                <a:schemeClr val="tx2"/>
              </a:solidFill>
            </a:ln>
          </c:spPr>
          <c:invertIfNegative val="0"/>
          <c:dPt>
            <c:idx val="5"/>
            <c:invertIfNegative val="0"/>
            <c:bubble3D val="0"/>
            <c:spPr>
              <a:solidFill>
                <a:schemeClr val="tx2"/>
              </a:solidFill>
              <a:ln>
                <a:solidFill>
                  <a:schemeClr val="tx2"/>
                </a:solidFill>
              </a:ln>
            </c:spPr>
          </c:dPt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'1'!$B$23:$B$29</c:f>
              <c:strCache>
                <c:ptCount val="7"/>
                <c:pt idx="0">
                  <c:v>Guatemala</c:v>
                </c:pt>
                <c:pt idx="1">
                  <c:v>Costa Rica</c:v>
                </c:pt>
                <c:pt idx="2">
                  <c:v>Bolivia</c:v>
                </c:pt>
                <c:pt idx="3">
                  <c:v>El Salvador</c:v>
                </c:pt>
                <c:pt idx="4">
                  <c:v>Honduras</c:v>
                </c:pt>
                <c:pt idx="5">
                  <c:v>Q. Roo</c:v>
                </c:pt>
                <c:pt idx="6">
                  <c:v>Nicaragua</c:v>
                </c:pt>
              </c:strCache>
            </c:strRef>
          </c:cat>
          <c:val>
            <c:numRef>
              <c:f>'1'!$C$23:$C$29</c:f>
              <c:numCache>
                <c:formatCode>0.0</c:formatCode>
                <c:ptCount val="7"/>
                <c:pt idx="0">
                  <c:v>58.83</c:v>
                </c:pt>
                <c:pt idx="1">
                  <c:v>49.55</c:v>
                </c:pt>
                <c:pt idx="2">
                  <c:v>33</c:v>
                </c:pt>
                <c:pt idx="3">
                  <c:v>25.16</c:v>
                </c:pt>
                <c:pt idx="4">
                  <c:v>19.39</c:v>
                </c:pt>
                <c:pt idx="5">
                  <c:v>17.920000000000002</c:v>
                </c:pt>
                <c:pt idx="6">
                  <c:v>11.81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0241024"/>
        <c:axId val="60242560"/>
      </c:barChart>
      <c:catAx>
        <c:axId val="60241024"/>
        <c:scaling>
          <c:orientation val="minMax"/>
        </c:scaling>
        <c:delete val="0"/>
        <c:axPos val="b"/>
        <c:majorTickMark val="out"/>
        <c:minorTickMark val="none"/>
        <c:tickLblPos val="nextTo"/>
        <c:crossAx val="60242560"/>
        <c:crosses val="autoZero"/>
        <c:auto val="1"/>
        <c:lblAlgn val="ctr"/>
        <c:lblOffset val="100"/>
        <c:noMultiLvlLbl val="0"/>
      </c:catAx>
      <c:valAx>
        <c:axId val="60242560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numFmt formatCode="0.0" sourceLinked="1"/>
        <c:majorTickMark val="out"/>
        <c:minorTickMark val="none"/>
        <c:tickLblPos val="nextTo"/>
        <c:crossAx val="6024102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23"/>
    </mc:Choice>
    <mc:Fallback>
      <c:style val="23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7689466055549136"/>
          <c:y val="1.8018422602117785E-3"/>
          <c:w val="0.835671259842522"/>
          <c:h val="0.79869969378828065"/>
        </c:manualLayout>
      </c:layout>
      <c:barChart>
        <c:barDir val="bar"/>
        <c:grouping val="clustered"/>
        <c:varyColors val="0"/>
        <c:ser>
          <c:idx val="0"/>
          <c:order val="0"/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Hoja3!$E$30:$E$36</c:f>
              <c:numCache>
                <c:formatCode>General</c:formatCode>
                <c:ptCount val="7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</c:numCache>
            </c:numRef>
          </c:cat>
          <c:val>
            <c:numRef>
              <c:f>Hoja3!$F$30:$F$36</c:f>
              <c:numCache>
                <c:formatCode>0</c:formatCode>
                <c:ptCount val="7"/>
                <c:pt idx="0">
                  <c:v>260.58799999999968</c:v>
                </c:pt>
                <c:pt idx="1">
                  <c:v>266.91299999999961</c:v>
                </c:pt>
                <c:pt idx="2">
                  <c:v>276.79700000000003</c:v>
                </c:pt>
                <c:pt idx="3">
                  <c:v>291.51599999999968</c:v>
                </c:pt>
                <c:pt idx="4">
                  <c:v>311.51499999999999</c:v>
                </c:pt>
                <c:pt idx="5">
                  <c:v>338.17500000000001</c:v>
                </c:pt>
                <c:pt idx="6">
                  <c:v>374.17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5118848"/>
        <c:axId val="75128832"/>
      </c:barChart>
      <c:catAx>
        <c:axId val="7511884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75128832"/>
        <c:crosses val="autoZero"/>
        <c:auto val="1"/>
        <c:lblAlgn val="ctr"/>
        <c:lblOffset val="100"/>
        <c:noMultiLvlLbl val="0"/>
      </c:catAx>
      <c:valAx>
        <c:axId val="75128832"/>
        <c:scaling>
          <c:orientation val="minMax"/>
        </c:scaling>
        <c:delete val="0"/>
        <c:axPos val="b"/>
        <c:numFmt formatCode="0" sourceLinked="1"/>
        <c:majorTickMark val="out"/>
        <c:minorTickMark val="none"/>
        <c:tickLblPos val="nextTo"/>
        <c:crossAx val="7511884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s-MX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39"/>
    </mc:Choice>
    <mc:Fallback>
      <c:style val="39"/>
    </mc:Fallback>
  </mc:AlternateContent>
  <c:chart>
    <c:autoTitleDeleted val="0"/>
    <c:plotArea>
      <c:layout>
        <c:manualLayout>
          <c:layoutTarget val="inner"/>
          <c:xMode val="edge"/>
          <c:yMode val="edge"/>
          <c:x val="5.7921554354825183E-2"/>
          <c:y val="0"/>
          <c:w val="0.56177384585234746"/>
          <c:h val="1"/>
        </c:manualLayout>
      </c:layout>
      <c:doughnutChart>
        <c:varyColors val="1"/>
        <c:ser>
          <c:idx val="0"/>
          <c:order val="0"/>
          <c:explosion val="25"/>
          <c:dPt>
            <c:idx val="0"/>
            <c:bubble3D val="0"/>
            <c:spPr/>
          </c:dPt>
          <c:dPt>
            <c:idx val="1"/>
            <c:bubble3D val="0"/>
            <c:spPr/>
          </c:dPt>
          <c:dPt>
            <c:idx val="2"/>
            <c:bubble3D val="0"/>
            <c:spPr/>
          </c:dPt>
          <c:dLbls>
            <c:dLbl>
              <c:idx val="2"/>
              <c:layout>
                <c:manualLayout>
                  <c:x val="4.0801171622395022E-2"/>
                  <c:y val="-3.5555306699515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Hoja3!$B$40:$B$43</c:f>
              <c:strCache>
                <c:ptCount val="4"/>
                <c:pt idx="0">
                  <c:v>Permanentes</c:v>
                </c:pt>
                <c:pt idx="1">
                  <c:v>Event urbanos</c:v>
                </c:pt>
                <c:pt idx="2">
                  <c:v>Eventuales del campo</c:v>
                </c:pt>
                <c:pt idx="3">
                  <c:v>Total</c:v>
                </c:pt>
              </c:strCache>
            </c:strRef>
          </c:cat>
          <c:val>
            <c:numRef>
              <c:f>Hoja3!$C$40:$C$42</c:f>
              <c:numCache>
                <c:formatCode>#,##0</c:formatCode>
                <c:ptCount val="3"/>
                <c:pt idx="0">
                  <c:v>270689</c:v>
                </c:pt>
                <c:pt idx="1">
                  <c:v>103327</c:v>
                </c:pt>
                <c:pt idx="2" formatCode="General">
                  <c:v>154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ayout/>
      <c:overlay val="0"/>
    </c:legend>
    <c:plotVisOnly val="1"/>
    <c:dispBlanksAs val="gap"/>
    <c:showDLblsOverMax val="0"/>
  </c:chart>
  <c:spPr>
    <a:ln>
      <a:noFill/>
    </a:ln>
  </c:spPr>
  <c:txPr>
    <a:bodyPr/>
    <a:lstStyle/>
    <a:p>
      <a:pPr>
        <a:defRPr sz="1000"/>
      </a:pPr>
      <a:endParaRPr lang="es-MX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23"/>
    </mc:Choice>
    <mc:Fallback>
      <c:style val="23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Hoja3!$G$18:$G$30</c:f>
              <c:strCache>
                <c:ptCount val="13"/>
                <c:pt idx="0">
                  <c:v>Agosto</c:v>
                </c:pt>
                <c:pt idx="1">
                  <c:v>Septiembre</c:v>
                </c:pt>
                <c:pt idx="2">
                  <c:v>Octubre</c:v>
                </c:pt>
                <c:pt idx="3">
                  <c:v>Noviembre</c:v>
                </c:pt>
                <c:pt idx="4">
                  <c:v>Diciembre</c:v>
                </c:pt>
                <c:pt idx="5">
                  <c:v>Enero</c:v>
                </c:pt>
                <c:pt idx="6">
                  <c:v>Febrero</c:v>
                </c:pt>
                <c:pt idx="7">
                  <c:v>Marzo</c:v>
                </c:pt>
                <c:pt idx="8">
                  <c:v>Abril</c:v>
                </c:pt>
                <c:pt idx="9">
                  <c:v>Mayo</c:v>
                </c:pt>
                <c:pt idx="10">
                  <c:v>Junio </c:v>
                </c:pt>
                <c:pt idx="11">
                  <c:v>Julio</c:v>
                </c:pt>
                <c:pt idx="12">
                  <c:v>Agosto</c:v>
                </c:pt>
              </c:strCache>
            </c:strRef>
          </c:cat>
          <c:val>
            <c:numRef>
              <c:f>Hoja3!$H$18:$H$30</c:f>
              <c:numCache>
                <c:formatCode>#,##0</c:formatCode>
                <c:ptCount val="13"/>
                <c:pt idx="0">
                  <c:v>338.17500000000001</c:v>
                </c:pt>
                <c:pt idx="1">
                  <c:v>335.74900000000002</c:v>
                </c:pt>
                <c:pt idx="2">
                  <c:v>341.33199999999954</c:v>
                </c:pt>
                <c:pt idx="3">
                  <c:v>348.11799999999999</c:v>
                </c:pt>
                <c:pt idx="4">
                  <c:v>341.29099999999954</c:v>
                </c:pt>
                <c:pt idx="5">
                  <c:v>348.63299999999964</c:v>
                </c:pt>
                <c:pt idx="6">
                  <c:v>353.63400000000001</c:v>
                </c:pt>
                <c:pt idx="7">
                  <c:v>357.584</c:v>
                </c:pt>
                <c:pt idx="8">
                  <c:v>359.875</c:v>
                </c:pt>
                <c:pt idx="9">
                  <c:v>363.09899999999953</c:v>
                </c:pt>
                <c:pt idx="10">
                  <c:v>368.28099999999961</c:v>
                </c:pt>
                <c:pt idx="11">
                  <c:v>371.36799999999999</c:v>
                </c:pt>
                <c:pt idx="12">
                  <c:v>374.17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4845184"/>
        <c:axId val="74851072"/>
      </c:barChart>
      <c:catAx>
        <c:axId val="7484518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74851072"/>
        <c:crosses val="autoZero"/>
        <c:auto val="1"/>
        <c:lblAlgn val="ctr"/>
        <c:lblOffset val="100"/>
        <c:noMultiLvlLbl val="0"/>
      </c:catAx>
      <c:valAx>
        <c:axId val="74851072"/>
        <c:scaling>
          <c:orientation val="minMax"/>
        </c:scaling>
        <c:delete val="0"/>
        <c:axPos val="l"/>
        <c:numFmt formatCode="#,##0" sourceLinked="1"/>
        <c:majorTickMark val="out"/>
        <c:minorTickMark val="none"/>
        <c:tickLblPos val="nextTo"/>
        <c:crossAx val="7484518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000"/>
      </a:pPr>
      <a:endParaRPr lang="es-MX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23"/>
    </mc:Choice>
    <mc:Fallback>
      <c:style val="23"/>
    </mc:Fallback>
  </mc:AlternateContent>
  <c:chart>
    <c:autoTitleDeleted val="0"/>
    <c:plotArea>
      <c:layout>
        <c:manualLayout>
          <c:layoutTarget val="inner"/>
          <c:xMode val="edge"/>
          <c:yMode val="edge"/>
          <c:x val="5.7807749863265472E-2"/>
          <c:y val="2.0637444419610029E-2"/>
          <c:w val="0.88977919802769112"/>
          <c:h val="0.91842418560759098"/>
        </c:manualLayout>
      </c:layout>
      <c:barChart>
        <c:barDir val="bar"/>
        <c:grouping val="clustered"/>
        <c:varyColors val="0"/>
        <c:ser>
          <c:idx val="0"/>
          <c:order val="0"/>
          <c:invertIfNegative val="0"/>
          <c:dPt>
            <c:idx val="0"/>
            <c:invertIfNegative val="0"/>
            <c:bubble3D val="0"/>
            <c:spPr>
              <a:gradFill rotWithShape="1">
                <a:gsLst>
                  <a:gs pos="0">
                    <a:schemeClr val="accent2">
                      <a:shade val="51000"/>
                      <a:satMod val="130000"/>
                    </a:schemeClr>
                  </a:gs>
                  <a:gs pos="80000">
                    <a:schemeClr val="accent2">
                      <a:shade val="93000"/>
                      <a:satMod val="130000"/>
                    </a:schemeClr>
                  </a:gs>
                  <a:gs pos="100000">
                    <a:schemeClr val="accent2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 w="9525" cap="flat" cmpd="sng" algn="ctr">
                <a:solidFill>
                  <a:schemeClr val="accent2">
                    <a:shade val="95000"/>
                    <a:satMod val="105000"/>
                  </a:scheme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c:spPr>
          </c:dPt>
          <c:dPt>
            <c:idx val="1"/>
            <c:invertIfNegative val="0"/>
            <c:bubble3D val="0"/>
            <c:spPr>
              <a:gradFill rotWithShape="1">
                <a:gsLst>
                  <a:gs pos="0">
                    <a:schemeClr val="accent2">
                      <a:shade val="51000"/>
                      <a:satMod val="130000"/>
                    </a:schemeClr>
                  </a:gs>
                  <a:gs pos="80000">
                    <a:schemeClr val="accent2">
                      <a:shade val="93000"/>
                      <a:satMod val="130000"/>
                    </a:schemeClr>
                  </a:gs>
                  <a:gs pos="100000">
                    <a:schemeClr val="accent2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 w="9525" cap="flat" cmpd="sng" algn="ctr">
                <a:solidFill>
                  <a:schemeClr val="accent2">
                    <a:shade val="95000"/>
                    <a:satMod val="105000"/>
                  </a:scheme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c:spPr>
          </c:dPt>
          <c:dPt>
            <c:idx val="2"/>
            <c:invertIfNegative val="0"/>
            <c:bubble3D val="0"/>
            <c:spPr>
              <a:gradFill rotWithShape="1">
                <a:gsLst>
                  <a:gs pos="0">
                    <a:schemeClr val="accent2">
                      <a:shade val="51000"/>
                      <a:satMod val="130000"/>
                    </a:schemeClr>
                  </a:gs>
                  <a:gs pos="80000">
                    <a:schemeClr val="accent2">
                      <a:shade val="93000"/>
                      <a:satMod val="130000"/>
                    </a:schemeClr>
                  </a:gs>
                  <a:gs pos="100000">
                    <a:schemeClr val="accent2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 w="9525" cap="flat" cmpd="sng" algn="ctr">
                <a:solidFill>
                  <a:schemeClr val="accent2">
                    <a:shade val="95000"/>
                    <a:satMod val="105000"/>
                  </a:scheme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c:spPr>
          </c:dPt>
          <c:dLbls>
            <c:dLbl>
              <c:idx val="2"/>
              <c:layout>
                <c:manualLayout>
                  <c:x val="0.1127554615926709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9.1522753465641274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Hoja1!$G$9:$G$40</c:f>
              <c:strCache>
                <c:ptCount val="32"/>
                <c:pt idx="0">
                  <c:v>Campeche</c:v>
                </c:pt>
                <c:pt idx="1">
                  <c:v>Tabasco</c:v>
                </c:pt>
                <c:pt idx="2">
                  <c:v>Veracruz</c:v>
                </c:pt>
                <c:pt idx="3">
                  <c:v>Chiapas</c:v>
                </c:pt>
                <c:pt idx="4">
                  <c:v>Colima</c:v>
                </c:pt>
                <c:pt idx="5">
                  <c:v>Morelos</c:v>
                </c:pt>
                <c:pt idx="6">
                  <c:v>Oaxaca</c:v>
                </c:pt>
                <c:pt idx="7">
                  <c:v>Tamaulipas</c:v>
                </c:pt>
                <c:pt idx="8">
                  <c:v>Guerrero</c:v>
                </c:pt>
                <c:pt idx="9">
                  <c:v>Sonora</c:v>
                </c:pt>
                <c:pt idx="10">
                  <c:v>Durango</c:v>
                </c:pt>
                <c:pt idx="11">
                  <c:v>Distrito Federal</c:v>
                </c:pt>
                <c:pt idx="12">
                  <c:v>Zacatecas</c:v>
                </c:pt>
                <c:pt idx="13">
                  <c:v>Coahuila</c:v>
                </c:pt>
                <c:pt idx="14">
                  <c:v>Puebla</c:v>
                </c:pt>
                <c:pt idx="15">
                  <c:v>México</c:v>
                </c:pt>
                <c:pt idx="16">
                  <c:v>Michoacán</c:v>
                </c:pt>
                <c:pt idx="17">
                  <c:v>Hidalgo</c:v>
                </c:pt>
                <c:pt idx="18">
                  <c:v>Nayarit</c:v>
                </c:pt>
                <c:pt idx="19">
                  <c:v>Nuevo León</c:v>
                </c:pt>
                <c:pt idx="20">
                  <c:v>San Luis Potosí</c:v>
                </c:pt>
                <c:pt idx="21">
                  <c:v>Yucatán</c:v>
                </c:pt>
                <c:pt idx="22">
                  <c:v>Baja California</c:v>
                </c:pt>
                <c:pt idx="23">
                  <c:v>Tlaxcala</c:v>
                </c:pt>
                <c:pt idx="24">
                  <c:v>Chihuahua</c:v>
                </c:pt>
                <c:pt idx="25">
                  <c:v>Jalisco</c:v>
                </c:pt>
                <c:pt idx="26">
                  <c:v>Guanajuato</c:v>
                </c:pt>
                <c:pt idx="27">
                  <c:v>Sinaloa</c:v>
                </c:pt>
                <c:pt idx="28">
                  <c:v>Querétaro</c:v>
                </c:pt>
                <c:pt idx="29">
                  <c:v>Aguascalientes</c:v>
                </c:pt>
                <c:pt idx="30">
                  <c:v>Baja California Sur</c:v>
                </c:pt>
                <c:pt idx="31">
                  <c:v>Quintana Roo</c:v>
                </c:pt>
              </c:strCache>
            </c:strRef>
          </c:cat>
          <c:val>
            <c:numRef>
              <c:f>Hoja1!$H$9:$H$40</c:f>
              <c:numCache>
                <c:formatCode>0.0</c:formatCode>
                <c:ptCount val="32"/>
                <c:pt idx="0">
                  <c:v>-14.896190284216894</c:v>
                </c:pt>
                <c:pt idx="1">
                  <c:v>-10.720492727993413</c:v>
                </c:pt>
                <c:pt idx="2">
                  <c:v>-2.3375316105037385</c:v>
                </c:pt>
                <c:pt idx="3">
                  <c:v>-2.6082539798752608E-2</c:v>
                </c:pt>
                <c:pt idx="4">
                  <c:v>0.5617324925323598</c:v>
                </c:pt>
                <c:pt idx="5">
                  <c:v>0.84705645364355353</c:v>
                </c:pt>
                <c:pt idx="6">
                  <c:v>1.4037753551505721</c:v>
                </c:pt>
                <c:pt idx="7">
                  <c:v>1.6932704380493124</c:v>
                </c:pt>
                <c:pt idx="8">
                  <c:v>2.4302750218143037</c:v>
                </c:pt>
                <c:pt idx="9">
                  <c:v>2.8390097732218766</c:v>
                </c:pt>
                <c:pt idx="10">
                  <c:v>3.1109525508383875</c:v>
                </c:pt>
                <c:pt idx="11">
                  <c:v>3.2444267134152072</c:v>
                </c:pt>
                <c:pt idx="12">
                  <c:v>3.3995017278791289</c:v>
                </c:pt>
                <c:pt idx="13">
                  <c:v>3.4107942804242972</c:v>
                </c:pt>
                <c:pt idx="14">
                  <c:v>3.4874329862327818</c:v>
                </c:pt>
                <c:pt idx="15">
                  <c:v>3.5371825855238437</c:v>
                </c:pt>
                <c:pt idx="16">
                  <c:v>3.7816036310241787</c:v>
                </c:pt>
                <c:pt idx="17">
                  <c:v>3.8598377480207215</c:v>
                </c:pt>
                <c:pt idx="18">
                  <c:v>3.8603712352079835</c:v>
                </c:pt>
                <c:pt idx="19">
                  <c:v>3.9161467446073752</c:v>
                </c:pt>
                <c:pt idx="20">
                  <c:v>4.0870441025973374</c:v>
                </c:pt>
                <c:pt idx="21">
                  <c:v>4.1159811862106555</c:v>
                </c:pt>
                <c:pt idx="22">
                  <c:v>4.3422224028677183</c:v>
                </c:pt>
                <c:pt idx="23">
                  <c:v>4.394711747877972</c:v>
                </c:pt>
                <c:pt idx="24">
                  <c:v>4.8946281355582562</c:v>
                </c:pt>
                <c:pt idx="25">
                  <c:v>5.5739741537656782</c:v>
                </c:pt>
                <c:pt idx="26">
                  <c:v>5.7494763541350711</c:v>
                </c:pt>
                <c:pt idx="27">
                  <c:v>6.3712375688414351</c:v>
                </c:pt>
                <c:pt idx="28">
                  <c:v>7.4536500953471592</c:v>
                </c:pt>
                <c:pt idx="29">
                  <c:v>7.7840405677983675</c:v>
                </c:pt>
                <c:pt idx="30">
                  <c:v>7.8315651753462836</c:v>
                </c:pt>
                <c:pt idx="31">
                  <c:v>10.204432890875154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4903552"/>
        <c:axId val="74905088"/>
      </c:barChart>
      <c:catAx>
        <c:axId val="74903552"/>
        <c:scaling>
          <c:orientation val="minMax"/>
        </c:scaling>
        <c:delete val="0"/>
        <c:axPos val="l"/>
        <c:majorTickMark val="out"/>
        <c:minorTickMark val="none"/>
        <c:tickLblPos val="nextTo"/>
        <c:crossAx val="74905088"/>
        <c:crosses val="autoZero"/>
        <c:auto val="1"/>
        <c:lblAlgn val="ctr"/>
        <c:lblOffset val="100"/>
        <c:noMultiLvlLbl val="0"/>
      </c:catAx>
      <c:valAx>
        <c:axId val="74905088"/>
        <c:scaling>
          <c:orientation val="minMax"/>
        </c:scaling>
        <c:delete val="0"/>
        <c:axPos val="b"/>
        <c:numFmt formatCode="0.0" sourceLinked="1"/>
        <c:majorTickMark val="out"/>
        <c:minorTickMark val="none"/>
        <c:tickLblPos val="nextTo"/>
        <c:crossAx val="7490355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000"/>
      </a:pPr>
      <a:endParaRPr lang="es-MX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23"/>
    </mc:Choice>
    <mc:Fallback>
      <c:style val="23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dPt>
            <c:idx val="9"/>
            <c:invertIfNegative val="0"/>
            <c:bubble3D val="0"/>
            <c:spPr>
              <a:solidFill>
                <a:schemeClr val="tx2"/>
              </a:solidFill>
            </c:spPr>
          </c:dPt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Hoja1!$C$4:$C$35</c:f>
              <c:strCache>
                <c:ptCount val="32"/>
                <c:pt idx="0">
                  <c:v>Yucatán    </c:v>
                </c:pt>
                <c:pt idx="1">
                  <c:v>Oaxaca    </c:v>
                </c:pt>
                <c:pt idx="2">
                  <c:v>Guerrero    </c:v>
                </c:pt>
                <c:pt idx="3">
                  <c:v>Michoacán</c:v>
                </c:pt>
                <c:pt idx="4">
                  <c:v>Morelos    </c:v>
                </c:pt>
                <c:pt idx="5">
                  <c:v>San Luis Potosí    </c:v>
                </c:pt>
                <c:pt idx="6">
                  <c:v>Baja California    </c:v>
                </c:pt>
                <c:pt idx="7">
                  <c:v>Chiapas    </c:v>
                </c:pt>
                <c:pt idx="8">
                  <c:v>Puebla    </c:v>
                </c:pt>
                <c:pt idx="9">
                  <c:v>Quintana Roo    </c:v>
                </c:pt>
                <c:pt idx="10">
                  <c:v>Campeche    </c:v>
                </c:pt>
                <c:pt idx="11">
                  <c:v>Chihuahua    </c:v>
                </c:pt>
                <c:pt idx="12">
                  <c:v>Zacatecas    </c:v>
                </c:pt>
                <c:pt idx="13">
                  <c:v>Veracruz</c:v>
                </c:pt>
                <c:pt idx="14">
                  <c:v>Hidalgo    </c:v>
                </c:pt>
                <c:pt idx="15">
                  <c:v>Aguascalientes    </c:v>
                </c:pt>
                <c:pt idx="16">
                  <c:v>Nayarit    </c:v>
                </c:pt>
                <c:pt idx="17">
                  <c:v>Jalisco    </c:v>
                </c:pt>
                <c:pt idx="18">
                  <c:v>Tlaxcala    </c:v>
                </c:pt>
                <c:pt idx="19">
                  <c:v>Nuevo León    </c:v>
                </c:pt>
                <c:pt idx="20">
                  <c:v>Colima    </c:v>
                </c:pt>
                <c:pt idx="21">
                  <c:v>Durango    </c:v>
                </c:pt>
                <c:pt idx="22">
                  <c:v>Sinaloa    </c:v>
                </c:pt>
                <c:pt idx="23">
                  <c:v>Guanajuato    </c:v>
                </c:pt>
                <c:pt idx="24">
                  <c:v>Coahuila </c:v>
                </c:pt>
                <c:pt idx="25">
                  <c:v>Querétaro    </c:v>
                </c:pt>
                <c:pt idx="26">
                  <c:v>Baja California Sur    </c:v>
                </c:pt>
                <c:pt idx="27">
                  <c:v>Tamaulipas    </c:v>
                </c:pt>
                <c:pt idx="28">
                  <c:v>México    </c:v>
                </c:pt>
                <c:pt idx="29">
                  <c:v>Sonora    </c:v>
                </c:pt>
                <c:pt idx="30">
                  <c:v>Distrito Federal    </c:v>
                </c:pt>
                <c:pt idx="31">
                  <c:v>Tabasco    </c:v>
                </c:pt>
              </c:strCache>
            </c:strRef>
          </c:cat>
          <c:val>
            <c:numRef>
              <c:f>Hoja1!$D$4:$D$35</c:f>
              <c:numCache>
                <c:formatCode>0.0</c:formatCode>
                <c:ptCount val="32"/>
                <c:pt idx="0">
                  <c:v>1.9988500319150104</c:v>
                </c:pt>
                <c:pt idx="1">
                  <c:v>2.06326162002</c:v>
                </c:pt>
                <c:pt idx="2">
                  <c:v>2.5094533528710001</c:v>
                </c:pt>
                <c:pt idx="3">
                  <c:v>2.6451396620810121</c:v>
                </c:pt>
                <c:pt idx="4">
                  <c:v>2.7188947102910093</c:v>
                </c:pt>
                <c:pt idx="5">
                  <c:v>2.7662507956380002</c:v>
                </c:pt>
                <c:pt idx="6">
                  <c:v>2.9530944927789999</c:v>
                </c:pt>
                <c:pt idx="7">
                  <c:v>2.9584224086219999</c:v>
                </c:pt>
                <c:pt idx="8">
                  <c:v>3.030314323337</c:v>
                </c:pt>
                <c:pt idx="9">
                  <c:v>3.1206420648349997</c:v>
                </c:pt>
                <c:pt idx="10">
                  <c:v>3.1571002438260103</c:v>
                </c:pt>
                <c:pt idx="11">
                  <c:v>3.2433448156250098</c:v>
                </c:pt>
                <c:pt idx="12">
                  <c:v>3.2922879065449999</c:v>
                </c:pt>
                <c:pt idx="13">
                  <c:v>3.5908038373409998</c:v>
                </c:pt>
                <c:pt idx="14">
                  <c:v>3.847461690801</c:v>
                </c:pt>
                <c:pt idx="15">
                  <c:v>4.0144210836600003</c:v>
                </c:pt>
                <c:pt idx="16">
                  <c:v>4.0199996723189955</c:v>
                </c:pt>
                <c:pt idx="17">
                  <c:v>4.1623998961579742</c:v>
                </c:pt>
                <c:pt idx="18">
                  <c:v>4.2127569600189751</c:v>
                </c:pt>
                <c:pt idx="19">
                  <c:v>4.2301015103899955</c:v>
                </c:pt>
                <c:pt idx="20">
                  <c:v>4.24098437411498</c:v>
                </c:pt>
                <c:pt idx="21">
                  <c:v>4.3768865014499845</c:v>
                </c:pt>
                <c:pt idx="22">
                  <c:v>4.428711757008978</c:v>
                </c:pt>
                <c:pt idx="23">
                  <c:v>4.4520761380230001</c:v>
                </c:pt>
                <c:pt idx="24">
                  <c:v>4.4917556953090134</c:v>
                </c:pt>
                <c:pt idx="25">
                  <c:v>4.5321108777279555</c:v>
                </c:pt>
                <c:pt idx="26">
                  <c:v>4.6635457490749781</c:v>
                </c:pt>
                <c:pt idx="27">
                  <c:v>4.8376505648969781</c:v>
                </c:pt>
                <c:pt idx="28">
                  <c:v>4.9433044802320225</c:v>
                </c:pt>
                <c:pt idx="29">
                  <c:v>5.1876792171419845</c:v>
                </c:pt>
                <c:pt idx="30">
                  <c:v>5.6545178910739686</c:v>
                </c:pt>
                <c:pt idx="31">
                  <c:v>7.4240366753859668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4993024"/>
        <c:axId val="75035776"/>
      </c:barChart>
      <c:catAx>
        <c:axId val="74993024"/>
        <c:scaling>
          <c:orientation val="minMax"/>
        </c:scaling>
        <c:delete val="0"/>
        <c:axPos val="b"/>
        <c:majorTickMark val="out"/>
        <c:minorTickMark val="none"/>
        <c:tickLblPos val="nextTo"/>
        <c:crossAx val="75035776"/>
        <c:crosses val="autoZero"/>
        <c:auto val="1"/>
        <c:lblAlgn val="ctr"/>
        <c:lblOffset val="100"/>
        <c:noMultiLvlLbl val="0"/>
      </c:catAx>
      <c:valAx>
        <c:axId val="75035776"/>
        <c:scaling>
          <c:orientation val="minMax"/>
        </c:scaling>
        <c:delete val="0"/>
        <c:axPos val="l"/>
        <c:numFmt formatCode="0.0" sourceLinked="1"/>
        <c:majorTickMark val="out"/>
        <c:minorTickMark val="none"/>
        <c:tickLblPos val="nextTo"/>
        <c:crossAx val="7499302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000"/>
      </a:pPr>
      <a:endParaRPr lang="es-MX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0"/>
    <c:plotArea>
      <c:layout>
        <c:manualLayout>
          <c:layoutTarget val="inner"/>
          <c:xMode val="edge"/>
          <c:yMode val="edge"/>
          <c:x val="5.9211536542604679E-2"/>
          <c:y val="9.5831610964245251E-2"/>
          <c:w val="0.94325076376548667"/>
          <c:h val="0.88292376584259757"/>
        </c:manualLayout>
      </c:layout>
      <c:lineChart>
        <c:grouping val="standard"/>
        <c:varyColors val="0"/>
        <c:ser>
          <c:idx val="0"/>
          <c:order val="0"/>
          <c:marker>
            <c:symbol val="none"/>
          </c:marker>
          <c:dLbls>
            <c:dLbl>
              <c:idx val="3"/>
              <c:layout>
                <c:manualLayout>
                  <c:x val="-1.9493275399694237E-2"/>
                  <c:y val="-2.477799256375181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3.283067077455082E-3"/>
                  <c:y val="-7.3107029568462906E-2"/>
                </c:manualLayout>
              </c:layout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9.8492012323651568E-3"/>
                  <c:y val="-8.7032178057694004E-2"/>
                </c:manualLayout>
              </c:layout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1.6415335387275339E-3"/>
                  <c:y val="-8.0069603813078455E-2"/>
                </c:manualLayout>
              </c:layout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1.2927141244784029E-2"/>
                  <c:y val="1.699745290394169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2.4417876015876958E-2"/>
                  <c:y val="-2.477799256375179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-2.4048466342358167E-2"/>
                  <c:y val="-3.522185393067468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-2.2406932803630812E-2"/>
                  <c:y val="-4.566571529759795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2"/>
              <c:layout>
                <c:manualLayout>
                  <c:x val="-2.1258893363396231E-2"/>
                  <c:y val="2.744131427086552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0"/>
              <c:layout>
                <c:manualLayout>
                  <c:x val="-2.5689999881085852E-2"/>
                  <c:y val="5.529161124932792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1"/>
              <c:layout>
                <c:manualLayout>
                  <c:x val="-4.5757941273943933E-2"/>
                  <c:y val="-1.781541831913590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2"/>
              <c:layout>
                <c:manualLayout>
                  <c:x val="-2.8973066958540808E-2"/>
                  <c:y val="-2.82592796860596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3"/>
              <c:layout>
                <c:manualLayout>
                  <c:x val="-2.8973066958540808E-2"/>
                  <c:y val="-3.174056680836694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4"/>
              <c:layout>
                <c:manualLayout>
                  <c:x val="-6.7012052216794534E-3"/>
                  <c:y val="-3.174056680836694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8"/>
              <c:layout>
                <c:manualLayout>
                  <c:x val="-2.0573326915411212E-2"/>
                  <c:y val="-4.914700241990571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.00" sourceLinked="0"/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'10'!$A$36:$A$48</c:f>
              <c:strCache>
                <c:ptCount val="13"/>
                <c:pt idx="0">
                  <c:v>Agosto</c:v>
                </c:pt>
                <c:pt idx="1">
                  <c:v>Septiembre</c:v>
                </c:pt>
                <c:pt idx="2">
                  <c:v>Octubre</c:v>
                </c:pt>
                <c:pt idx="3">
                  <c:v>Noviembre</c:v>
                </c:pt>
                <c:pt idx="4">
                  <c:v>Diciembre</c:v>
                </c:pt>
                <c:pt idx="5">
                  <c:v>Enero</c:v>
                </c:pt>
                <c:pt idx="6">
                  <c:v>Febrero</c:v>
                </c:pt>
                <c:pt idx="7">
                  <c:v>Marzo</c:v>
                </c:pt>
                <c:pt idx="8">
                  <c:v>Abril</c:v>
                </c:pt>
                <c:pt idx="9">
                  <c:v>Mayo</c:v>
                </c:pt>
                <c:pt idx="10">
                  <c:v>Junio </c:v>
                </c:pt>
                <c:pt idx="11">
                  <c:v>Julio</c:v>
                </c:pt>
                <c:pt idx="12">
                  <c:v>Agosto</c:v>
                </c:pt>
              </c:strCache>
            </c:strRef>
          </c:cat>
          <c:val>
            <c:numRef>
              <c:f>'10'!$B$36:$B$48</c:f>
              <c:numCache>
                <c:formatCode>General</c:formatCode>
                <c:ptCount val="13"/>
                <c:pt idx="0" formatCode="0.00">
                  <c:v>0.41599441852399999</c:v>
                </c:pt>
                <c:pt idx="1">
                  <c:v>0.15000000000000008</c:v>
                </c:pt>
                <c:pt idx="2" formatCode="0.00">
                  <c:v>1.5149938428989993</c:v>
                </c:pt>
                <c:pt idx="3" formatCode="0.00">
                  <c:v>0.31607452524800039</c:v>
                </c:pt>
                <c:pt idx="4" formatCode="0.00">
                  <c:v>0.141359606917</c:v>
                </c:pt>
                <c:pt idx="5">
                  <c:v>0.37000000000000016</c:v>
                </c:pt>
                <c:pt idx="6">
                  <c:v>0.17</c:v>
                </c:pt>
                <c:pt idx="7" formatCode="0.00">
                  <c:v>-5.4972936400000026E-2</c:v>
                </c:pt>
                <c:pt idx="8" formatCode="0.00">
                  <c:v>-0.99005711868000001</c:v>
                </c:pt>
                <c:pt idx="9" formatCode="0.00">
                  <c:v>0.33502841758900037</c:v>
                </c:pt>
                <c:pt idx="10" formatCode="0.00">
                  <c:v>-1.7036210465E-2</c:v>
                </c:pt>
                <c:pt idx="11" formatCode="0.00">
                  <c:v>5.452516251099996E-2</c:v>
                </c:pt>
                <c:pt idx="12" formatCode="#,##0.00">
                  <c:v>0.60711335904800001</c:v>
                </c:pt>
              </c:numCache>
            </c:numRef>
          </c:val>
          <c:smooth val="0"/>
        </c:ser>
        <c:ser>
          <c:idx val="1"/>
          <c:order val="1"/>
          <c:marker>
            <c:symbol val="none"/>
          </c:marker>
          <c:dLbls>
            <c:dLbl>
              <c:idx val="2"/>
              <c:layout>
                <c:manualLayout>
                  <c:x val="-3.2256134035995844E-2"/>
                  <c:y val="-5.529161124932792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6.0162204194363834E-2"/>
                  <c:y val="-4.484774988240380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4.9246006161825784E-3"/>
                  <c:y val="6.6144455323847426E-2"/>
                </c:manualLayout>
              </c:layout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3.9191677864424561E-2"/>
                  <c:y val="-3.788517563778841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4.2474744941879403E-2"/>
                  <c:y val="-1.351616578163394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-2.4417876015876958E-2"/>
                  <c:y val="2.825927968605965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-2.9342476632059175E-2"/>
                  <c:y val="2.825927968605965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2"/>
              <c:layout>
                <c:manualLayout>
                  <c:x val="-6.4850915148485138E-3"/>
                  <c:y val="4.914700241990571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5"/>
              <c:layout>
                <c:manualLayout>
                  <c:x val="-2.5689999881085852E-2"/>
                  <c:y val="-7.269804686086583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8"/>
              <c:layout>
                <c:manualLayout>
                  <c:x val="-4.5388402345816134E-2"/>
                  <c:y val="-2.744131427086563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0"/>
              <c:layout>
                <c:manualLayout>
                  <c:x val="-1.5840798648720851E-2"/>
                  <c:y val="-3.092260139317272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1"/>
              <c:layout>
                <c:manualLayout>
                  <c:x val="-2.4418005270485831E-2"/>
                  <c:y val="-4.136646276009601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2"/>
              <c:layout>
                <c:manualLayout>
                  <c:x val="-2.4417876015876982E-2"/>
                  <c:y val="1.433413119682814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3"/>
              <c:layout>
                <c:manualLayout>
                  <c:x val="-2.770094309333165E-2"/>
                  <c:y val="2.82592796860596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4"/>
              <c:layout>
                <c:manualLayout>
                  <c:x val="-4.6903912640428834E-3"/>
                  <c:y val="2.477799256375181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8"/>
              <c:layout>
                <c:manualLayout>
                  <c:x val="-5.4303739025637733E-3"/>
                  <c:y val="-2.396002714855717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.00" sourceLinked="0"/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'10'!$A$36:$A$48</c:f>
              <c:strCache>
                <c:ptCount val="13"/>
                <c:pt idx="0">
                  <c:v>Agosto</c:v>
                </c:pt>
                <c:pt idx="1">
                  <c:v>Septiembre</c:v>
                </c:pt>
                <c:pt idx="2">
                  <c:v>Octubre</c:v>
                </c:pt>
                <c:pt idx="3">
                  <c:v>Noviembre</c:v>
                </c:pt>
                <c:pt idx="4">
                  <c:v>Diciembre</c:v>
                </c:pt>
                <c:pt idx="5">
                  <c:v>Enero</c:v>
                </c:pt>
                <c:pt idx="6">
                  <c:v>Febrero</c:v>
                </c:pt>
                <c:pt idx="7">
                  <c:v>Marzo</c:v>
                </c:pt>
                <c:pt idx="8">
                  <c:v>Abril</c:v>
                </c:pt>
                <c:pt idx="9">
                  <c:v>Mayo</c:v>
                </c:pt>
                <c:pt idx="10">
                  <c:v>Junio </c:v>
                </c:pt>
                <c:pt idx="11">
                  <c:v>Julio</c:v>
                </c:pt>
                <c:pt idx="12">
                  <c:v>Agosto</c:v>
                </c:pt>
              </c:strCache>
            </c:strRef>
          </c:cat>
          <c:val>
            <c:numRef>
              <c:f>'10'!$C$36:$C$48</c:f>
              <c:numCache>
                <c:formatCode>General</c:formatCode>
                <c:ptCount val="13"/>
                <c:pt idx="0" formatCode="0.00">
                  <c:v>0.1844601061520002</c:v>
                </c:pt>
                <c:pt idx="1">
                  <c:v>0.33000000000000024</c:v>
                </c:pt>
                <c:pt idx="2" formatCode="0.00">
                  <c:v>1.8541721047590007</c:v>
                </c:pt>
                <c:pt idx="3" formatCode="0.00">
                  <c:v>2.1761071956839997</c:v>
                </c:pt>
                <c:pt idx="4" formatCode="0.00">
                  <c:v>2.3205429391789973</c:v>
                </c:pt>
                <c:pt idx="5" formatCode="0.00">
                  <c:v>0.37400000000000017</c:v>
                </c:pt>
                <c:pt idx="6">
                  <c:v>0.55000000000000004</c:v>
                </c:pt>
                <c:pt idx="7" formatCode="0.00">
                  <c:v>0.49150913713900024</c:v>
                </c:pt>
                <c:pt idx="8" formatCode="0.00">
                  <c:v>-0.50341420274199966</c:v>
                </c:pt>
                <c:pt idx="9" formatCode="0.00">
                  <c:v>-0.17007236579099999</c:v>
                </c:pt>
                <c:pt idx="10" formatCode="0.00">
                  <c:v>-0.18707960236999999</c:v>
                </c:pt>
                <c:pt idx="11" formatCode="0.00">
                  <c:v>-0.13265644531699999</c:v>
                </c:pt>
                <c:pt idx="12">
                  <c:v>0.47000000000000008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3812224"/>
        <c:axId val="113814912"/>
      </c:lineChart>
      <c:catAx>
        <c:axId val="11381222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 rot="-5400000" vert="horz"/>
          <a:lstStyle/>
          <a:p>
            <a:pPr>
              <a:defRPr/>
            </a:pPr>
            <a:endParaRPr lang="es-MX"/>
          </a:p>
        </c:txPr>
        <c:crossAx val="113814912"/>
        <c:crosses val="autoZero"/>
        <c:auto val="1"/>
        <c:lblAlgn val="ctr"/>
        <c:lblOffset val="1000"/>
        <c:noMultiLvlLbl val="0"/>
      </c:catAx>
      <c:valAx>
        <c:axId val="113814912"/>
        <c:scaling>
          <c:orientation val="minMax"/>
        </c:scaling>
        <c:delete val="0"/>
        <c:axPos val="l"/>
        <c:numFmt formatCode="0.00" sourceLinked="1"/>
        <c:majorTickMark val="out"/>
        <c:minorTickMark val="none"/>
        <c:tickLblPos val="nextTo"/>
        <c:crossAx val="11381222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000"/>
      </a:pPr>
      <a:endParaRPr lang="es-MX"/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23"/>
    </mc:Choice>
    <mc:Fallback>
      <c:style val="23"/>
    </mc:Fallback>
  </mc:AlternateContent>
  <c:chart>
    <c:autoTitleDeleted val="0"/>
    <c:plotArea>
      <c:layout>
        <c:manualLayout>
          <c:layoutTarget val="inner"/>
          <c:xMode val="edge"/>
          <c:yMode val="edge"/>
          <c:x val="3.0555555555555582E-2"/>
          <c:y val="2.5653715243760852E-2"/>
          <c:w val="0.93888888888889543"/>
          <c:h val="0.88439264324165956"/>
        </c:manualLayout>
      </c:layout>
      <c:barChart>
        <c:barDir val="col"/>
        <c:grouping val="clustered"/>
        <c:varyColors val="0"/>
        <c:ser>
          <c:idx val="0"/>
          <c:order val="0"/>
          <c:invertIfNegative val="0"/>
          <c:dLbls>
            <c:numFmt formatCode="#,##0.0" sourceLinked="0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'Página 1 (3)'!$E$45:$E$50</c:f>
              <c:strCache>
                <c:ptCount val="6"/>
                <c:pt idx="0">
                  <c:v>2010`</c:v>
                </c:pt>
                <c:pt idx="1">
                  <c:v>2011`</c:v>
                </c:pt>
                <c:pt idx="2">
                  <c:v>2012`</c:v>
                </c:pt>
                <c:pt idx="3">
                  <c:v>2013`</c:v>
                </c:pt>
                <c:pt idx="4">
                  <c:v>2014`</c:v>
                </c:pt>
                <c:pt idx="5">
                  <c:v>2015`</c:v>
                </c:pt>
              </c:strCache>
            </c:strRef>
          </c:cat>
          <c:val>
            <c:numRef>
              <c:f>'Página 1 (3)'!$F$45:$F$50</c:f>
              <c:numCache>
                <c:formatCode>0.0</c:formatCode>
                <c:ptCount val="6"/>
                <c:pt idx="0">
                  <c:v>193.44589519439654</c:v>
                </c:pt>
                <c:pt idx="1">
                  <c:v>199.09989119519173</c:v>
                </c:pt>
                <c:pt idx="2">
                  <c:v>204.145113486464</c:v>
                </c:pt>
                <c:pt idx="3">
                  <c:v>209.21695771659873</c:v>
                </c:pt>
                <c:pt idx="4">
                  <c:v>215.79311827536398</c:v>
                </c:pt>
                <c:pt idx="5">
                  <c:v>224.8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6601472"/>
        <c:axId val="126644608"/>
      </c:barChart>
      <c:catAx>
        <c:axId val="126601472"/>
        <c:scaling>
          <c:orientation val="minMax"/>
        </c:scaling>
        <c:delete val="0"/>
        <c:axPos val="b"/>
        <c:majorTickMark val="out"/>
        <c:minorTickMark val="none"/>
        <c:tickLblPos val="nextTo"/>
        <c:crossAx val="126644608"/>
        <c:crosses val="autoZero"/>
        <c:auto val="1"/>
        <c:lblAlgn val="ctr"/>
        <c:lblOffset val="100"/>
        <c:noMultiLvlLbl val="0"/>
      </c:catAx>
      <c:valAx>
        <c:axId val="126644608"/>
        <c:scaling>
          <c:orientation val="minMax"/>
        </c:scaling>
        <c:delete val="1"/>
        <c:axPos val="l"/>
        <c:numFmt formatCode="0.0" sourceLinked="1"/>
        <c:majorTickMark val="out"/>
        <c:minorTickMark val="none"/>
        <c:tickLblPos val="none"/>
        <c:crossAx val="12660147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000"/>
      </a:pPr>
      <a:endParaRPr lang="es-MX"/>
    </a:p>
  </c:tx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23"/>
    </mc:Choice>
    <mc:Fallback>
      <c:style val="23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marker>
            <c:symbol val="none"/>
          </c:marker>
          <c:dLbls>
            <c:dLbl>
              <c:idx val="0"/>
              <c:layout>
                <c:manualLayout>
                  <c:x val="-3.8833605644225611E-2"/>
                  <c:y val="-5.68055764289956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5.1778140858966773E-2"/>
                  <c:y val="6.24861340718959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6.1486542270023002E-2"/>
                  <c:y val="-5.680557642899573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5514331231290307E-2"/>
                  <c:y val="-3.97639035002970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2.9125204233168778E-2"/>
                  <c:y val="6.24861340718959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4.8097866801751904E-2"/>
                  <c:y val="-3.40833458573976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3.2363886173707602E-3"/>
                  <c:y val="-5.6805576428995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8.3124301173470749E-2"/>
                  <c:y val="0.1022500375721922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4.5305873251595782E-2"/>
                  <c:y val="-9.656947992929455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-8.5191793480397945E-2"/>
                  <c:y val="6.81666917147949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-6.2423813456018431E-3"/>
                  <c:y val="-5.68055764289957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'Página 1 (3)'!$E$53:$E$64</c:f>
              <c:strCache>
                <c:ptCount val="12"/>
                <c:pt idx="0">
                  <c:v>Ene</c:v>
                </c:pt>
                <c:pt idx="1">
                  <c:v>Feb</c:v>
                </c:pt>
                <c:pt idx="2">
                  <c:v>Mar</c:v>
                </c:pt>
                <c:pt idx="3">
                  <c:v>Abr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Ago</c:v>
                </c:pt>
                <c:pt idx="8">
                  <c:v>Sept</c:v>
                </c:pt>
                <c:pt idx="9">
                  <c:v>Oct</c:v>
                </c:pt>
                <c:pt idx="10">
                  <c:v>Nov</c:v>
                </c:pt>
                <c:pt idx="11">
                  <c:v>Dic</c:v>
                </c:pt>
              </c:strCache>
            </c:strRef>
          </c:cat>
          <c:val>
            <c:numRef>
              <c:f>'Página 1 (3)'!$F$53:$F$64</c:f>
              <c:numCache>
                <c:formatCode>0.00</c:formatCode>
                <c:ptCount val="12"/>
                <c:pt idx="0">
                  <c:v>223.15</c:v>
                </c:pt>
                <c:pt idx="1">
                  <c:v>222.46</c:v>
                </c:pt>
                <c:pt idx="2">
                  <c:v>226.28</c:v>
                </c:pt>
                <c:pt idx="3">
                  <c:v>225.408368740242</c:v>
                </c:pt>
                <c:pt idx="4">
                  <c:v>224.6</c:v>
                </c:pt>
                <c:pt idx="5">
                  <c:v>223.06</c:v>
                </c:pt>
                <c:pt idx="6">
                  <c:v>229.75</c:v>
                </c:pt>
                <c:pt idx="7">
                  <c:v>227.60999999999999</c:v>
                </c:pt>
                <c:pt idx="8">
                  <c:v>224.6</c:v>
                </c:pt>
                <c:pt idx="9">
                  <c:v>223.63</c:v>
                </c:pt>
                <c:pt idx="10">
                  <c:v>222.5</c:v>
                </c:pt>
                <c:pt idx="11">
                  <c:v>221.893211898277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6894080"/>
        <c:axId val="126895616"/>
      </c:lineChart>
      <c:catAx>
        <c:axId val="126894080"/>
        <c:scaling>
          <c:orientation val="minMax"/>
        </c:scaling>
        <c:delete val="0"/>
        <c:axPos val="b"/>
        <c:majorTickMark val="out"/>
        <c:minorTickMark val="none"/>
        <c:tickLblPos val="nextTo"/>
        <c:crossAx val="126895616"/>
        <c:crosses val="autoZero"/>
        <c:auto val="1"/>
        <c:lblAlgn val="ctr"/>
        <c:lblOffset val="100"/>
        <c:noMultiLvlLbl val="0"/>
      </c:catAx>
      <c:valAx>
        <c:axId val="126895616"/>
        <c:scaling>
          <c:orientation val="minMax"/>
        </c:scaling>
        <c:delete val="1"/>
        <c:axPos val="l"/>
        <c:numFmt formatCode="0.00" sourceLinked="1"/>
        <c:majorTickMark val="out"/>
        <c:minorTickMark val="none"/>
        <c:tickLblPos val="none"/>
        <c:crossAx val="12689408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000"/>
      </a:pPr>
      <a:endParaRPr lang="es-MX"/>
    </a:p>
  </c:txPr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23"/>
    </mc:Choice>
    <mc:Fallback>
      <c:style val="23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'[Gráfico en Microsoft Office PowerPoint]14'!$D$107:$D$119</c:f>
              <c:strCache>
                <c:ptCount val="13"/>
                <c:pt idx="0">
                  <c:v>Julio</c:v>
                </c:pt>
                <c:pt idx="1">
                  <c:v>Agosto</c:v>
                </c:pt>
                <c:pt idx="2">
                  <c:v>Septiembre</c:v>
                </c:pt>
                <c:pt idx="3">
                  <c:v>Octubre</c:v>
                </c:pt>
                <c:pt idx="4">
                  <c:v>Noviembre</c:v>
                </c:pt>
                <c:pt idx="5">
                  <c:v>Diciembre</c:v>
                </c:pt>
                <c:pt idx="6">
                  <c:v>Enero</c:v>
                </c:pt>
                <c:pt idx="7">
                  <c:v>Febrero</c:v>
                </c:pt>
                <c:pt idx="8">
                  <c:v>Marzo</c:v>
                </c:pt>
                <c:pt idx="9">
                  <c:v>Abril</c:v>
                </c:pt>
                <c:pt idx="10">
                  <c:v>Mayo</c:v>
                </c:pt>
                <c:pt idx="11">
                  <c:v>Junio</c:v>
                </c:pt>
                <c:pt idx="12">
                  <c:v>Julio</c:v>
                </c:pt>
              </c:strCache>
            </c:strRef>
          </c:cat>
          <c:val>
            <c:numRef>
              <c:f>'[Gráfico en Microsoft Office PowerPoint]14'!$E$107:$E$119</c:f>
              <c:numCache>
                <c:formatCode>0</c:formatCode>
                <c:ptCount val="13"/>
                <c:pt idx="0">
                  <c:v>316.61900000000026</c:v>
                </c:pt>
                <c:pt idx="1">
                  <c:v>324.27499999999975</c:v>
                </c:pt>
                <c:pt idx="2">
                  <c:v>327.03299999999979</c:v>
                </c:pt>
                <c:pt idx="3">
                  <c:v>328.38799999999975</c:v>
                </c:pt>
                <c:pt idx="4">
                  <c:v>323.95</c:v>
                </c:pt>
                <c:pt idx="5">
                  <c:v>386.53500000000003</c:v>
                </c:pt>
                <c:pt idx="6">
                  <c:v>534.702</c:v>
                </c:pt>
                <c:pt idx="7">
                  <c:v>512.97</c:v>
                </c:pt>
                <c:pt idx="8">
                  <c:v>549.59400000000005</c:v>
                </c:pt>
                <c:pt idx="9">
                  <c:v>537.0259999999995</c:v>
                </c:pt>
                <c:pt idx="10">
                  <c:v>588.61199999999997</c:v>
                </c:pt>
                <c:pt idx="11">
                  <c:v>394.99299999999965</c:v>
                </c:pt>
                <c:pt idx="12">
                  <c:v>260.58199999999965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5049600"/>
        <c:axId val="75063680"/>
      </c:barChart>
      <c:catAx>
        <c:axId val="75049600"/>
        <c:scaling>
          <c:orientation val="minMax"/>
        </c:scaling>
        <c:delete val="0"/>
        <c:axPos val="b"/>
        <c:majorTickMark val="out"/>
        <c:minorTickMark val="none"/>
        <c:tickLblPos val="nextTo"/>
        <c:crossAx val="75063680"/>
        <c:crosses val="autoZero"/>
        <c:auto val="1"/>
        <c:lblAlgn val="ctr"/>
        <c:lblOffset val="100"/>
        <c:noMultiLvlLbl val="0"/>
      </c:catAx>
      <c:valAx>
        <c:axId val="75063680"/>
        <c:scaling>
          <c:orientation val="minMax"/>
        </c:scaling>
        <c:delete val="1"/>
        <c:axPos val="l"/>
        <c:numFmt formatCode="0" sourceLinked="1"/>
        <c:majorTickMark val="out"/>
        <c:minorTickMark val="none"/>
        <c:tickLblPos val="nextTo"/>
        <c:crossAx val="7504960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000"/>
      </a:pPr>
      <a:endParaRPr lang="es-MX"/>
    </a:p>
  </c:txPr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marker>
            <c:symbol val="none"/>
          </c:marker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'[Gráfico en Microsoft Office PowerPoint]15'!$D$96:$D$108</c:f>
              <c:strCache>
                <c:ptCount val="13"/>
                <c:pt idx="0">
                  <c:v>Julio</c:v>
                </c:pt>
                <c:pt idx="1">
                  <c:v>Agosto</c:v>
                </c:pt>
                <c:pt idx="2">
                  <c:v>Septiembre</c:v>
                </c:pt>
                <c:pt idx="3">
                  <c:v>Octubre</c:v>
                </c:pt>
                <c:pt idx="4">
                  <c:v>Noviembre</c:v>
                </c:pt>
                <c:pt idx="5">
                  <c:v>Diciembre</c:v>
                </c:pt>
                <c:pt idx="6">
                  <c:v>Enero</c:v>
                </c:pt>
                <c:pt idx="7">
                  <c:v>Febrero</c:v>
                </c:pt>
                <c:pt idx="8">
                  <c:v>Marzo</c:v>
                </c:pt>
                <c:pt idx="9">
                  <c:v>Abril</c:v>
                </c:pt>
                <c:pt idx="10">
                  <c:v>Mayo</c:v>
                </c:pt>
                <c:pt idx="11">
                  <c:v>Junio</c:v>
                </c:pt>
                <c:pt idx="12">
                  <c:v>Julio</c:v>
                </c:pt>
              </c:strCache>
            </c:strRef>
          </c:cat>
          <c:val>
            <c:numRef>
              <c:f>'[Gráfico en Microsoft Office PowerPoint]15'!$E$96:$E$108</c:f>
              <c:numCache>
                <c:formatCode>0</c:formatCode>
                <c:ptCount val="13"/>
                <c:pt idx="0">
                  <c:v>90.013799899999981</c:v>
                </c:pt>
                <c:pt idx="1">
                  <c:v>85.332919500000003</c:v>
                </c:pt>
                <c:pt idx="2">
                  <c:v>83.876585699999978</c:v>
                </c:pt>
                <c:pt idx="3">
                  <c:v>91.063705999999982</c:v>
                </c:pt>
                <c:pt idx="4">
                  <c:v>88.792916700000006</c:v>
                </c:pt>
                <c:pt idx="5">
                  <c:v>93.147519599999995</c:v>
                </c:pt>
                <c:pt idx="6">
                  <c:v>79.717115700000079</c:v>
                </c:pt>
                <c:pt idx="7">
                  <c:v>95.122582949999895</c:v>
                </c:pt>
                <c:pt idx="8">
                  <c:v>94.281143839999999</c:v>
                </c:pt>
                <c:pt idx="9">
                  <c:v>93.639501469999999</c:v>
                </c:pt>
                <c:pt idx="10">
                  <c:v>96.542866259999983</c:v>
                </c:pt>
                <c:pt idx="11">
                  <c:v>98.051921480000075</c:v>
                </c:pt>
                <c:pt idx="12">
                  <c:v>98.647756990000005</c:v>
                </c:pt>
              </c:numCache>
            </c:numRef>
          </c:val>
          <c:smooth val="0"/>
        </c:ser>
        <c:ser>
          <c:idx val="1"/>
          <c:order val="1"/>
          <c:marker>
            <c:symbol val="none"/>
          </c:marker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'[Gráfico en Microsoft Office PowerPoint]15'!$D$96:$D$108</c:f>
              <c:strCache>
                <c:ptCount val="13"/>
                <c:pt idx="0">
                  <c:v>Julio</c:v>
                </c:pt>
                <c:pt idx="1">
                  <c:v>Agosto</c:v>
                </c:pt>
                <c:pt idx="2">
                  <c:v>Septiembre</c:v>
                </c:pt>
                <c:pt idx="3">
                  <c:v>Octubre</c:v>
                </c:pt>
                <c:pt idx="4">
                  <c:v>Noviembre</c:v>
                </c:pt>
                <c:pt idx="5">
                  <c:v>Diciembre</c:v>
                </c:pt>
                <c:pt idx="6">
                  <c:v>Enero</c:v>
                </c:pt>
                <c:pt idx="7">
                  <c:v>Febrero</c:v>
                </c:pt>
                <c:pt idx="8">
                  <c:v>Marzo</c:v>
                </c:pt>
                <c:pt idx="9">
                  <c:v>Abril</c:v>
                </c:pt>
                <c:pt idx="10">
                  <c:v>Mayo</c:v>
                </c:pt>
                <c:pt idx="11">
                  <c:v>Junio</c:v>
                </c:pt>
                <c:pt idx="12">
                  <c:v>Julio</c:v>
                </c:pt>
              </c:strCache>
            </c:strRef>
          </c:cat>
          <c:val>
            <c:numRef>
              <c:f>'[Gráfico en Microsoft Office PowerPoint]15'!$F$96:$F$108</c:f>
              <c:numCache>
                <c:formatCode>0</c:formatCode>
                <c:ptCount val="13"/>
                <c:pt idx="0">
                  <c:v>160.54894400000001</c:v>
                </c:pt>
                <c:pt idx="1">
                  <c:v>147.21435969999987</c:v>
                </c:pt>
                <c:pt idx="2">
                  <c:v>140.71641640000001</c:v>
                </c:pt>
                <c:pt idx="3">
                  <c:v>156.84345769999999</c:v>
                </c:pt>
                <c:pt idx="4">
                  <c:v>161.93779359999999</c:v>
                </c:pt>
                <c:pt idx="5">
                  <c:v>176.6627336</c:v>
                </c:pt>
                <c:pt idx="6">
                  <c:v>142.27834810000004</c:v>
                </c:pt>
                <c:pt idx="7">
                  <c:v>153.76700495</c:v>
                </c:pt>
                <c:pt idx="8">
                  <c:v>166.01732545000004</c:v>
                </c:pt>
                <c:pt idx="9">
                  <c:v>164.65704497000004</c:v>
                </c:pt>
                <c:pt idx="10">
                  <c:v>165.52455973999992</c:v>
                </c:pt>
                <c:pt idx="11">
                  <c:v>174.09878899</c:v>
                </c:pt>
                <c:pt idx="12">
                  <c:v>186.53463412999992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5452800"/>
        <c:axId val="75454336"/>
      </c:lineChart>
      <c:catAx>
        <c:axId val="75452800"/>
        <c:scaling>
          <c:orientation val="minMax"/>
        </c:scaling>
        <c:delete val="0"/>
        <c:axPos val="b"/>
        <c:majorTickMark val="out"/>
        <c:minorTickMark val="none"/>
        <c:tickLblPos val="nextTo"/>
        <c:crossAx val="75454336"/>
        <c:crosses val="autoZero"/>
        <c:auto val="1"/>
        <c:lblAlgn val="ctr"/>
        <c:lblOffset val="100"/>
        <c:noMultiLvlLbl val="0"/>
      </c:catAx>
      <c:valAx>
        <c:axId val="75454336"/>
        <c:scaling>
          <c:orientation val="minMax"/>
        </c:scaling>
        <c:delete val="0"/>
        <c:axPos val="l"/>
        <c:numFmt formatCode="0" sourceLinked="1"/>
        <c:majorTickMark val="out"/>
        <c:minorTickMark val="none"/>
        <c:tickLblPos val="nextTo"/>
        <c:crossAx val="7545280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000"/>
      </a:pPr>
      <a:endParaRPr lang="es-MX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39"/>
    </mc:Choice>
    <mc:Fallback>
      <c:style val="39"/>
    </mc:Fallback>
  </mc:AlternateContent>
  <c:chart>
    <c:autoTitleDeleted val="0"/>
    <c:plotArea>
      <c:layout>
        <c:manualLayout>
          <c:layoutTarget val="inner"/>
          <c:xMode val="edge"/>
          <c:yMode val="edge"/>
          <c:x val="2.1255339406103808E-2"/>
          <c:y val="0.1018516672757675"/>
          <c:w val="0.53888888888888964"/>
          <c:h val="0.89814814814814814"/>
        </c:manualLayout>
      </c:layout>
      <c:doughnutChart>
        <c:varyColors val="1"/>
        <c:ser>
          <c:idx val="0"/>
          <c:order val="0"/>
          <c:explosion val="25"/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'Página 1 (2)'!$B$4:$D$4</c:f>
              <c:strCache>
                <c:ptCount val="3"/>
                <c:pt idx="0">
                  <c:v>Quintana Roo </c:v>
                </c:pt>
                <c:pt idx="1">
                  <c:v>Yucatán </c:v>
                </c:pt>
                <c:pt idx="2">
                  <c:v>Campeche </c:v>
                </c:pt>
              </c:strCache>
            </c:strRef>
          </c:cat>
          <c:val>
            <c:numRef>
              <c:f>'Página 1 (2)'!$B$5:$D$5</c:f>
              <c:numCache>
                <c:formatCode>0</c:formatCode>
                <c:ptCount val="3"/>
                <c:pt idx="0">
                  <c:v>213670.48699999962</c:v>
                </c:pt>
                <c:pt idx="1">
                  <c:v>195471.236</c:v>
                </c:pt>
                <c:pt idx="2">
                  <c:v>610623.32200000004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000"/>
      </a:pPr>
      <a:endParaRPr lang="es-MX"/>
    </a:p>
  </c:txPr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23"/>
    </mc:Choice>
    <mc:Fallback>
      <c:style val="23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dLbls>
            <c:numFmt formatCode="#,##0.0" sourceLinked="0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'[SOPORTE AGOSTO.xls]REMESAS'!$C$4:$C$13</c:f>
              <c:strCache>
                <c:ptCount val="10"/>
                <c:pt idx="0">
                  <c:v>I</c:v>
                </c:pt>
                <c:pt idx="1">
                  <c:v>II</c:v>
                </c:pt>
                <c:pt idx="2">
                  <c:v>III</c:v>
                </c:pt>
                <c:pt idx="3">
                  <c:v>IV</c:v>
                </c:pt>
                <c:pt idx="4">
                  <c:v>I</c:v>
                </c:pt>
                <c:pt idx="5">
                  <c:v>II</c:v>
                </c:pt>
                <c:pt idx="6">
                  <c:v>III</c:v>
                </c:pt>
                <c:pt idx="7">
                  <c:v>IV</c:v>
                </c:pt>
                <c:pt idx="8">
                  <c:v>I</c:v>
                </c:pt>
                <c:pt idx="9">
                  <c:v>II</c:v>
                </c:pt>
              </c:strCache>
            </c:strRef>
          </c:cat>
          <c:val>
            <c:numRef>
              <c:f>'[SOPORTE AGOSTO.xls]REMESAS'!$D$4:$D$13</c:f>
              <c:numCache>
                <c:formatCode>0</c:formatCode>
                <c:ptCount val="10"/>
                <c:pt idx="0">
                  <c:v>23.716799999999989</c:v>
                </c:pt>
                <c:pt idx="1">
                  <c:v>26.275699999999958</c:v>
                </c:pt>
                <c:pt idx="2">
                  <c:v>27.7011</c:v>
                </c:pt>
                <c:pt idx="3">
                  <c:v>27.349299999999989</c:v>
                </c:pt>
                <c:pt idx="4">
                  <c:v>27.1844</c:v>
                </c:pt>
                <c:pt idx="5">
                  <c:v>29.106400000000001</c:v>
                </c:pt>
                <c:pt idx="6">
                  <c:v>31.168599999999962</c:v>
                </c:pt>
                <c:pt idx="7">
                  <c:v>29.975199999999958</c:v>
                </c:pt>
                <c:pt idx="8">
                  <c:v>29.304600000000001</c:v>
                </c:pt>
                <c:pt idx="9">
                  <c:v>32.151299999999999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5495680"/>
        <c:axId val="75173888"/>
      </c:barChart>
      <c:catAx>
        <c:axId val="75495680"/>
        <c:scaling>
          <c:orientation val="minMax"/>
        </c:scaling>
        <c:delete val="0"/>
        <c:axPos val="b"/>
        <c:majorTickMark val="out"/>
        <c:minorTickMark val="none"/>
        <c:tickLblPos val="nextTo"/>
        <c:crossAx val="75173888"/>
        <c:crosses val="autoZero"/>
        <c:auto val="1"/>
        <c:lblAlgn val="ctr"/>
        <c:lblOffset val="100"/>
        <c:noMultiLvlLbl val="0"/>
      </c:catAx>
      <c:valAx>
        <c:axId val="75173888"/>
        <c:scaling>
          <c:orientation val="minMax"/>
        </c:scaling>
        <c:delete val="0"/>
        <c:axPos val="l"/>
        <c:numFmt formatCode="0" sourceLinked="1"/>
        <c:majorTickMark val="out"/>
        <c:minorTickMark val="none"/>
        <c:tickLblPos val="nextTo"/>
        <c:crossAx val="7549568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000"/>
      </a:pPr>
      <a:endParaRPr lang="es-MX"/>
    </a:p>
  </c:txPr>
  <c:externalData r:id="rId1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23"/>
    </mc:Choice>
    <mc:Fallback>
      <c:style val="23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cat>
            <c:strRef>
              <c:f>Hoja8!$B$6:$B$13</c:f>
              <c:strCache>
                <c:ptCount val="8"/>
                <c:pt idx="0">
                  <c:v>2008´</c:v>
                </c:pt>
                <c:pt idx="1">
                  <c:v>2009´</c:v>
                </c:pt>
                <c:pt idx="2">
                  <c:v>2010´</c:v>
                </c:pt>
                <c:pt idx="3">
                  <c:v>2011´</c:v>
                </c:pt>
                <c:pt idx="4">
                  <c:v>2012´</c:v>
                </c:pt>
                <c:pt idx="5">
                  <c:v>2013´</c:v>
                </c:pt>
                <c:pt idx="6">
                  <c:v>2014´</c:v>
                </c:pt>
                <c:pt idx="7">
                  <c:v>2015´</c:v>
                </c:pt>
              </c:strCache>
            </c:strRef>
          </c:cat>
          <c:val>
            <c:numRef>
              <c:f>Hoja8!$B$6:$B$13</c:f>
              <c:numCache>
                <c:formatCode>@</c:formatCode>
                <c:ptCount val="8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</c:numCache>
            </c:numRef>
          </c:val>
        </c:ser>
        <c:ser>
          <c:idx val="1"/>
          <c:order val="1"/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Hoja8!$B$6:$B$13</c:f>
              <c:strCache>
                <c:ptCount val="8"/>
                <c:pt idx="0">
                  <c:v>2008´</c:v>
                </c:pt>
                <c:pt idx="1">
                  <c:v>2009´</c:v>
                </c:pt>
                <c:pt idx="2">
                  <c:v>2010´</c:v>
                </c:pt>
                <c:pt idx="3">
                  <c:v>2011´</c:v>
                </c:pt>
                <c:pt idx="4">
                  <c:v>2012´</c:v>
                </c:pt>
                <c:pt idx="5">
                  <c:v>2013´</c:v>
                </c:pt>
                <c:pt idx="6">
                  <c:v>2014´</c:v>
                </c:pt>
                <c:pt idx="7">
                  <c:v>2015´</c:v>
                </c:pt>
              </c:strCache>
            </c:strRef>
          </c:cat>
          <c:val>
            <c:numRef>
              <c:f>Hoja8!$C$6:$C$13</c:f>
              <c:numCache>
                <c:formatCode>General</c:formatCode>
                <c:ptCount val="8"/>
                <c:pt idx="0">
                  <c:v>304.10000000000002</c:v>
                </c:pt>
                <c:pt idx="1">
                  <c:v>283.5</c:v>
                </c:pt>
                <c:pt idx="2">
                  <c:v>370.1</c:v>
                </c:pt>
                <c:pt idx="3">
                  <c:v>464.2</c:v>
                </c:pt>
                <c:pt idx="4">
                  <c:v>600.20000000000005</c:v>
                </c:pt>
                <c:pt idx="5">
                  <c:v>987.7</c:v>
                </c:pt>
                <c:pt idx="6">
                  <c:v>181</c:v>
                </c:pt>
                <c:pt idx="7">
                  <c:v>320.8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5227904"/>
        <c:axId val="75229440"/>
      </c:barChart>
      <c:catAx>
        <c:axId val="75227904"/>
        <c:scaling>
          <c:orientation val="minMax"/>
        </c:scaling>
        <c:delete val="0"/>
        <c:axPos val="b"/>
        <c:majorTickMark val="out"/>
        <c:minorTickMark val="none"/>
        <c:tickLblPos val="nextTo"/>
        <c:crossAx val="75229440"/>
        <c:crosses val="autoZero"/>
        <c:auto val="1"/>
        <c:lblAlgn val="ctr"/>
        <c:lblOffset val="100"/>
        <c:noMultiLvlLbl val="0"/>
      </c:catAx>
      <c:valAx>
        <c:axId val="75229440"/>
        <c:scaling>
          <c:orientation val="minMax"/>
        </c:scaling>
        <c:delete val="0"/>
        <c:axPos val="l"/>
        <c:numFmt formatCode="@" sourceLinked="1"/>
        <c:majorTickMark val="out"/>
        <c:minorTickMark val="none"/>
        <c:tickLblPos val="nextTo"/>
        <c:crossAx val="7522790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000"/>
      </a:pPr>
      <a:endParaRPr lang="es-MX"/>
    </a:p>
  </c:txPr>
  <c:externalData r:id="rId1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23"/>
    </mc:Choice>
    <mc:Fallback>
      <c:style val="23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Hoja8!$B$29:$B$36</c:f>
              <c:strCache>
                <c:ptCount val="8"/>
                <c:pt idx="0">
                  <c:v>2008´</c:v>
                </c:pt>
                <c:pt idx="1">
                  <c:v>2009´</c:v>
                </c:pt>
                <c:pt idx="2">
                  <c:v>2010´</c:v>
                </c:pt>
                <c:pt idx="3">
                  <c:v>2011´</c:v>
                </c:pt>
                <c:pt idx="4">
                  <c:v>2012´</c:v>
                </c:pt>
                <c:pt idx="5">
                  <c:v>2013´</c:v>
                </c:pt>
                <c:pt idx="6">
                  <c:v>2014´</c:v>
                </c:pt>
                <c:pt idx="7">
                  <c:v>2015´</c:v>
                </c:pt>
              </c:strCache>
            </c:strRef>
          </c:cat>
          <c:val>
            <c:numRef>
              <c:f>Hoja8!$C$29:$C$36</c:f>
              <c:numCache>
                <c:formatCode>General</c:formatCode>
                <c:ptCount val="8"/>
                <c:pt idx="0">
                  <c:v>29352</c:v>
                </c:pt>
                <c:pt idx="1">
                  <c:v>18053.8</c:v>
                </c:pt>
                <c:pt idx="2">
                  <c:v>26454.7</c:v>
                </c:pt>
                <c:pt idx="3">
                  <c:v>24552.1</c:v>
                </c:pt>
                <c:pt idx="4">
                  <c:v>20548</c:v>
                </c:pt>
                <c:pt idx="5">
                  <c:v>46902.7</c:v>
                </c:pt>
                <c:pt idx="6">
                  <c:v>26948</c:v>
                </c:pt>
                <c:pt idx="7">
                  <c:v>32056.5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5245440"/>
        <c:axId val="75246976"/>
      </c:barChart>
      <c:catAx>
        <c:axId val="75245440"/>
        <c:scaling>
          <c:orientation val="minMax"/>
        </c:scaling>
        <c:delete val="0"/>
        <c:axPos val="b"/>
        <c:majorTickMark val="out"/>
        <c:minorTickMark val="none"/>
        <c:tickLblPos val="nextTo"/>
        <c:crossAx val="75246976"/>
        <c:crosses val="autoZero"/>
        <c:auto val="1"/>
        <c:lblAlgn val="ctr"/>
        <c:lblOffset val="100"/>
        <c:noMultiLvlLbl val="0"/>
      </c:catAx>
      <c:valAx>
        <c:axId val="7524697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7524544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000"/>
      </a:pPr>
      <a:endParaRPr lang="es-MX"/>
    </a:p>
  </c:txPr>
  <c:externalData r:id="rId1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19"/>
    </mc:Choice>
    <mc:Fallback>
      <c:style val="19"/>
    </mc:Fallback>
  </mc:AlternateContent>
  <c:chart>
    <c:autoTitleDeleted val="0"/>
    <c:plotArea>
      <c:layout/>
      <c:doughnutChart>
        <c:varyColors val="1"/>
        <c:ser>
          <c:idx val="0"/>
          <c:order val="0"/>
          <c:explosion val="25"/>
          <c:dPt>
            <c:idx val="0"/>
            <c:bubble3D val="0"/>
          </c:dPt>
          <c:dPt>
            <c:idx val="2"/>
            <c:bubble3D val="0"/>
          </c:dPt>
          <c:dLbls>
            <c:dLbl>
              <c:idx val="0"/>
              <c:layout>
                <c:manualLayout>
                  <c:x val="4.4444444444444502E-2"/>
                  <c:y val="0.1111111111111111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7.5000000000000011E-2"/>
                  <c:y val="-6.0185185185185147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3.8888888888888945E-2"/>
                  <c:y val="-0.13425925925925927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3.0555555555555582E-2"/>
                  <c:y val="-3.240740740740794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Hoja12!$H$7:$H$10</c:f>
              <c:strCache>
                <c:ptCount val="4"/>
                <c:pt idx="0">
                  <c:v>Micro</c:v>
                </c:pt>
                <c:pt idx="1">
                  <c:v>Pequeña</c:v>
                </c:pt>
                <c:pt idx="2">
                  <c:v>Mediana</c:v>
                </c:pt>
                <c:pt idx="3">
                  <c:v>Grande</c:v>
                </c:pt>
              </c:strCache>
            </c:strRef>
          </c:cat>
          <c:val>
            <c:numRef>
              <c:f>Hoja12!$I$7:$I$10</c:f>
              <c:numCache>
                <c:formatCode>General</c:formatCode>
                <c:ptCount val="4"/>
                <c:pt idx="0">
                  <c:v>40494</c:v>
                </c:pt>
                <c:pt idx="1">
                  <c:v>2695</c:v>
                </c:pt>
                <c:pt idx="2">
                  <c:v>612</c:v>
                </c:pt>
                <c:pt idx="3">
                  <c:v>177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ayout/>
      <c:overlay val="0"/>
    </c:legend>
    <c:plotVisOnly val="1"/>
    <c:dispBlanksAs val="zero"/>
    <c:showDLblsOverMax val="0"/>
  </c:chart>
  <c:txPr>
    <a:bodyPr/>
    <a:lstStyle/>
    <a:p>
      <a:pPr>
        <a:defRPr sz="1000"/>
      </a:pPr>
      <a:endParaRPr lang="es-MX"/>
    </a:p>
  </c:txPr>
  <c:externalData r:id="rId1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23"/>
    </mc:Choice>
    <mc:Fallback>
      <c:style val="23"/>
    </mc:Fallback>
  </mc:AlternateContent>
  <c:chart>
    <c:autoTitleDeleted val="0"/>
    <c:plotArea>
      <c:layout/>
      <c:doughnutChart>
        <c:varyColors val="1"/>
        <c:ser>
          <c:idx val="0"/>
          <c:order val="0"/>
          <c:explosion val="25"/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Lbls>
            <c:dLbl>
              <c:idx val="0"/>
              <c:layout>
                <c:manualLayout>
                  <c:x val="0.10324766757828228"/>
                  <c:y val="9.0704207469011283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0.13785758650853785"/>
                  <c:y val="-3.322646690050312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1.94444444444445E-2"/>
                  <c:y val="-0.13425925925925927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4.9877566151674893E-2"/>
                  <c:y val="-7.1901534750107132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Hoja12!$H$12:$H$15</c:f>
              <c:strCache>
                <c:ptCount val="4"/>
                <c:pt idx="0">
                  <c:v>Micro</c:v>
                </c:pt>
                <c:pt idx="1">
                  <c:v>Pequeña</c:v>
                </c:pt>
                <c:pt idx="2">
                  <c:v>Mediana</c:v>
                </c:pt>
                <c:pt idx="3">
                  <c:v>Grande</c:v>
                </c:pt>
              </c:strCache>
            </c:strRef>
          </c:cat>
          <c:val>
            <c:numRef>
              <c:f>Hoja12!$I$12:$I$15</c:f>
              <c:numCache>
                <c:formatCode>General</c:formatCode>
                <c:ptCount val="4"/>
                <c:pt idx="0">
                  <c:v>35401</c:v>
                </c:pt>
                <c:pt idx="1">
                  <c:v>2682</c:v>
                </c:pt>
                <c:pt idx="2">
                  <c:v>552</c:v>
                </c:pt>
                <c:pt idx="3">
                  <c:v>159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ayout/>
      <c:overlay val="0"/>
    </c:legend>
    <c:plotVisOnly val="1"/>
    <c:dispBlanksAs val="zero"/>
    <c:showDLblsOverMax val="0"/>
  </c:chart>
  <c:txPr>
    <a:bodyPr/>
    <a:lstStyle/>
    <a:p>
      <a:pPr>
        <a:defRPr sz="1000"/>
      </a:pPr>
      <a:endParaRPr lang="es-MX"/>
    </a:p>
  </c:txPr>
  <c:externalData r:id="rId1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ser>
          <c:idx val="0"/>
          <c:order val="0"/>
          <c:explosion val="25"/>
          <c:dPt>
            <c:idx val="1"/>
            <c:bubble3D val="0"/>
            <c:spPr>
              <a:solidFill>
                <a:schemeClr val="tx2"/>
              </a:solidFill>
            </c:spPr>
          </c:dPt>
          <c:dPt>
            <c:idx val="2"/>
            <c:bubble3D val="0"/>
            <c:spPr>
              <a:solidFill>
                <a:schemeClr val="accent5">
                  <a:lumMod val="20000"/>
                  <a:lumOff val="80000"/>
                </a:schemeClr>
              </a:solidFill>
            </c:spPr>
          </c:dPt>
          <c:dPt>
            <c:idx val="8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Lbls>
            <c:dLbl>
              <c:idx val="0"/>
              <c:spPr/>
              <c:txPr>
                <a:bodyPr/>
                <a:lstStyle/>
                <a:p>
                  <a:pPr>
                    <a:defRPr sz="800" b="1"/>
                  </a:pPr>
                  <a:endParaRPr lang="es-MX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1.0374664252991498E-2"/>
                  <c:y val="3.6490198407074098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4.4956878429629817E-2"/>
                  <c:y val="1.82450992035369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spPr/>
              <c:txPr>
                <a:bodyPr/>
                <a:lstStyle/>
                <a:p>
                  <a:pPr>
                    <a:defRPr sz="800" b="1"/>
                  </a:pPr>
                  <a:endParaRPr lang="es-MX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800"/>
                </a:pPr>
                <a:endParaRPr lang="es-MX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Hoja1!$K$5:$K$13</c:f>
              <c:strCache>
                <c:ptCount val="9"/>
                <c:pt idx="0">
                  <c:v>Quintana roo</c:v>
                </c:pt>
                <c:pt idx="1">
                  <c:v>Jalisco </c:v>
                </c:pt>
                <c:pt idx="2">
                  <c:v>Distrito Federal</c:v>
                </c:pt>
                <c:pt idx="3">
                  <c:v>Veracruz</c:v>
                </c:pt>
                <c:pt idx="4">
                  <c:v>Oaxaca</c:v>
                </c:pt>
                <c:pt idx="5">
                  <c:v>Guanajuato</c:v>
                </c:pt>
                <c:pt idx="6">
                  <c:v>Chihuhua</c:v>
                </c:pt>
                <c:pt idx="7">
                  <c:v>Chiapas</c:v>
                </c:pt>
                <c:pt idx="8">
                  <c:v>Resto de entidades</c:v>
                </c:pt>
              </c:strCache>
            </c:strRef>
          </c:cat>
          <c:val>
            <c:numRef>
              <c:f>Hoja1!$L$5:$L$13</c:f>
              <c:numCache>
                <c:formatCode>General</c:formatCode>
                <c:ptCount val="9"/>
                <c:pt idx="0">
                  <c:v>86588</c:v>
                </c:pt>
                <c:pt idx="1">
                  <c:v>63258</c:v>
                </c:pt>
                <c:pt idx="2">
                  <c:v>48844</c:v>
                </c:pt>
                <c:pt idx="3">
                  <c:v>40223</c:v>
                </c:pt>
                <c:pt idx="4">
                  <c:v>26169</c:v>
                </c:pt>
                <c:pt idx="5">
                  <c:v>22591</c:v>
                </c:pt>
                <c:pt idx="6">
                  <c:v>21523</c:v>
                </c:pt>
                <c:pt idx="7">
                  <c:v>18758</c:v>
                </c:pt>
                <c:pt idx="8">
                  <c:v>350045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  <c:txPr>
        <a:bodyPr/>
        <a:lstStyle/>
        <a:p>
          <a:pPr>
            <a:defRPr sz="800"/>
          </a:pPr>
          <a:endParaRPr lang="es-MX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ser>
          <c:idx val="0"/>
          <c:order val="0"/>
          <c:dPt>
            <c:idx val="1"/>
            <c:bubble3D val="0"/>
            <c:spPr>
              <a:solidFill>
                <a:schemeClr val="tx2"/>
              </a:solidFill>
            </c:spPr>
          </c:dPt>
          <c:dPt>
            <c:idx val="2"/>
            <c:bubble3D val="0"/>
            <c:spPr>
              <a:solidFill>
                <a:schemeClr val="accent5">
                  <a:lumMod val="20000"/>
                  <a:lumOff val="80000"/>
                </a:schemeClr>
              </a:solidFill>
            </c:spPr>
          </c:dPt>
          <c:dPt>
            <c:idx val="8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Lbls>
            <c:dLbl>
              <c:idx val="4"/>
              <c:spPr/>
              <c:txPr>
                <a:bodyPr/>
                <a:lstStyle/>
                <a:p>
                  <a:pPr>
                    <a:defRPr sz="800" b="1"/>
                  </a:pPr>
                  <a:endParaRPr lang="es-MX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2.4242431954961247E-2"/>
                  <c:y val="-0.30832903320639682"/>
                </c:manualLayout>
              </c:layout>
              <c:spPr/>
              <c:txPr>
                <a:bodyPr/>
                <a:lstStyle/>
                <a:p>
                  <a:pPr>
                    <a:defRPr sz="800" b="1"/>
                  </a:pPr>
                  <a:endParaRPr lang="es-MX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800"/>
                </a:pPr>
                <a:endParaRPr lang="es-MX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Hoja1!$D$6:$D$14</c:f>
              <c:strCache>
                <c:ptCount val="9"/>
                <c:pt idx="0">
                  <c:v>Distrito Federal</c:v>
                </c:pt>
                <c:pt idx="1">
                  <c:v>Guanajuato</c:v>
                </c:pt>
                <c:pt idx="2">
                  <c:v>Chihuhua</c:v>
                </c:pt>
                <c:pt idx="3">
                  <c:v>Chiapas</c:v>
                </c:pt>
                <c:pt idx="4">
                  <c:v>Quintana roo</c:v>
                </c:pt>
                <c:pt idx="5">
                  <c:v>Oaxaca</c:v>
                </c:pt>
                <c:pt idx="6">
                  <c:v>Veracruz</c:v>
                </c:pt>
                <c:pt idx="7">
                  <c:v>Jalisco </c:v>
                </c:pt>
                <c:pt idx="8">
                  <c:v>Resto de entidades</c:v>
                </c:pt>
              </c:strCache>
            </c:strRef>
          </c:cat>
          <c:val>
            <c:numRef>
              <c:f>Hoja1!$E$6:$E$14</c:f>
              <c:numCache>
                <c:formatCode>General</c:formatCode>
                <c:ptCount val="9"/>
                <c:pt idx="0">
                  <c:v>605</c:v>
                </c:pt>
                <c:pt idx="1">
                  <c:v>715</c:v>
                </c:pt>
                <c:pt idx="2">
                  <c:v>723</c:v>
                </c:pt>
                <c:pt idx="3">
                  <c:v>863</c:v>
                </c:pt>
                <c:pt idx="4">
                  <c:v>910</c:v>
                </c:pt>
                <c:pt idx="5">
                  <c:v>1301</c:v>
                </c:pt>
                <c:pt idx="6">
                  <c:v>1399</c:v>
                </c:pt>
                <c:pt idx="7">
                  <c:v>1647</c:v>
                </c:pt>
                <c:pt idx="8">
                  <c:v>10275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  <c:txPr>
        <a:bodyPr/>
        <a:lstStyle/>
        <a:p>
          <a:pPr>
            <a:defRPr sz="800"/>
          </a:pPr>
          <a:endParaRPr lang="es-MX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19"/>
    </mc:Choice>
    <mc:Fallback>
      <c:style val="19"/>
    </mc:Fallback>
  </mc:AlternateContent>
  <c:chart>
    <c:autoTitleDeleted val="0"/>
    <c:plotArea>
      <c:layout/>
      <c:doughnutChart>
        <c:varyColors val="1"/>
        <c:ser>
          <c:idx val="0"/>
          <c:order val="0"/>
          <c:explosion val="25"/>
          <c:dPt>
            <c:idx val="0"/>
            <c:bubble3D val="0"/>
            <c:spPr/>
          </c:dPt>
          <c:dPt>
            <c:idx val="1"/>
            <c:bubble3D val="0"/>
            <c:spPr/>
          </c:dPt>
          <c:dPt>
            <c:idx val="2"/>
            <c:bubble3D val="0"/>
            <c:spPr/>
          </c:dPt>
          <c:dPt>
            <c:idx val="3"/>
            <c:bubble3D val="0"/>
            <c:spPr/>
          </c:dPt>
          <c:dLbls>
            <c:dLbl>
              <c:idx val="1"/>
              <c:layout>
                <c:manualLayout>
                  <c:x val="0"/>
                  <c:y val="9.72222222222222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Hoja1!$B$8:$B$11</c:f>
              <c:strCache>
                <c:ptCount val="4"/>
                <c:pt idx="0">
                  <c:v>Automóviles</c:v>
                </c:pt>
                <c:pt idx="1">
                  <c:v>Camiones de pasajeros a/</c:v>
                </c:pt>
                <c:pt idx="2">
                  <c:v>Camiones y camionetas para carga</c:v>
                </c:pt>
                <c:pt idx="3">
                  <c:v>Motocicletas</c:v>
                </c:pt>
              </c:strCache>
            </c:strRef>
          </c:cat>
          <c:val>
            <c:numRef>
              <c:f>Hoja1!$C$8:$C$11</c:f>
              <c:numCache>
                <c:formatCode>###\ ##0</c:formatCode>
                <c:ptCount val="4"/>
                <c:pt idx="0">
                  <c:v>350794</c:v>
                </c:pt>
                <c:pt idx="1">
                  <c:v>2344</c:v>
                </c:pt>
                <c:pt idx="2">
                  <c:v>97203</c:v>
                </c:pt>
                <c:pt idx="3">
                  <c:v>137547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ayout/>
      <c:overlay val="0"/>
    </c:legend>
    <c:plotVisOnly val="1"/>
    <c:dispBlanksAs val="zero"/>
    <c:showDLblsOverMax val="0"/>
  </c:chart>
  <c:txPr>
    <a:bodyPr/>
    <a:lstStyle/>
    <a:p>
      <a:pPr>
        <a:defRPr sz="1000"/>
      </a:pPr>
      <a:endParaRPr lang="es-MX"/>
    </a:p>
  </c:txPr>
  <c:externalData r:id="rId1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23"/>
    </mc:Choice>
    <mc:Fallback>
      <c:style val="23"/>
    </mc:Fallback>
  </mc:AlternateContent>
  <c:chart>
    <c:autoTitleDeleted val="0"/>
    <c:plotArea>
      <c:layout>
        <c:manualLayout>
          <c:layoutTarget val="inner"/>
          <c:xMode val="edge"/>
          <c:yMode val="edge"/>
          <c:x val="5.3973941167030817E-2"/>
          <c:y val="1.1574074074074073E-2"/>
          <c:w val="0.68914667917556482"/>
          <c:h val="0.97685185185185264"/>
        </c:manualLayout>
      </c:layout>
      <c:doughnutChart>
        <c:varyColors val="1"/>
        <c:ser>
          <c:idx val="0"/>
          <c:order val="0"/>
          <c:explosion val="25"/>
          <c:dPt>
            <c:idx val="1"/>
            <c:bubble3D val="0"/>
            <c:spPr/>
          </c:dPt>
          <c:dPt>
            <c:idx val="2"/>
            <c:bubble3D val="0"/>
            <c:spPr/>
          </c:dPt>
          <c:dLbls>
            <c:dLbl>
              <c:idx val="0"/>
              <c:layout>
                <c:manualLayout>
                  <c:x val="-4.1666666666666664E-2"/>
                  <c:y val="-5.09259259259259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13717611623399867"/>
                  <c:y val="-1.85185185185185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9.7982940167141968E-3"/>
                  <c:y val="1.30500874890638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" sourceLinked="0"/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'[Gráfico en Microsoft PowerPoint]Hoja1'!$D$15:$F$15</c:f>
              <c:strCache>
                <c:ptCount val="3"/>
                <c:pt idx="0">
                  <c:v>Oficial</c:v>
                </c:pt>
                <c:pt idx="1">
                  <c:v>Público</c:v>
                </c:pt>
                <c:pt idx="2">
                  <c:v>Particular</c:v>
                </c:pt>
              </c:strCache>
            </c:strRef>
          </c:cat>
          <c:val>
            <c:numRef>
              <c:f>'[Gráfico en Microsoft PowerPoint]Hoja1'!$D$16:$F$16</c:f>
              <c:numCache>
                <c:formatCode>###\ ##0</c:formatCode>
                <c:ptCount val="3"/>
                <c:pt idx="0">
                  <c:v>1026</c:v>
                </c:pt>
                <c:pt idx="1">
                  <c:v>40239</c:v>
                </c:pt>
                <c:pt idx="2">
                  <c:v>546623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ayout/>
      <c:overlay val="0"/>
    </c:legend>
    <c:plotVisOnly val="1"/>
    <c:dispBlanksAs val="zero"/>
    <c:showDLblsOverMax val="0"/>
  </c:chart>
  <c:txPr>
    <a:bodyPr/>
    <a:lstStyle/>
    <a:p>
      <a:pPr>
        <a:defRPr sz="1000"/>
      </a:pPr>
      <a:endParaRPr lang="es-MX"/>
    </a:p>
  </c:txPr>
  <c:externalData r:id="rId1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ser>
          <c:idx val="0"/>
          <c:order val="0"/>
          <c:explosion val="25"/>
          <c:dPt>
            <c:idx val="1"/>
            <c:bubble3D val="0"/>
            <c:spPr>
              <a:solidFill>
                <a:schemeClr val="tx2"/>
              </a:solidFill>
            </c:spPr>
          </c:dPt>
          <c:dPt>
            <c:idx val="2"/>
            <c:bubble3D val="0"/>
            <c:spPr>
              <a:solidFill>
                <a:schemeClr val="accent5">
                  <a:lumMod val="20000"/>
                  <a:lumOff val="80000"/>
                </a:schemeClr>
              </a:solidFill>
            </c:spPr>
          </c:dPt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Hoja3!$B$6:$B$13</c:f>
              <c:strCache>
                <c:ptCount val="8"/>
                <c:pt idx="0">
                  <c:v>Banamex</c:v>
                </c:pt>
                <c:pt idx="1">
                  <c:v>Banco Azteca</c:v>
                </c:pt>
                <c:pt idx="2">
                  <c:v>Banorte</c:v>
                </c:pt>
                <c:pt idx="3">
                  <c:v>BBVA-Bancomer</c:v>
                </c:pt>
                <c:pt idx="4">
                  <c:v>HSBC</c:v>
                </c:pt>
                <c:pt idx="5">
                  <c:v>Santander</c:v>
                </c:pt>
                <c:pt idx="6">
                  <c:v>Scotiabank Inverlat</c:v>
                </c:pt>
                <c:pt idx="7">
                  <c:v>Otras</c:v>
                </c:pt>
              </c:strCache>
            </c:strRef>
          </c:cat>
          <c:val>
            <c:numRef>
              <c:f>Hoja3!$C$6:$C$13</c:f>
              <c:numCache>
                <c:formatCode>General</c:formatCode>
                <c:ptCount val="8"/>
                <c:pt idx="0">
                  <c:v>18</c:v>
                </c:pt>
                <c:pt idx="1">
                  <c:v>36</c:v>
                </c:pt>
                <c:pt idx="2">
                  <c:v>15</c:v>
                </c:pt>
                <c:pt idx="3">
                  <c:v>23</c:v>
                </c:pt>
                <c:pt idx="4">
                  <c:v>20</c:v>
                </c:pt>
                <c:pt idx="5">
                  <c:v>17</c:v>
                </c:pt>
                <c:pt idx="6">
                  <c:v>14</c:v>
                </c:pt>
                <c:pt idx="7">
                  <c:v>55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</c:legend>
    <c:plotVisOnly val="1"/>
    <c:dispBlanksAs val="zero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0"/>
    <c:plotArea>
      <c:layout/>
      <c:doughnutChart>
        <c:varyColors val="1"/>
        <c:ser>
          <c:idx val="0"/>
          <c:order val="0"/>
          <c:dPt>
            <c:idx val="0"/>
            <c:bubble3D val="0"/>
            <c:spPr/>
          </c:dPt>
          <c:dPt>
            <c:idx val="1"/>
            <c:bubble3D val="0"/>
            <c:spPr/>
          </c:dPt>
          <c:dPt>
            <c:idx val="2"/>
            <c:bubble3D val="0"/>
            <c:spPr/>
          </c:dPt>
          <c:dLbls>
            <c:dLbl>
              <c:idx val="0"/>
              <c:layout>
                <c:manualLayout>
                  <c:x val="8.3333333333333367E-3"/>
                  <c:y val="-0.1435185185185185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7.5000000000000011E-2"/>
                  <c:y val="-0.1111111111111111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8.888888888888935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/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'Página 1 (4)'!$L$5:$L$7</c:f>
              <c:strCache>
                <c:ptCount val="3"/>
                <c:pt idx="0">
                  <c:v>Sector Primario</c:v>
                </c:pt>
                <c:pt idx="1">
                  <c:v>Sector Secundario</c:v>
                </c:pt>
                <c:pt idx="2">
                  <c:v>Sector Terciario</c:v>
                </c:pt>
              </c:strCache>
            </c:strRef>
          </c:cat>
          <c:val>
            <c:numRef>
              <c:f>'Página 1 (4)'!$M$5:$M$7</c:f>
              <c:numCache>
                <c:formatCode>0</c:formatCode>
                <c:ptCount val="3"/>
                <c:pt idx="0">
                  <c:v>1793</c:v>
                </c:pt>
                <c:pt idx="1">
                  <c:v>35704</c:v>
                </c:pt>
                <c:pt idx="2">
                  <c:v>225328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ayout/>
      <c:overlay val="0"/>
      <c:txPr>
        <a:bodyPr/>
        <a:lstStyle/>
        <a:p>
          <a:pPr>
            <a:defRPr sz="1000"/>
          </a:pPr>
          <a:endParaRPr lang="es-MX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s-MX"/>
    </a:p>
  </c:txPr>
  <c:externalData r:id="rId1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ser>
          <c:idx val="0"/>
          <c:order val="0"/>
          <c:explosion val="25"/>
          <c:dPt>
            <c:idx val="0"/>
            <c:bubble3D val="0"/>
            <c:spPr>
              <a:solidFill>
                <a:schemeClr val="tx2"/>
              </a:solidFill>
            </c:spPr>
          </c:dPt>
          <c:dPt>
            <c:idx val="1"/>
            <c:bubble3D val="0"/>
            <c:spPr>
              <a:solidFill>
                <a:srgbClr val="FFC000"/>
              </a:solidFill>
            </c:spPr>
          </c:dPt>
          <c:dPt>
            <c:idx val="2"/>
            <c:bubble3D val="0"/>
            <c:spPr>
              <a:solidFill>
                <a:schemeClr val="accent5">
                  <a:lumMod val="20000"/>
                  <a:lumOff val="80000"/>
                </a:schemeClr>
              </a:solidFill>
            </c:spPr>
          </c:dPt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Hoja1!$A$7:$A$11</c:f>
              <c:strCache>
                <c:ptCount val="5"/>
                <c:pt idx="0">
                  <c:v>Agricultura</c:v>
                </c:pt>
                <c:pt idx="1">
                  <c:v>Ganadería</c:v>
                </c:pt>
                <c:pt idx="2">
                  <c:v>Industria</c:v>
                </c:pt>
                <c:pt idx="3">
                  <c:v>Servicios</c:v>
                </c:pt>
                <c:pt idx="4">
                  <c:v>Otros</c:v>
                </c:pt>
              </c:strCache>
            </c:strRef>
          </c:cat>
          <c:val>
            <c:numRef>
              <c:f>Hoja1!$B$7:$B$11</c:f>
              <c:numCache>
                <c:formatCode>#\ ###\ ##0</c:formatCode>
                <c:ptCount val="5"/>
                <c:pt idx="0">
                  <c:v>4</c:v>
                </c:pt>
                <c:pt idx="1">
                  <c:v>15</c:v>
                </c:pt>
                <c:pt idx="2">
                  <c:v>1</c:v>
                </c:pt>
                <c:pt idx="3">
                  <c:v>5</c:v>
                </c:pt>
                <c:pt idx="4">
                  <c:v>29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  <c:txPr>
        <a:bodyPr/>
        <a:lstStyle/>
        <a:p>
          <a:pPr>
            <a:defRPr sz="800"/>
          </a:pPr>
          <a:endParaRPr lang="es-MX"/>
        </a:p>
      </c:txPr>
    </c:legend>
    <c:plotVisOnly val="1"/>
    <c:dispBlanksAs val="zero"/>
    <c:showDLblsOverMax val="0"/>
  </c:chart>
  <c:externalData r:id="rId1">
    <c:autoUpdate val="0"/>
  </c:externalData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19"/>
    </mc:Choice>
    <mc:Fallback>
      <c:style val="19"/>
    </mc:Fallback>
  </mc:AlternateContent>
  <c:chart>
    <c:autoTitleDeleted val="0"/>
    <c:plotArea>
      <c:layout/>
      <c:pieChart>
        <c:varyColors val="1"/>
        <c:ser>
          <c:idx val="0"/>
          <c:order val="0"/>
          <c:explosion val="25"/>
          <c:dPt>
            <c:idx val="0"/>
            <c:bubble3D val="0"/>
          </c:dPt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Hoja1!$A$19:$A$23</c:f>
              <c:strCache>
                <c:ptCount val="5"/>
                <c:pt idx="0">
                  <c:v>Agricultura</c:v>
                </c:pt>
                <c:pt idx="1">
                  <c:v>Ganadería</c:v>
                </c:pt>
                <c:pt idx="2">
                  <c:v>forestal</c:v>
                </c:pt>
                <c:pt idx="3">
                  <c:v>Pesca </c:v>
                </c:pt>
                <c:pt idx="4">
                  <c:v>Otros</c:v>
                </c:pt>
              </c:strCache>
            </c:strRef>
          </c:cat>
          <c:val>
            <c:numRef>
              <c:f>Hoja1!$B$19:$B$23</c:f>
              <c:numCache>
                <c:formatCode>General</c:formatCode>
                <c:ptCount val="5"/>
                <c:pt idx="0">
                  <c:v>274</c:v>
                </c:pt>
                <c:pt idx="1">
                  <c:v>14</c:v>
                </c:pt>
                <c:pt idx="2">
                  <c:v>3</c:v>
                </c:pt>
                <c:pt idx="3">
                  <c:v>22</c:v>
                </c:pt>
                <c:pt idx="4">
                  <c:v>26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</c:legend>
    <c:plotVisOnly val="1"/>
    <c:dispBlanksAs val="zero"/>
    <c:showDLblsOverMax val="0"/>
  </c:chart>
  <c:txPr>
    <a:bodyPr/>
    <a:lstStyle/>
    <a:p>
      <a:pPr>
        <a:defRPr sz="1000"/>
      </a:pPr>
      <a:endParaRPr lang="es-MX"/>
    </a:p>
  </c:txPr>
  <c:externalData r:id="rId1">
    <c:autoUpdate val="0"/>
  </c:externalData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23"/>
    </mc:Choice>
    <mc:Fallback>
      <c:style val="23"/>
    </mc:Fallback>
  </mc:AlternateContent>
  <c:chart>
    <c:autoTitleDeleted val="0"/>
    <c:plotArea>
      <c:layout/>
      <c:pieChart>
        <c:varyColors val="1"/>
        <c:ser>
          <c:idx val="0"/>
          <c:order val="0"/>
          <c:explosion val="25"/>
          <c:dPt>
            <c:idx val="0"/>
            <c:bubble3D val="0"/>
          </c:dPt>
          <c:dLbls>
            <c:dLbl>
              <c:idx val="0"/>
              <c:layout>
                <c:manualLayout>
                  <c:x val="-1.3530078740157764E-2"/>
                  <c:y val="4.430057556216728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Hoja1!$A$26:$A$27</c:f>
              <c:strCache>
                <c:ptCount val="2"/>
                <c:pt idx="0">
                  <c:v>Gestión ordinaria  y electrónica</c:v>
                </c:pt>
                <c:pt idx="1">
                  <c:v>Conciliación </c:v>
                </c:pt>
              </c:strCache>
            </c:strRef>
          </c:cat>
          <c:val>
            <c:numRef>
              <c:f>Hoja1!$B$26:$B$27</c:f>
              <c:numCache>
                <c:formatCode>###\ ###\ ###</c:formatCode>
                <c:ptCount val="2"/>
                <c:pt idx="0">
                  <c:v>4505</c:v>
                </c:pt>
                <c:pt idx="1">
                  <c:v>684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</c:legend>
    <c:plotVisOnly val="1"/>
    <c:dispBlanksAs val="zero"/>
    <c:showDLblsOverMax val="0"/>
  </c:chart>
  <c:txPr>
    <a:bodyPr/>
    <a:lstStyle/>
    <a:p>
      <a:pPr>
        <a:defRPr sz="1000"/>
      </a:pPr>
      <a:endParaRPr lang="es-MX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577996500437445"/>
          <c:y val="7.4548702245552628E-2"/>
          <c:w val="0.84977559055118512"/>
          <c:h val="0.79822506561679785"/>
        </c:manualLayout>
      </c:layout>
      <c:barChart>
        <c:barDir val="col"/>
        <c:grouping val="clustered"/>
        <c:varyColors val="0"/>
        <c:ser>
          <c:idx val="0"/>
          <c:order val="0"/>
          <c:invertIfNegative val="0"/>
          <c:cat>
            <c:strRef>
              <c:f>'Página 1'!$C$41:$C$53</c:f>
              <c:strCache>
                <c:ptCount val="13"/>
                <c:pt idx="0">
                  <c:v>Ir</c:v>
                </c:pt>
                <c:pt idx="1">
                  <c:v>II</c:v>
                </c:pt>
                <c:pt idx="2">
                  <c:v>III</c:v>
                </c:pt>
                <c:pt idx="3">
                  <c:v>IV</c:v>
                </c:pt>
                <c:pt idx="4">
                  <c:v>I</c:v>
                </c:pt>
                <c:pt idx="5">
                  <c:v>II</c:v>
                </c:pt>
                <c:pt idx="6">
                  <c:v>III</c:v>
                </c:pt>
                <c:pt idx="7">
                  <c:v>IV</c:v>
                </c:pt>
                <c:pt idx="8">
                  <c:v>I</c:v>
                </c:pt>
                <c:pt idx="9">
                  <c:v>II</c:v>
                </c:pt>
                <c:pt idx="10">
                  <c:v>III</c:v>
                </c:pt>
                <c:pt idx="11">
                  <c:v>IV</c:v>
                </c:pt>
                <c:pt idx="12">
                  <c:v>Ip</c:v>
                </c:pt>
              </c:strCache>
            </c:strRef>
          </c:cat>
          <c:val>
            <c:numRef>
              <c:f>'Página 1'!$D$41:$D$53</c:f>
              <c:numCache>
                <c:formatCode>0.0</c:formatCode>
                <c:ptCount val="13"/>
                <c:pt idx="0">
                  <c:v>116.036492472612</c:v>
                </c:pt>
                <c:pt idx="1">
                  <c:v>112.99409007957733</c:v>
                </c:pt>
                <c:pt idx="2">
                  <c:v>111.657827625652</c:v>
                </c:pt>
                <c:pt idx="3">
                  <c:v>118.235816463239</c:v>
                </c:pt>
                <c:pt idx="4">
                  <c:v>116.48691032635</c:v>
                </c:pt>
                <c:pt idx="5">
                  <c:v>116.72607769348961</c:v>
                </c:pt>
                <c:pt idx="6">
                  <c:v>118.78569079078395</c:v>
                </c:pt>
                <c:pt idx="7">
                  <c:v>123.9380606206572</c:v>
                </c:pt>
                <c:pt idx="8">
                  <c:v>121.55878731598655</c:v>
                </c:pt>
                <c:pt idx="9">
                  <c:v>124.176613386402</c:v>
                </c:pt>
                <c:pt idx="10">
                  <c:v>125.6946689450174</c:v>
                </c:pt>
                <c:pt idx="11">
                  <c:v>128.570907640896</c:v>
                </c:pt>
                <c:pt idx="12">
                  <c:v>126.20009958751902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73150848"/>
        <c:axId val="73152384"/>
      </c:barChart>
      <c:catAx>
        <c:axId val="73150848"/>
        <c:scaling>
          <c:orientation val="minMax"/>
        </c:scaling>
        <c:delete val="0"/>
        <c:axPos val="b"/>
        <c:majorTickMark val="none"/>
        <c:minorTickMark val="none"/>
        <c:tickLblPos val="nextTo"/>
        <c:crossAx val="73152384"/>
        <c:crosses val="autoZero"/>
        <c:auto val="1"/>
        <c:lblAlgn val="ctr"/>
        <c:lblOffset val="100"/>
        <c:noMultiLvlLbl val="0"/>
      </c:catAx>
      <c:valAx>
        <c:axId val="73152384"/>
        <c:scaling>
          <c:orientation val="minMax"/>
        </c:scaling>
        <c:delete val="0"/>
        <c:axPos val="l"/>
        <c:numFmt formatCode="0.0" sourceLinked="1"/>
        <c:majorTickMark val="none"/>
        <c:minorTickMark val="none"/>
        <c:tickLblPos val="nextTo"/>
        <c:crossAx val="7315084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000"/>
      </a:pPr>
      <a:endParaRPr lang="es-MX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0"/>
    <c:plotArea>
      <c:layout>
        <c:manualLayout>
          <c:layoutTarget val="inner"/>
          <c:xMode val="edge"/>
          <c:yMode val="edge"/>
          <c:x val="3.333333333333334E-2"/>
          <c:y val="0.10953512339004062"/>
          <c:w val="0.93888888888889066"/>
          <c:h val="0.79869969378827965"/>
        </c:manualLayout>
      </c:layout>
      <c:lineChart>
        <c:grouping val="standard"/>
        <c:varyColors val="0"/>
        <c:ser>
          <c:idx val="0"/>
          <c:order val="0"/>
          <c:spPr>
            <a:ln w="25400" cap="flat" cmpd="sng" algn="ctr">
              <a:solidFill>
                <a:schemeClr val="accent6"/>
              </a:solidFill>
              <a:prstDash val="solid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3.0014219941149601E-2"/>
                  <c:y val="-2.96294222495963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2.3087861493191971E-2"/>
                  <c:y val="-3.386219685668154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3.0014219941149601E-2"/>
                  <c:y val="5.50260698921075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3.6940578389107206E-2"/>
                  <c:y val="-7.6189942927533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3.2323006090468794E-2"/>
                  <c:y val="-9.31210413558748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3.9249364538426416E-2"/>
                  <c:y val="-6.772439371336316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3.463179223978799E-2"/>
                  <c:y val="-2.53966476425111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2.7705433791830391E-2"/>
                  <c:y val="-6.34916191062779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3.4631792239788066E-2"/>
                  <c:y val="4.6560520677937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3.0014219941149542E-2"/>
                  <c:y val="4.23277460708519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-3.6940578389107206E-2"/>
                  <c:y val="-6.772439371336319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-4.3866936837064982E-2"/>
                  <c:y val="4.6560520677937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2"/>
              <c:layout>
                <c:manualLayout>
                  <c:x val="-3.9249364538426416E-2"/>
                  <c:y val="-5.92588444991927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/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'Página 1'!$A$41:$A$53</c:f>
              <c:strCache>
                <c:ptCount val="13"/>
                <c:pt idx="0">
                  <c:v>Ir</c:v>
                </c:pt>
                <c:pt idx="1">
                  <c:v>II</c:v>
                </c:pt>
                <c:pt idx="2">
                  <c:v>III</c:v>
                </c:pt>
                <c:pt idx="3">
                  <c:v>IV</c:v>
                </c:pt>
                <c:pt idx="4">
                  <c:v>I</c:v>
                </c:pt>
                <c:pt idx="5">
                  <c:v>II</c:v>
                </c:pt>
                <c:pt idx="6">
                  <c:v>III</c:v>
                </c:pt>
                <c:pt idx="7">
                  <c:v>IV</c:v>
                </c:pt>
                <c:pt idx="8">
                  <c:v>I</c:v>
                </c:pt>
                <c:pt idx="9">
                  <c:v>II</c:v>
                </c:pt>
                <c:pt idx="10">
                  <c:v>III</c:v>
                </c:pt>
                <c:pt idx="11">
                  <c:v>IV</c:v>
                </c:pt>
                <c:pt idx="12">
                  <c:v>Ip</c:v>
                </c:pt>
              </c:strCache>
            </c:strRef>
          </c:cat>
          <c:val>
            <c:numRef>
              <c:f>'Página 1'!$B$41:$B$53</c:f>
              <c:numCache>
                <c:formatCode>0.0</c:formatCode>
                <c:ptCount val="13"/>
                <c:pt idx="0">
                  <c:v>5.9481210721059945</c:v>
                </c:pt>
                <c:pt idx="1">
                  <c:v>4.8748126165649852</c:v>
                </c:pt>
                <c:pt idx="2">
                  <c:v>2.135068588732</c:v>
                </c:pt>
                <c:pt idx="3">
                  <c:v>3.8503981982489988</c:v>
                </c:pt>
                <c:pt idx="4">
                  <c:v>0.38816913898400102</c:v>
                </c:pt>
                <c:pt idx="5">
                  <c:v>3.3028166440259987</c:v>
                </c:pt>
                <c:pt idx="6">
                  <c:v>6.3836663462849996</c:v>
                </c:pt>
                <c:pt idx="7">
                  <c:v>4.8227722596999785</c:v>
                </c:pt>
                <c:pt idx="8">
                  <c:v>4.3540316894209852</c:v>
                </c:pt>
                <c:pt idx="9">
                  <c:v>6.3829230281139955</c:v>
                </c:pt>
                <c:pt idx="10">
                  <c:v>5.8163387426869955</c:v>
                </c:pt>
                <c:pt idx="11">
                  <c:v>3.7380341414400067</c:v>
                </c:pt>
                <c:pt idx="12">
                  <c:v>3.8181626964299977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2955392"/>
        <c:axId val="72956928"/>
      </c:lineChart>
      <c:catAx>
        <c:axId val="72955392"/>
        <c:scaling>
          <c:orientation val="minMax"/>
        </c:scaling>
        <c:delete val="1"/>
        <c:axPos val="b"/>
        <c:majorTickMark val="out"/>
        <c:minorTickMark val="none"/>
        <c:tickLblPos val="nextTo"/>
        <c:crossAx val="72956928"/>
        <c:crosses val="autoZero"/>
        <c:auto val="1"/>
        <c:lblAlgn val="ctr"/>
        <c:lblOffset val="100"/>
        <c:noMultiLvlLbl val="0"/>
      </c:catAx>
      <c:valAx>
        <c:axId val="72956928"/>
        <c:scaling>
          <c:orientation val="minMax"/>
        </c:scaling>
        <c:delete val="1"/>
        <c:axPos val="l"/>
        <c:numFmt formatCode="0.0" sourceLinked="1"/>
        <c:majorTickMark val="out"/>
        <c:minorTickMark val="none"/>
        <c:tickLblPos val="nextTo"/>
        <c:crossAx val="7295539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s-MX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gradFill rotWithShape="1">
              <a:gsLst>
                <a:gs pos="0">
                  <a:schemeClr val="accent5">
                    <a:shade val="51000"/>
                    <a:satMod val="130000"/>
                  </a:schemeClr>
                </a:gs>
                <a:gs pos="80000">
                  <a:schemeClr val="accent5">
                    <a:shade val="93000"/>
                    <a:satMod val="130000"/>
                  </a:schemeClr>
                </a:gs>
                <a:gs pos="100000">
                  <a:schemeClr val="accent5">
                    <a:shade val="94000"/>
                    <a:satMod val="135000"/>
                  </a:schemeClr>
                </a:gs>
              </a:gsLst>
              <a:lin ang="16200000" scaled="0"/>
            </a:gradFill>
            <a:ln w="9525" cap="flat" cmpd="sng" algn="ctr">
              <a:solidFill>
                <a:schemeClr val="accent5">
                  <a:shade val="95000"/>
                  <a:satMod val="105000"/>
                </a:scheme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'pib tri'!$B$9:$B$21</c:f>
              <c:strCache>
                <c:ptCount val="13"/>
                <c:pt idx="0">
                  <c:v>I</c:v>
                </c:pt>
                <c:pt idx="1">
                  <c:v>II</c:v>
                </c:pt>
                <c:pt idx="2">
                  <c:v>II</c:v>
                </c:pt>
                <c:pt idx="3">
                  <c:v>IV</c:v>
                </c:pt>
                <c:pt idx="4">
                  <c:v>I</c:v>
                </c:pt>
                <c:pt idx="5">
                  <c:v>II</c:v>
                </c:pt>
                <c:pt idx="6">
                  <c:v>II</c:v>
                </c:pt>
                <c:pt idx="7">
                  <c:v>IV</c:v>
                </c:pt>
                <c:pt idx="8">
                  <c:v>I</c:v>
                </c:pt>
                <c:pt idx="9">
                  <c:v>II</c:v>
                </c:pt>
                <c:pt idx="10">
                  <c:v>II</c:v>
                </c:pt>
                <c:pt idx="11">
                  <c:v>IV</c:v>
                </c:pt>
                <c:pt idx="12">
                  <c:v>I p/</c:v>
                </c:pt>
              </c:strCache>
            </c:strRef>
          </c:cat>
          <c:val>
            <c:numRef>
              <c:f>'pib tri'!$C$9:$C$21</c:f>
              <c:numCache>
                <c:formatCode>0.00</c:formatCode>
                <c:ptCount val="13"/>
                <c:pt idx="0">
                  <c:v>0.98094346170699742</c:v>
                </c:pt>
                <c:pt idx="1">
                  <c:v>1.746716578547</c:v>
                </c:pt>
                <c:pt idx="2">
                  <c:v>1.5694012197069998</c:v>
                </c:pt>
                <c:pt idx="3">
                  <c:v>1.1468583967870001</c:v>
                </c:pt>
                <c:pt idx="4">
                  <c:v>2.2999701850609999</c:v>
                </c:pt>
                <c:pt idx="5">
                  <c:v>1.7673256189779925</c:v>
                </c:pt>
                <c:pt idx="6">
                  <c:v>2.290853881901</c:v>
                </c:pt>
                <c:pt idx="7">
                  <c:v>2.6093301065930001</c:v>
                </c:pt>
                <c:pt idx="8">
                  <c:v>2.5534880047839987</c:v>
                </c:pt>
                <c:pt idx="9">
                  <c:v>2.2605773403260181</c:v>
                </c:pt>
                <c:pt idx="10">
                  <c:v>2.6562500196909977</c:v>
                </c:pt>
                <c:pt idx="11">
                  <c:v>2.3929494903859871</c:v>
                </c:pt>
                <c:pt idx="12">
                  <c:v>2.5784082577370002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3014656"/>
        <c:axId val="73041024"/>
      </c:barChart>
      <c:catAx>
        <c:axId val="73014656"/>
        <c:scaling>
          <c:orientation val="minMax"/>
        </c:scaling>
        <c:delete val="0"/>
        <c:axPos val="b"/>
        <c:majorTickMark val="out"/>
        <c:minorTickMark val="none"/>
        <c:tickLblPos val="nextTo"/>
        <c:crossAx val="73041024"/>
        <c:crosses val="autoZero"/>
        <c:auto val="1"/>
        <c:lblAlgn val="ctr"/>
        <c:lblOffset val="100"/>
        <c:noMultiLvlLbl val="0"/>
      </c:catAx>
      <c:valAx>
        <c:axId val="73041024"/>
        <c:scaling>
          <c:orientation val="minMax"/>
        </c:scaling>
        <c:delete val="0"/>
        <c:axPos val="l"/>
        <c:numFmt formatCode="0.00" sourceLinked="1"/>
        <c:majorTickMark val="out"/>
        <c:minorTickMark val="none"/>
        <c:tickLblPos val="nextTo"/>
        <c:crossAx val="73014656"/>
        <c:crosses val="autoZero"/>
        <c:crossBetween val="between"/>
      </c:valAx>
      <c:spPr>
        <a:noFill/>
      </c:spPr>
    </c:plotArea>
    <c:plotVisOnly val="1"/>
    <c:dispBlanksAs val="gap"/>
    <c:showDLblsOverMax val="0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Hoja3!$H$9</c:f>
              <c:strCache>
                <c:ptCount val="1"/>
                <c:pt idx="0">
                  <c:v>México</c:v>
                </c:pt>
              </c:strCache>
            </c:strRef>
          </c:tx>
          <c:dLbls>
            <c:dLbl>
              <c:idx val="0"/>
              <c:layout>
                <c:manualLayout>
                  <c:x val="-3.3979409267906172E-2"/>
                  <c:y val="-4.16666666666666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3.5597476375901708E-2"/>
                  <c:y val="-9.72222222222223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7507140835924277E-2"/>
                  <c:y val="-6.48148148148154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2.1034872403942206E-2"/>
                  <c:y val="6.94444444444445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2.2652939511937451E-2"/>
                  <c:y val="4.62962962962965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2.4271006619933179E-2"/>
                  <c:y val="3.24074074074076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Hoja3!$D$10:$G$16</c:f>
              <c:strCache>
                <c:ptCount val="7"/>
                <c:pt idx="0">
                  <c:v>2008`</c:v>
                </c:pt>
                <c:pt idx="1">
                  <c:v>2009`</c:v>
                </c:pt>
                <c:pt idx="2">
                  <c:v>2010`</c:v>
                </c:pt>
                <c:pt idx="3">
                  <c:v>2011`</c:v>
                </c:pt>
                <c:pt idx="4">
                  <c:v>2012`</c:v>
                </c:pt>
                <c:pt idx="5">
                  <c:v>2013`</c:v>
                </c:pt>
                <c:pt idx="6">
                  <c:v>2014`</c:v>
                </c:pt>
              </c:strCache>
            </c:strRef>
          </c:cat>
          <c:val>
            <c:numRef>
              <c:f>Hoja3!$H$10:$H$16</c:f>
              <c:numCache>
                <c:formatCode>0.0</c:formatCode>
                <c:ptCount val="7"/>
                <c:pt idx="0">
                  <c:v>1.3780749141487096</c:v>
                </c:pt>
                <c:pt idx="1">
                  <c:v>-4.7446651074817003</c:v>
                </c:pt>
                <c:pt idx="2">
                  <c:v>5.1988458551251755</c:v>
                </c:pt>
                <c:pt idx="3">
                  <c:v>3.9201019126575161</c:v>
                </c:pt>
                <c:pt idx="4">
                  <c:v>4.0372698214689997</c:v>
                </c:pt>
                <c:pt idx="5">
                  <c:v>1.3947651096093001</c:v>
                </c:pt>
                <c:pt idx="6">
                  <c:v>2.161101181467616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Hoja3!$I$9</c:f>
              <c:strCache>
                <c:ptCount val="1"/>
                <c:pt idx="0">
                  <c:v>Quintana Roo</c:v>
                </c:pt>
              </c:strCache>
            </c:strRef>
          </c:tx>
          <c:dLbls>
            <c:dLbl>
              <c:idx val="2"/>
              <c:layout>
                <c:manualLayout>
                  <c:x val="-9.7084026479731921E-3"/>
                  <c:y val="5.555555555555545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2.1034872403942206E-2"/>
                  <c:y val="-8.33333333333333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2.2652939511937451E-2"/>
                  <c:y val="-4.16666666666666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2.4271006619933179E-2"/>
                  <c:y val="-6.48148148148153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Hoja3!$D$10:$G$16</c:f>
              <c:strCache>
                <c:ptCount val="7"/>
                <c:pt idx="0">
                  <c:v>2008`</c:v>
                </c:pt>
                <c:pt idx="1">
                  <c:v>2009`</c:v>
                </c:pt>
                <c:pt idx="2">
                  <c:v>2010`</c:v>
                </c:pt>
                <c:pt idx="3">
                  <c:v>2011`</c:v>
                </c:pt>
                <c:pt idx="4">
                  <c:v>2012`</c:v>
                </c:pt>
                <c:pt idx="5">
                  <c:v>2013`</c:v>
                </c:pt>
                <c:pt idx="6">
                  <c:v>2014`</c:v>
                </c:pt>
              </c:strCache>
            </c:strRef>
          </c:cat>
          <c:val>
            <c:numRef>
              <c:f>Hoja3!$I$10:$I$16</c:f>
              <c:numCache>
                <c:formatCode>0.0</c:formatCode>
                <c:ptCount val="7"/>
                <c:pt idx="0">
                  <c:v>4.9839706009229001</c:v>
                </c:pt>
                <c:pt idx="1">
                  <c:v>-5.9237992252052996</c:v>
                </c:pt>
                <c:pt idx="2">
                  <c:v>3.7321237290801998</c:v>
                </c:pt>
                <c:pt idx="3">
                  <c:v>5.8465812617300745</c:v>
                </c:pt>
                <c:pt idx="4">
                  <c:v>6.5759999679926002</c:v>
                </c:pt>
                <c:pt idx="5">
                  <c:v>4.2535541712925955</c:v>
                </c:pt>
                <c:pt idx="6">
                  <c:v>4.0038325477477672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3067904"/>
        <c:axId val="73503872"/>
      </c:lineChart>
      <c:catAx>
        <c:axId val="73067904"/>
        <c:scaling>
          <c:orientation val="minMax"/>
        </c:scaling>
        <c:delete val="0"/>
        <c:axPos val="b"/>
        <c:majorTickMark val="out"/>
        <c:minorTickMark val="none"/>
        <c:tickLblPos val="nextTo"/>
        <c:crossAx val="73503872"/>
        <c:crosses val="autoZero"/>
        <c:auto val="1"/>
        <c:lblAlgn val="ctr"/>
        <c:lblOffset val="100"/>
        <c:noMultiLvlLbl val="0"/>
      </c:catAx>
      <c:valAx>
        <c:axId val="73503872"/>
        <c:scaling>
          <c:orientation val="minMax"/>
        </c:scaling>
        <c:delete val="0"/>
        <c:axPos val="l"/>
        <c:numFmt formatCode="0.0" sourceLinked="1"/>
        <c:majorTickMark val="out"/>
        <c:minorTickMark val="none"/>
        <c:tickLblPos val="nextTo"/>
        <c:crossAx val="7306790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30353233830845788"/>
          <c:y val="0.8190605861767275"/>
          <c:w val="0.15985123198512463"/>
          <c:h val="0.16743438320210127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000"/>
      </a:pPr>
      <a:endParaRPr lang="es-MX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6.1885256032746923E-2"/>
          <c:y val="2.5308527480106396E-2"/>
          <c:w val="0.93811474396724337"/>
          <c:h val="0.65501342762682346"/>
        </c:manualLayout>
      </c:layout>
      <c:barChart>
        <c:barDir val="col"/>
        <c:grouping val="stack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73521792"/>
        <c:axId val="73539968"/>
      </c:barChart>
      <c:catAx>
        <c:axId val="73521792"/>
        <c:scaling>
          <c:orientation val="minMax"/>
        </c:scaling>
        <c:delete val="0"/>
        <c:axPos val="b"/>
        <c:majorTickMark val="cross"/>
        <c:minorTickMark val="none"/>
        <c:tickLblPos val="nextTo"/>
        <c:txPr>
          <a:bodyPr rot="5400000" vert="horz" anchor="t" anchorCtr="1"/>
          <a:lstStyle/>
          <a:p>
            <a:pPr>
              <a:defRPr sz="1200" b="1"/>
            </a:pPr>
            <a:endParaRPr lang="es-MX"/>
          </a:p>
        </c:txPr>
        <c:crossAx val="73539968"/>
        <c:crosses val="autoZero"/>
        <c:auto val="1"/>
        <c:lblAlgn val="ctr"/>
        <c:lblOffset val="1000"/>
        <c:tickLblSkip val="1"/>
        <c:noMultiLvlLbl val="0"/>
      </c:catAx>
      <c:valAx>
        <c:axId val="73539968"/>
        <c:scaling>
          <c:orientation val="minMax"/>
        </c:scaling>
        <c:delete val="0"/>
        <c:axPos val="r"/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es-MX"/>
          </a:p>
        </c:txPr>
        <c:crossAx val="73521792"/>
        <c:crosses val="max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0"/>
    <c:plotArea>
      <c:layout>
        <c:manualLayout>
          <c:layoutTarget val="inner"/>
          <c:xMode val="edge"/>
          <c:yMode val="edge"/>
          <c:x val="4.1584904810939176E-2"/>
          <c:y val="1.71508844980807E-2"/>
          <c:w val="0.93507808137589155"/>
          <c:h val="0.93759363588040634"/>
        </c:manualLayout>
      </c:layout>
      <c:barChart>
        <c:barDir val="col"/>
        <c:grouping val="clustered"/>
        <c:varyColors val="0"/>
        <c:ser>
          <c:idx val="0"/>
          <c:order val="0"/>
          <c:spPr>
            <a:gradFill rotWithShape="1">
              <a:gsLst>
                <a:gs pos="0">
                  <a:schemeClr val="accent5">
                    <a:shade val="51000"/>
                    <a:satMod val="130000"/>
                  </a:schemeClr>
                </a:gs>
                <a:gs pos="80000">
                  <a:schemeClr val="accent5">
                    <a:shade val="93000"/>
                    <a:satMod val="130000"/>
                  </a:schemeClr>
                </a:gs>
                <a:gs pos="100000">
                  <a:schemeClr val="accent5">
                    <a:shade val="94000"/>
                    <a:satMod val="135000"/>
                  </a:schemeClr>
                </a:gs>
              </a:gsLst>
              <a:lin ang="16200000" scaled="0"/>
            </a:gradFill>
            <a:ln w="9525" cap="flat" cmpd="sng" algn="ctr">
              <a:solidFill>
                <a:schemeClr val="accent5">
                  <a:shade val="95000"/>
                  <a:satMod val="105000"/>
                </a:scheme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dPt>
            <c:idx val="7"/>
            <c:invertIfNegative val="0"/>
            <c:bubble3D val="0"/>
            <c:spPr>
              <a:gradFill rotWithShape="1">
                <a:gsLst>
                  <a:gs pos="0">
                    <a:schemeClr val="accent5">
                      <a:shade val="51000"/>
                      <a:satMod val="130000"/>
                    </a:schemeClr>
                  </a:gs>
                  <a:gs pos="80000">
                    <a:schemeClr val="accent5">
                      <a:shade val="93000"/>
                      <a:satMod val="130000"/>
                    </a:schemeClr>
                  </a:gs>
                  <a:gs pos="100000">
                    <a:schemeClr val="accent5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 w="9525" cap="flat" cmpd="sng" algn="ctr">
                <a:solidFill>
                  <a:schemeClr val="accent5">
                    <a:shade val="95000"/>
                    <a:satMod val="105000"/>
                  </a:scheme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c:spPr>
          </c:dPt>
          <c:dPt>
            <c:idx val="11"/>
            <c:invertIfNegative val="0"/>
            <c:bubble3D val="0"/>
            <c:spPr>
              <a:gradFill rotWithShape="1">
                <a:gsLst>
                  <a:gs pos="0">
                    <a:schemeClr val="accent5">
                      <a:shade val="51000"/>
                      <a:satMod val="130000"/>
                    </a:schemeClr>
                  </a:gs>
                  <a:gs pos="80000">
                    <a:schemeClr val="accent5">
                      <a:shade val="93000"/>
                      <a:satMod val="130000"/>
                    </a:schemeClr>
                  </a:gs>
                  <a:gs pos="100000">
                    <a:schemeClr val="accent5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 w="9525" cap="flat" cmpd="sng" algn="ctr">
                <a:solidFill>
                  <a:schemeClr val="accent5">
                    <a:shade val="95000"/>
                    <a:satMod val="105000"/>
                  </a:scheme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c:spPr>
          </c:dPt>
          <c:dPt>
            <c:idx val="28"/>
            <c:invertIfNegative val="0"/>
            <c:bubble3D val="0"/>
            <c:spPr>
              <a:gradFill rotWithShape="1">
                <a:gsLst>
                  <a:gs pos="0">
                    <a:schemeClr val="accent2">
                      <a:shade val="51000"/>
                      <a:satMod val="130000"/>
                    </a:schemeClr>
                  </a:gs>
                  <a:gs pos="80000">
                    <a:schemeClr val="accent2">
                      <a:shade val="93000"/>
                      <a:satMod val="130000"/>
                    </a:schemeClr>
                  </a:gs>
                  <a:gs pos="100000">
                    <a:schemeClr val="accent2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29"/>
            <c:invertIfNegative val="0"/>
            <c:bubble3D val="0"/>
            <c:spPr>
              <a:gradFill rotWithShape="1">
                <a:gsLst>
                  <a:gs pos="0">
                    <a:schemeClr val="accent2">
                      <a:shade val="51000"/>
                      <a:satMod val="130000"/>
                    </a:schemeClr>
                  </a:gs>
                  <a:gs pos="80000">
                    <a:schemeClr val="accent2">
                      <a:shade val="93000"/>
                      <a:satMod val="130000"/>
                    </a:schemeClr>
                  </a:gs>
                  <a:gs pos="100000">
                    <a:schemeClr val="accent2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30"/>
            <c:invertIfNegative val="0"/>
            <c:bubble3D val="0"/>
            <c:spPr>
              <a:gradFill rotWithShape="1">
                <a:gsLst>
                  <a:gs pos="0">
                    <a:schemeClr val="accent2">
                      <a:shade val="51000"/>
                      <a:satMod val="130000"/>
                    </a:schemeClr>
                  </a:gs>
                  <a:gs pos="80000">
                    <a:schemeClr val="accent2">
                      <a:shade val="93000"/>
                      <a:satMod val="130000"/>
                    </a:schemeClr>
                  </a:gs>
                  <a:gs pos="100000">
                    <a:schemeClr val="accent2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31"/>
            <c:invertIfNegative val="0"/>
            <c:bubble3D val="0"/>
            <c:spPr>
              <a:gradFill rotWithShape="1">
                <a:gsLst>
                  <a:gs pos="0">
                    <a:schemeClr val="accent2">
                      <a:shade val="51000"/>
                      <a:satMod val="130000"/>
                    </a:schemeClr>
                  </a:gs>
                  <a:gs pos="80000">
                    <a:schemeClr val="accent2">
                      <a:shade val="93000"/>
                      <a:satMod val="130000"/>
                    </a:schemeClr>
                  </a:gs>
                  <a:gs pos="100000">
                    <a:schemeClr val="accent2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dLbl>
              <c:idx val="28"/>
              <c:layout>
                <c:manualLayout>
                  <c:x val="1.4880952380951289E-3"/>
                  <c:y val="6.0214632313695914E-2"/>
                </c:manualLayout>
              </c:layout>
              <c:numFmt formatCode="0.0" sourceLinked="0"/>
              <c:spPr>
                <a:noFill/>
              </c:spPr>
              <c:txPr>
                <a:bodyPr/>
                <a:lstStyle/>
                <a:p>
                  <a:pPr>
                    <a:defRPr b="1">
                      <a:solidFill>
                        <a:srgbClr val="C00000"/>
                      </a:solidFill>
                    </a:defRPr>
                  </a:pPr>
                  <a:endParaRPr lang="es-MX"/>
                </a:p>
              </c:txPr>
              <c:dLblPos val="inBase"/>
              <c:showLegendKey val="0"/>
              <c:showVal val="1"/>
              <c:showCatName val="0"/>
              <c:showSerName val="0"/>
              <c:showPercent val="0"/>
              <c:showBubbleSize val="0"/>
              <c:separator> </c:separator>
            </c:dLbl>
            <c:dLbl>
              <c:idx val="29"/>
              <c:layout>
                <c:manualLayout>
                  <c:x val="-1.4880952380951289E-3"/>
                  <c:y val="6.0214632313695914E-2"/>
                </c:manualLayout>
              </c:layout>
              <c:numFmt formatCode="0.0" sourceLinked="0"/>
              <c:spPr>
                <a:noFill/>
              </c:spPr>
              <c:txPr>
                <a:bodyPr/>
                <a:lstStyle/>
                <a:p>
                  <a:pPr>
                    <a:defRPr b="1">
                      <a:solidFill>
                        <a:srgbClr val="C00000"/>
                      </a:solidFill>
                    </a:defRPr>
                  </a:pPr>
                  <a:endParaRPr lang="es-MX"/>
                </a:p>
              </c:txPr>
              <c:dLblPos val="inBase"/>
              <c:showLegendKey val="0"/>
              <c:showVal val="1"/>
              <c:showCatName val="0"/>
              <c:showSerName val="0"/>
              <c:showPercent val="0"/>
              <c:showBubbleSize val="0"/>
              <c:separator> </c:separator>
            </c:dLbl>
            <c:dLbl>
              <c:idx val="30"/>
              <c:layout>
                <c:manualLayout>
                  <c:x val="-4.464285714285714E-3"/>
                  <c:y val="6.0214632313695914E-2"/>
                </c:manualLayout>
              </c:layout>
              <c:numFmt formatCode="0.0" sourceLinked="0"/>
              <c:spPr>
                <a:noFill/>
              </c:spPr>
              <c:txPr>
                <a:bodyPr/>
                <a:lstStyle/>
                <a:p>
                  <a:pPr>
                    <a:defRPr b="1">
                      <a:solidFill>
                        <a:srgbClr val="C00000"/>
                      </a:solidFill>
                    </a:defRPr>
                  </a:pPr>
                  <a:endParaRPr lang="es-MX"/>
                </a:p>
              </c:txPr>
              <c:dLblPos val="inBase"/>
              <c:showLegendKey val="0"/>
              <c:showVal val="1"/>
              <c:showCatName val="0"/>
              <c:showSerName val="0"/>
              <c:showPercent val="0"/>
              <c:showBubbleSize val="0"/>
              <c:separator> </c:separator>
            </c:dLbl>
            <c:dLbl>
              <c:idx val="31"/>
              <c:layout>
                <c:manualLayout>
                  <c:x val="-1.4880952380952408E-3"/>
                  <c:y val="6.0214858090344957E-2"/>
                </c:manualLayout>
              </c:layout>
              <c:numFmt formatCode="0.0" sourceLinked="0"/>
              <c:spPr>
                <a:noFill/>
              </c:spPr>
              <c:txPr>
                <a:bodyPr/>
                <a:lstStyle/>
                <a:p>
                  <a:pPr>
                    <a:defRPr b="1">
                      <a:solidFill>
                        <a:srgbClr val="C00000"/>
                      </a:solidFill>
                    </a:defRPr>
                  </a:pPr>
                  <a:endParaRPr lang="es-MX"/>
                </a:p>
              </c:txPr>
              <c:dLblPos val="inBase"/>
              <c:showLegendKey val="0"/>
              <c:showVal val="1"/>
              <c:showCatName val="0"/>
              <c:showSerName val="0"/>
              <c:showPercent val="0"/>
              <c:showBubbleSize val="0"/>
              <c:separator> </c:separator>
            </c:dLbl>
            <c:numFmt formatCode="0.0" sourceLinked="0"/>
            <c:spPr>
              <a:noFill/>
            </c:sp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eparator> </c:separator>
            <c:showLeaderLines val="0"/>
          </c:dLbls>
          <c:cat>
            <c:strRef>
              <c:f>'ITAEE edos'!$B$5:$B$36</c:f>
              <c:strCache>
                <c:ptCount val="32"/>
                <c:pt idx="0">
                  <c:v>Hidalgo</c:v>
                </c:pt>
                <c:pt idx="1">
                  <c:v>Guerrero</c:v>
                </c:pt>
                <c:pt idx="2">
                  <c:v>Sinaloa</c:v>
                </c:pt>
                <c:pt idx="3">
                  <c:v>Michoacán</c:v>
                </c:pt>
                <c:pt idx="4">
                  <c:v>Jalisco</c:v>
                </c:pt>
                <c:pt idx="5">
                  <c:v>Sonora</c:v>
                </c:pt>
                <c:pt idx="6">
                  <c:v>Durango</c:v>
                </c:pt>
                <c:pt idx="7">
                  <c:v>Quintana Roo</c:v>
                </c:pt>
                <c:pt idx="8">
                  <c:v>Aguascalientes</c:v>
                </c:pt>
                <c:pt idx="9">
                  <c:v>Nuevo León a/</c:v>
                </c:pt>
                <c:pt idx="10">
                  <c:v>Yucatán</c:v>
                </c:pt>
                <c:pt idx="11">
                  <c:v>Colima</c:v>
                </c:pt>
                <c:pt idx="12">
                  <c:v>Guanajuato</c:v>
                </c:pt>
                <c:pt idx="13">
                  <c:v>Chihuahua</c:v>
                </c:pt>
                <c:pt idx="14">
                  <c:v>Baja California</c:v>
                </c:pt>
                <c:pt idx="15">
                  <c:v>SanLuisPotosí a/</c:v>
                </c:pt>
                <c:pt idx="16">
                  <c:v>Tlaxcala</c:v>
                </c:pt>
                <c:pt idx="17">
                  <c:v>Ciudad de México</c:v>
                </c:pt>
                <c:pt idx="18">
                  <c:v>Chiapas a/</c:v>
                </c:pt>
                <c:pt idx="19">
                  <c:v>Coahuila a/</c:v>
                </c:pt>
                <c:pt idx="20">
                  <c:v>México</c:v>
                </c:pt>
                <c:pt idx="21">
                  <c:v>Querétaro</c:v>
                </c:pt>
                <c:pt idx="22">
                  <c:v>Baja California Sur</c:v>
                </c:pt>
                <c:pt idx="23">
                  <c:v>Tabasco a/</c:v>
                </c:pt>
                <c:pt idx="24">
                  <c:v>Zacatecas</c:v>
                </c:pt>
                <c:pt idx="25">
                  <c:v>Puebla a/</c:v>
                </c:pt>
                <c:pt idx="26">
                  <c:v>Veracruz a/</c:v>
                </c:pt>
                <c:pt idx="27">
                  <c:v>Tamaulipas a/</c:v>
                </c:pt>
                <c:pt idx="28">
                  <c:v>Morelos</c:v>
                </c:pt>
                <c:pt idx="29">
                  <c:v>Oaxaca</c:v>
                </c:pt>
                <c:pt idx="30">
                  <c:v>Nayarit</c:v>
                </c:pt>
                <c:pt idx="31">
                  <c:v>Campeche a/</c:v>
                </c:pt>
              </c:strCache>
            </c:strRef>
          </c:cat>
          <c:val>
            <c:numRef>
              <c:f>'ITAEE edos'!$C$5:$C$36</c:f>
              <c:numCache>
                <c:formatCode>0.0</c:formatCode>
                <c:ptCount val="32"/>
                <c:pt idx="0">
                  <c:v>7.9731608490000001</c:v>
                </c:pt>
                <c:pt idx="1">
                  <c:v>6.0929786850000003</c:v>
                </c:pt>
                <c:pt idx="2">
                  <c:v>4.981134001</c:v>
                </c:pt>
                <c:pt idx="3">
                  <c:v>4.7149450599999803</c:v>
                </c:pt>
                <c:pt idx="4">
                  <c:v>4.6095504749999945</c:v>
                </c:pt>
                <c:pt idx="5">
                  <c:v>4.4002604380000125</c:v>
                </c:pt>
                <c:pt idx="6">
                  <c:v>4.0710189400000001</c:v>
                </c:pt>
                <c:pt idx="7">
                  <c:v>3.8181626959999977</c:v>
                </c:pt>
                <c:pt idx="8">
                  <c:v>3.789072338</c:v>
                </c:pt>
                <c:pt idx="9">
                  <c:v>3.7764062520000001</c:v>
                </c:pt>
                <c:pt idx="10">
                  <c:v>3.7325267100000001</c:v>
                </c:pt>
                <c:pt idx="11">
                  <c:v>3.6598669519999998</c:v>
                </c:pt>
                <c:pt idx="12">
                  <c:v>3.5966367289999996</c:v>
                </c:pt>
                <c:pt idx="13">
                  <c:v>3.5393650399999967</c:v>
                </c:pt>
                <c:pt idx="14">
                  <c:v>3.5289945200000012</c:v>
                </c:pt>
                <c:pt idx="15">
                  <c:v>3.4220330470000002</c:v>
                </c:pt>
                <c:pt idx="16">
                  <c:v>3.2816926039999998</c:v>
                </c:pt>
                <c:pt idx="17">
                  <c:v>2.9982248380000001</c:v>
                </c:pt>
                <c:pt idx="18">
                  <c:v>2.8950876229999993</c:v>
                </c:pt>
                <c:pt idx="19">
                  <c:v>2.7602272100000063</c:v>
                </c:pt>
                <c:pt idx="20">
                  <c:v>2.7011364740000001</c:v>
                </c:pt>
                <c:pt idx="21">
                  <c:v>2.12726155800001</c:v>
                </c:pt>
                <c:pt idx="22">
                  <c:v>1.3391642239999968</c:v>
                </c:pt>
                <c:pt idx="23">
                  <c:v>0.94468027100000063</c:v>
                </c:pt>
                <c:pt idx="24">
                  <c:v>0.49056460900000126</c:v>
                </c:pt>
                <c:pt idx="25">
                  <c:v>0.49041361000000072</c:v>
                </c:pt>
                <c:pt idx="26">
                  <c:v>0.30190681100000144</c:v>
                </c:pt>
                <c:pt idx="27">
                  <c:v>0.14189237099999999</c:v>
                </c:pt>
                <c:pt idx="28">
                  <c:v>-0.10689824500000018</c:v>
                </c:pt>
                <c:pt idx="29">
                  <c:v>-0.64139444700000192</c:v>
                </c:pt>
                <c:pt idx="30">
                  <c:v>-1.7037472809999961</c:v>
                </c:pt>
                <c:pt idx="31">
                  <c:v>-6.7641826849999882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3634176"/>
        <c:axId val="73635712"/>
      </c:barChart>
      <c:catAx>
        <c:axId val="73634176"/>
        <c:scaling>
          <c:orientation val="minMax"/>
        </c:scaling>
        <c:delete val="0"/>
        <c:axPos val="b"/>
        <c:numFmt formatCode="#\ ?/?" sourceLinked="0"/>
        <c:majorTickMark val="out"/>
        <c:minorTickMark val="none"/>
        <c:tickLblPos val="nextTo"/>
        <c:spPr>
          <a:noFill/>
          <a:ln>
            <a:solidFill>
              <a:schemeClr val="accent1"/>
            </a:solidFill>
          </a:ln>
        </c:spPr>
        <c:txPr>
          <a:bodyPr rot="-5400000" vert="horz" anchor="ctr" anchorCtr="0"/>
          <a:lstStyle/>
          <a:p>
            <a:pPr>
              <a:defRPr>
                <a:solidFill>
                  <a:schemeClr val="tx1"/>
                </a:solidFill>
              </a:defRPr>
            </a:pPr>
            <a:endParaRPr lang="es-MX"/>
          </a:p>
        </c:txPr>
        <c:crossAx val="73635712"/>
        <c:crosses val="autoZero"/>
        <c:auto val="1"/>
        <c:lblAlgn val="ctr"/>
        <c:lblOffset val="100"/>
        <c:noMultiLvlLbl val="0"/>
      </c:catAx>
      <c:valAx>
        <c:axId val="73635712"/>
        <c:scaling>
          <c:orientation val="minMax"/>
        </c:scaling>
        <c:delete val="0"/>
        <c:axPos val="l"/>
        <c:numFmt formatCode="0.0" sourceLinked="1"/>
        <c:majorTickMark val="out"/>
        <c:minorTickMark val="none"/>
        <c:tickLblPos val="nextTo"/>
        <c:crossAx val="7363417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0.15686</cdr:x>
      <cdr:y>0.34483</cdr:y>
    </cdr:from>
    <cdr:to>
      <cdr:x>0.33333</cdr:x>
      <cdr:y>0.58621</cdr:y>
    </cdr:to>
    <cdr:sp macro="" textlink="">
      <cdr:nvSpPr>
        <cdr:cNvPr id="2" name="1 CuadroTexto"/>
        <cdr:cNvSpPr txBox="1"/>
      </cdr:nvSpPr>
      <cdr:spPr>
        <a:xfrm xmlns:a="http://schemas.openxmlformats.org/drawingml/2006/main">
          <a:off x="576064" y="720080"/>
          <a:ext cx="648072" cy="504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s-MX" sz="800" dirty="0" smtClean="0"/>
            <a:t>24</a:t>
          </a:r>
        </a:p>
        <a:p xmlns:a="http://schemas.openxmlformats.org/drawingml/2006/main">
          <a:pPr algn="ctr"/>
          <a:r>
            <a:rPr lang="es-MX" sz="800" dirty="0"/>
            <a:t>E</a:t>
          </a:r>
          <a:r>
            <a:rPr lang="es-MX" sz="800" dirty="0" smtClean="0"/>
            <a:t>stados</a:t>
          </a:r>
          <a:endParaRPr lang="es-MX" sz="8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562242-43C2-418A-AC2B-2D52FD90FA06}" type="datetimeFigureOut">
              <a:rPr lang="es-MX" smtClean="0"/>
              <a:pPr/>
              <a:t>25/11/2016</a:t>
            </a:fld>
            <a:endParaRPr lang="es-MX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701041" y="4415790"/>
            <a:ext cx="5608320" cy="418338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445103-D649-453F-8F95-E91104A724EE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511027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45103-D649-453F-8F95-E91104A724EE}" type="slidenum">
              <a:rPr lang="es-MX" smtClean="0"/>
              <a:pPr/>
              <a:t>2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2547158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45103-D649-453F-8F95-E91104A724EE}" type="slidenum">
              <a:rPr lang="es-MX" smtClean="0"/>
              <a:pPr/>
              <a:t>3</a:t>
            </a:fld>
            <a:endParaRPr lang="es-MX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45103-D649-453F-8F95-E91104A724EE}" type="slidenum">
              <a:rPr lang="es-MX" smtClean="0"/>
              <a:pPr/>
              <a:t>5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932485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45103-D649-453F-8F95-E91104A724EE}" type="slidenum">
              <a:rPr lang="es-MX" smtClean="0"/>
              <a:pPr/>
              <a:t>9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0626485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B8528DA-B3FA-4293-A6A3-C3053AA87A60}" type="datetimeFigureOut">
              <a:rPr lang="es-MX" smtClean="0"/>
              <a:pPr/>
              <a:t>25/11/2016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7B9D9E8-03D9-4D6C-9CFC-B0873C9B5DCF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8380581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B8528DA-B3FA-4293-A6A3-C3053AA87A60}" type="datetimeFigureOut">
              <a:rPr lang="es-MX" smtClean="0"/>
              <a:pPr/>
              <a:t>25/11/2016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7B9D9E8-03D9-4D6C-9CFC-B0873C9B5DCF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5429283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B8528DA-B3FA-4293-A6A3-C3053AA87A60}" type="datetimeFigureOut">
              <a:rPr lang="es-MX" smtClean="0"/>
              <a:pPr/>
              <a:t>25/11/2016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7B9D9E8-03D9-4D6C-9CFC-B0873C9B5DCF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1180084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B8528DA-B3FA-4293-A6A3-C3053AA87A60}" type="datetimeFigureOut">
              <a:rPr lang="es-MX" smtClean="0"/>
              <a:pPr/>
              <a:t>25/11/2016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7B9D9E8-03D9-4D6C-9CFC-B0873C9B5DCF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994509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B8528DA-B3FA-4293-A6A3-C3053AA87A60}" type="datetimeFigureOut">
              <a:rPr lang="es-MX" smtClean="0"/>
              <a:pPr/>
              <a:t>25/11/2016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7B9D9E8-03D9-4D6C-9CFC-B0873C9B5DCF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8815172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B8528DA-B3FA-4293-A6A3-C3053AA87A60}" type="datetimeFigureOut">
              <a:rPr lang="es-MX" smtClean="0"/>
              <a:pPr/>
              <a:t>25/11/2016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7B9D9E8-03D9-4D6C-9CFC-B0873C9B5DCF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9176274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B8528DA-B3FA-4293-A6A3-C3053AA87A60}" type="datetimeFigureOut">
              <a:rPr lang="es-MX" smtClean="0"/>
              <a:pPr/>
              <a:t>25/11/2016</a:t>
            </a:fld>
            <a:endParaRPr lang="es-MX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MX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7B9D9E8-03D9-4D6C-9CFC-B0873C9B5DCF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5728122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B8528DA-B3FA-4293-A6A3-C3053AA87A60}" type="datetimeFigureOut">
              <a:rPr lang="es-MX" smtClean="0"/>
              <a:pPr/>
              <a:t>25/11/2016</a:t>
            </a:fld>
            <a:endParaRPr lang="es-MX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MX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7B9D9E8-03D9-4D6C-9CFC-B0873C9B5DCF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7516351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B8528DA-B3FA-4293-A6A3-C3053AA87A60}" type="datetimeFigureOut">
              <a:rPr lang="es-MX" smtClean="0"/>
              <a:pPr/>
              <a:t>25/11/2016</a:t>
            </a:fld>
            <a:endParaRPr lang="es-MX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7B9D9E8-03D9-4D6C-9CFC-B0873C9B5DCF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9369650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B8528DA-B3FA-4293-A6A3-C3053AA87A60}" type="datetimeFigureOut">
              <a:rPr lang="es-MX" smtClean="0"/>
              <a:pPr/>
              <a:t>25/11/2016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7B9D9E8-03D9-4D6C-9CFC-B0873C9B5DCF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2286678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B8528DA-B3FA-4293-A6A3-C3053AA87A60}" type="datetimeFigureOut">
              <a:rPr lang="es-MX" smtClean="0"/>
              <a:pPr/>
              <a:t>25/11/2016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7B9D9E8-03D9-4D6C-9CFC-B0873C9B5DCF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793926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3 Grupo"/>
          <p:cNvGrpSpPr/>
          <p:nvPr userDrawn="1"/>
        </p:nvGrpSpPr>
        <p:grpSpPr>
          <a:xfrm>
            <a:off x="-3902" y="5467574"/>
            <a:ext cx="9144000" cy="1390426"/>
            <a:chOff x="0" y="3455894"/>
            <a:chExt cx="9144000" cy="1390426"/>
          </a:xfrm>
        </p:grpSpPr>
        <p:pic>
          <p:nvPicPr>
            <p:cNvPr id="3" name="2 Imagen"/>
            <p:cNvPicPr>
              <a:picLocks noChangeAspect="1"/>
            </p:cNvPicPr>
            <p:nvPr userDrawn="1"/>
          </p:nvPicPr>
          <p:blipFill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7476"/>
            <a:stretch/>
          </p:blipFill>
          <p:spPr>
            <a:xfrm>
              <a:off x="0" y="4491318"/>
              <a:ext cx="9144000" cy="355002"/>
            </a:xfrm>
            <a:prstGeom prst="rect">
              <a:avLst/>
            </a:prstGeom>
          </p:spPr>
        </p:pic>
        <p:pic>
          <p:nvPicPr>
            <p:cNvPr id="6" name="5 Imagen"/>
            <p:cNvPicPr>
              <a:picLocks noChangeAspect="1"/>
            </p:cNvPicPr>
            <p:nvPr userDrawn="1"/>
          </p:nvPicPr>
          <p:blipFill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948" r="85588"/>
            <a:stretch/>
          </p:blipFill>
          <p:spPr>
            <a:xfrm>
              <a:off x="0" y="3455894"/>
              <a:ext cx="1317812" cy="139042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303686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hyperlink" Target="http://www.inegi.org.mx/sistemas/bie/default.aspx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1.xml"/><Relationship Id="rId2" Type="http://schemas.openxmlformats.org/officeDocument/2006/relationships/hyperlink" Target="http://www.inegi.org.mx/sistemas/bie/" TargetMode="Externa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2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4.xml"/><Relationship Id="rId2" Type="http://schemas.openxmlformats.org/officeDocument/2006/relationships/chart" Target="../charts/chart2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6.xml"/><Relationship Id="rId2" Type="http://schemas.openxmlformats.org/officeDocument/2006/relationships/chart" Target="../charts/chart25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chart" Target="../charts/chart28.xml"/><Relationship Id="rId7" Type="http://schemas.openxmlformats.org/officeDocument/2006/relationships/image" Target="../media/image8.jpeg"/><Relationship Id="rId2" Type="http://schemas.openxmlformats.org/officeDocument/2006/relationships/chart" Target="../charts/chart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0.xml"/><Relationship Id="rId2" Type="http://schemas.openxmlformats.org/officeDocument/2006/relationships/chart" Target="../charts/chart29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32.xml"/><Relationship Id="rId4" Type="http://schemas.openxmlformats.org/officeDocument/2006/relationships/chart" Target="../charts/chart3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negi.org.mx/sistemas/bie/" TargetMode="Externa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2.xml"/><Relationship Id="rId4" Type="http://schemas.openxmlformats.org/officeDocument/2006/relationships/chart" Target="../charts/char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611560" y="2082068"/>
            <a:ext cx="784887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s-MX" sz="3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utura Hv" panose="020B0702020204020204" pitchFamily="34" charset="0"/>
            </a:endParaRPr>
          </a:p>
          <a:p>
            <a:pPr algn="ctr"/>
            <a:r>
              <a:rPr lang="es-MX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Hv" panose="020B0702020204020204" pitchFamily="34" charset="0"/>
              </a:rPr>
              <a:t>DESPEGUE ECONÓMICO DEL ESTADO DE QUINTANA ROO</a:t>
            </a:r>
            <a:endParaRPr lang="es-MX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utura Hv" panose="020B0702020204020204" pitchFamily="34" charset="0"/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5508104" y="6176337"/>
            <a:ext cx="35283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MX" sz="1200" dirty="0" smtClean="0">
                <a:latin typeface="BankGothic Md BT" panose="020B0807020203060204" pitchFamily="34" charset="0"/>
              </a:rPr>
              <a:t> Septiembre 2016.</a:t>
            </a:r>
            <a:endParaRPr lang="es-MX" sz="1200" dirty="0">
              <a:latin typeface="BankGothic Md BT" panose="020B0807020203060204" pitchFamily="34" charset="0"/>
            </a:endParaRPr>
          </a:p>
        </p:txBody>
      </p:sp>
      <p:sp>
        <p:nvSpPr>
          <p:cNvPr id="2" name="AutoShape 2" descr="data:image/png;base64,iVBORw0KGgoAAAANSUhEUgAAA54AAAGJCAYAAADiw+ztAAAgAElEQVR4Xuy9eaw1yXUf9uv19t2Xt7/37fPNxuEMSZEUKZGUtdqCQEMwbMdCIkcK8k8ACQmCRAEcCJHjCIpkK0ZiJI4iJ9AfkUMJtiPJEaRoi2LZjERxKIoczr5869uXuy+9B1XV1V3dr/t2vfkeZ7Gmh4/fe/dW13Lq1KnzO+fUKWXhTMMwDEEeRVHov/T36D/+d4ioDJIy9Ff28dKHFhFeKytf/n3SKK1W6HfSlCLft9L+57fHhhQNTAFU6TFKEC1DMD5H5bRJSuS9U1QP+Zz3allbUv0g86GoCXOIw41pROYnACLeWzaubJsin2bfK+ufqpJ+saeo6bI64jUiMd+8jbw+532WbpsTLuI0xuylLFBeorSKhEaSRTNLUPKt5byaV4ns3LB3lZRMu3CnGJcUvibBuufel3snaZLzCKcvf1+kw6PSXhygQtdt2RPKLNuySi70fWoPCcmsFMyLBIHD1Briq4XVx15nv+dRgtM95GKf/1IyGnGtx3I2804ABbS6qA955chnQahGPSRUUGifyedJ+ZDWw8fJR5iSCyGTJGneIbt+zkPEeYqT6ZtRg8kbYZhHMbIGs3WK76TnUYnmz5cUYkqGD8Q9mVdBelVWncyOzEdRQCVh0TK6lsmqQHIFLNvv4iqChKsTFk6PKvUXX0PZtRQCcb+WrTPCd3HjWXmQfBNEC3eZLkJ5mi47lfEt5QFSP+HtEEHEQAGChKahQt+hZei/7B1SQRD6bP3SvZ78TfoXgso2VUUQBAhVBWdnQ3zpj/4Y/+jnfg7e5Aym6kIJbfiBS9tUNB2h78d7SKEeEhJZocA0dBi6zlaKHyAMfNo7XVNh6AYqmofrax10dKCuOriyWcVTH7qCZn0df/LFryIMXVy51kGnZyGEh83NLUxGAV78xh2cHPWxutLE7cdXECgD2CMbNbWORq0LLzSxdzzAYDTBWqcFx53BVRwEgYnZmYYXXt/H3sCBGxoIAg+1ioZusw5TNzDoj2BVTfihBzdwAV2BbqrkHzSrFbSrVWhBiNHUwcFggcVsjE7LQqNuoWpVQWTWbOEApgrFUNEzGvC8EMPZAkeDCQ5OB5jbHnTdQKgEqDaqaNRqGPVHOBhO4ba6aF2/gbXHbmH16lVs7lzFU088hdXeFrY2VtCsWtAIT3o+nTNfU+AjhBoqMIgMIypkxIdp0Z/WncR9XJxH+ruo+xIlPpKNsVTl/BPtD4Q2mqJQ/tJUFbpKflegUczE9g9SbVY2FSsSpGSy/8R7jCBzlTCqOyvIomGynYDJ5XhvpP1me5pIG8Kr/OFrJ2kz6gcpQ4UYK8nqYBsNbYnuCaStIBauFENk9l/yN1mFZMfywwB+EMAna9F2Z4Uyt0xYS8rNCxUrE7IyIKSsjgt1iBL9PEFJHaSdRDF8N6iVHgnvC+/vMpCZpQEV8FQ4nx+H+BkR2hd90kryxehE+5Vpc1kfl80VmzPtXPfLFISi8crwWVHdMu/m6oCXiTIkJlKWNnLjKeYd2XZS2l2pOpk2pkkMt3hvkAA0y+q/+PiEkWbmPLu+Ne1ia2o5HdRSsP4oY8mTOzLzEsgOUQJBBBLWUgKAqKTgSknUPtt7GbCj8iQk27hE5zig5yAx2tNFAE2BZ0QM2kakeIi/s68TGVak0ItANLs2+Tvkc6JAlT0M7IqKnAjpBD7NTFKeTCBFeDFFRNbc+B2BRIZXyvpGtLtkwsmvTPUS4SdReiTnqIwQlB3K9z9md2WgKe8RFcvyMTIlt+zJdouBzyzwFLkiAcbn+kmZm/W/cK0rkZEk0o/E/onvMOCZD8JTCjZZH2EENjnv078TowpbB1z55QCZAVDWCPk/ZvxI0zj5m5YlPAhgPnfxytdfwX/7U/8Njh++hYq+gK4sEHg2Al+BYVRh+zYFGISXOT243kf+pSA2JHOkomIa0FUNCpkMorMEHv3d0DTUq1VYCNCummgYITpV4MZWFx968gbW17r44p/8G6i6hp3NNbSqGqy6jo3tbbz44gN87ev3MBwtsL3Tw+0nOjBrQ6gjHUqgotntQa9UsXtwhNP+ANvbO1jMZvBdB6qnwx4oePnNY9w/nGHmG7ADD2ZFRbtuQfUCBLYPu6LC9l0QSGeZGv1REaBuVVDRdfiui+nCw8RW4C5GWO1UYVUqUEIdbqDACX04uo3Wag0r9SacuY+jkyn2Dic4Gyzg+IBpGtC0AKurLXQ6bdx/cEjHNJy5mCsBnIoKx9LhN5p47Fs+i8ee+SQ++cxt7PTaqOomba+9ugK1biHUVGiBAsMHjFCFl5E7+TzLuKRIXsYMJMiTovIUSFFHEwObZPslAJSsU/I3+Zw8UrpyBOZEqcIMJYxRuSFSE2R+mSzI9jtvHacMocI6T9YNMQKJTpq0Hk7eJ+sijIw8y2lL1mxiNCJtLAWenIDLBnqZSgjba5YL2fca8Mz2uaz/MmMsmsSiechTLEQ6xcyUsxGmhH/m+3KPnMwSSC92GfpkNzEZHhNBd7wPCeNJDATLlTa5EV2slAzPytR4UdrJ1HlZZeT6tlxpk5nnpL+R1+WyBvBNqOdi4znfAREgLFvjlwU8+Wb3TSBFYZVLlVvhLUnHIrWElz3EYl72kFpU0ZMoAMXU25GSvqw+1qNIIebemaib1GsjgDrmqaQ7AFU+mE4VWa7J7/RL0Xh23vtM1fOo72w7jVyWrKrEIk8t9+UebgLUY48SB9mpcUdAT1jeRcZBMh5C/2hYdKTi7/Hf9JeyuYyAZzQhzL+VBp2M8pcHPAlkKesVm+50qTxZUA5hGVfJAE86qyVAN1umUC/4JgDPov7R9U/6XgI8CS/EHs+Itxn95IAnX5/x2lc1+D5w59U7+Jn/6u/h7qsvQA3HUMIplMCDphhQFANO6EaeU1YDVZoFhwOnIdGVTV2PwQgBnKHPgCfxhDZrdWw0TKjuDJ2qhraloGkBt25s46MffRZ/+mfPQ1FVbG/00LACON4cjWYb9++N8MrL+5hOfWxfXcHNx5uwmhMoIw1hoKLRasOwqjgZDHB8coatrR3MJhN4joOKZiJYqPjaiw+wd+Jg4oTwlQAVC6iaCjQvQMO0cDQGBqMZEPpoNWtoNesIfA+e48L3faiKCkU14JJ//RnazQr1Qtp2CNsN4WuAo7todE08deMaxsMZ7tw/xuHxDLOFAtsPUKmY0LUArWYVzWYTg7GLs7MZTk8nWPgOHD3AHA6mngPUewgqbaz1OqjVLLTXVvDkM8/g2z/7OWxvb2NzawNQNQRQYZkW4GQMLLnr4JsAPAnIjNanpirQiaSJACnnlTJ7NY/wEPcBuh7ivSfaPSQsr1kwyXleNNbE8lUUT2L0A12P5D/io0zvDSKQTowxLLogbisacBp/ELd0kIoc+AB4psiW/0eRgM7zdsoo4DJlLqK0XgrwFMINOBU+AJ4SzFFSJG8eZea/qNpHeffRR1Ncg1y/PgCeF5mDMuAZqUI0zOcynmSTvJz6ZPokCzwlsCIDBKVgJfJYSnSOhDeRh3tJeFgSVSqiH2r+kAC7PPAqXgFRSKGoMtGwQQ48uWdV9HpS4EkhseDMimBqGg3HXiAOPNOh2glYlQGeSTiVYOzJAs+0M+2cAZnPDQWxEYCOuSwObWOTEn9eOpcJ8OQ9O+/tZN9IeaVleCIV1FzwAotDy1XIxA8/AJ5JWC0Np13i8UwBz4xiHrPeEo8npzszopAlpEFVNRw+2Mc//Jl/iD/743+FwDlDGEyhhh50rUKBqU8MDSqLbCvyeNLIAerxIqGXCg1TJWp74LnU80k8oa1GA89sd+HNBrAUFyYcGFjgxrVtfPi5Z/D1l1/GytoGbl5dh+oPMZr0UTHrODr08MqLBxR4bl3p4cZjDaztAMqchM0qMKtVqKaJ0XSCvf1DbK5voX/ax3w6p0CYDPa1N48xmRs4HY5h1QxsbrbRbVnwZxPAC/DqazNMJh71SlYsk4ZPzhdzqIoB3yeRcAR4agg1wFAc1CwNShDCcxR4oYZAU+HqHvV4bnarGA0n1OM5tTW4noHpwoGu6whDm/5Q0KK3MRt5mE48Kqt8xcMimGHqTuFAw9wN4HXalCe0mQdLM2GudLD98Wfxuc9/P77905/Btc46Kp6CwDBK1xr3j1+Gx5NJYAY6ydZLPZ0KmXfyGfd4yh1HIcAz9upHGzCJEoiBZ7S3yO7IVA/LC5HP2lozwJMHq3MeD+laTKKfsvs0B56ErsucXPQ7Go6Rjqb8AHhKbDZZNJ99RU7pTt6SKS/rJVsGDnkdWZd/0eI7x5s5G/9FAHEe3WTGLtJ3uaDIp2lxH8kGQpS2cgtZWT/fDh2W8Y1sfWX94m3IlrsA+y8tKtOeGJZRRAtZOvCgusvqf1k98v3Kr0l2PRfxfp6RK7a2lzutyoZHv5cFno9Ki7L1nddZRcLim0YtxUOOopiW0oQpA+L5MfEcJYVi0SOhEkQhg7E8jM/uiPWQbwnwpIiUKiM05Cp6iYE1/ndmwnOMhuIc5RkmeV/EM+9FBEl6wceawDz2TuwOTqYgL+8C8VrF5+0EKCgCT3peLkoRIAM845OsHOvxk05i2K0AmAsGKWu0SII/l7APbS4/1Facl8sEnikuLDibycPE2VrnBov0v0wQMHotNQpdMNRWbDNLOcrrlIfY2WXuXedhuszwwzyeXE4lHiG+TiMXkeCloWPMpPpgKjBbd+TYzaQ/xP/xv30Bv/Vrv4r55ABKMKUhpxp0eAXAk/SBK95Et0qAJwOgpkZ87CTS1qFeT+LxbDeb+OhOG6vNCiqaA2/Wh+rPcP36DlrdLt66+xBPPP1hbK63cLT7MuzFFO3GCvonIV575RizaYDuah3tFR+3nyHhp10KBgnyCVTA9j3sE+C5to2TwxMMTgewqhbMWhV/+qWXEKCJheNida2Fq1c6qFeAxaQP33ZxvGtgMQugmxoMy4QX+jRs1/GA2cyD72vQTZOe/TRUD4pvg4Z+hhX4oYFF4GEazLC+s4JeI8RiPsd4GsLxLUznIc6GE+i6Bl0PoaguCwbQqpiOAsymRCfTsHDnGM/6sL0ZoBPAqmCqGQh1Ayb5N1Qwms9gNOpoXNnBX/v3fhjf9/0/gLXeKmqGlWKp/P3p8jyeJBqXR1eIwJPEoZAf7hGX2Sd5ZC8//kGjtLlhhbM0GR23fi7dtdJfnju/HwmJon4lMoHtPWT95Xn3+WdsX0noKsqUtHzhO2m0W5CIgWVnPD8Itc2f5bejRMZKR5nvPdOkqDQUhS+VAanLBJ6yfJ9nBWH7h4SitqSR7IbJi2YXe/EcvbPAc5kCyOkhI6DEccrOwTtZTmZe2fkopuhky/O/ZWlBNqL30/N2ZMYy3knLhfLQURlaUWVOoirZOZJpU7YMO0u5/Mk43QoLy5zxpMowUa6ZqiucvUx7TJlluKxn5+nKk6iI4IN6VaimHCUHEryeTOHmKSTS7eXOR/RuLqASvpNJJhXyw5Ns5aZ/YhSfZKUp2qfiMfBwxWiGuE8yInUMPMtlCjcPJPSIe0eUGzZ1ca+Xc49cIjIp4ElAm0SoLUmyIfPIhNqKXJhUmzWwJomD3ingyQGiOM5z+ooQasvXA3uPUZt/JgJP8kXkR0mB1fjwddRgAmTZB1x/9whghAp35uAP/+8/xC/9z/8I/ZO7UDGnHs8wIMBbgweWXIj8sPOcjKaaloS7c+BJwAhJJFQxNHruj5yzJF5PknCo3WjgiuXhw49fw9XNFhRvDHtyil63Cd2oYPfgFNdvPYnVXhOnx3fg2VOsdFZw9HCGN189geNoqLVMeOopPvLJq1jp7UAzDDieDTdkAcQnJ6cMeB6c4mj/BGbFQrXVxh/+4ZehKk0EQYitrQ6uX++h3dQQeDM4JAnQXRvOIoBVN2E1LARqiNP+CKFawWjkot+fwwtCtNoNNGoa7MkIvk2SJ5lwfB1T18XEnWL75gZWm8QT6mIyB6YLFcOxh9F0Tmlg1TRYFRW6odIEM8dHM4xGIQyrCdd3MJoNYHsLhIoG1wlhk1FpOjRVp2G1JKJ2oarwazX89R/5Ufzg3/x3sLm5CQskoVPyvBPAk0gX5t1kYJOd9+TAM9JvZHQUyk+RvI9ybcbAMwagIgKVkRhcsArxHzwIg+wxcc6U9BEMMSkR4RUCPLlhku5NmaNrTD4TT2aSBycPfCYrOen7B8mFLjCPvOjbUSKL3pVtvgyA5gEy/s7bAZ6PDgySTa8MfMnSoIiGpP50ttplG/r7G3jK0qpcaZOt6fLKceCZ5727OPAk/SpX+C+v949W06PIjLyW0/Mr6zspH4PMOc93A3imzzXmj4N7CctGeRHgGeUyYZ6TDBDkimwZ8MziiwQgJ2FWpB0avCV4aLhnhodOcamWChuNRZ2YpiiJRcyutXP7hEyYtugwjENsRe+nEHvMz1lmlibtc+S1zYJBblKI9Bim0Mmkoj3n7YxgMQEKwhYgIyVEy/4y/qGJY0oe4rWmPznAUvysvCbW0EWBJ3knv20hY22O1zN+7xI9npTXc7bjlGFaEniWJRdiOnzGKJMyGyXAk4F+DaHt45WvvYyf+3s/iYOHr0AN51Dhw/dIwhiTnvEsAp5cGSdHHWiG0xh46tBVwHcc+J4LXdPQrNVQtc/wkadu4BMfeQzdhorJ2R5CbwFNM3FyNkG7s456o4HFYggNC1zd2sDenVPcff0UQVCB1ahgZO/hWz/3JFZWrkDRVEwXEzikDl3DaDjCWm8L/eMRDh8eAYoOo9rAF//Nn0NTGhR4rq03cOPmCjY2GqhWNUzHY9x7cZ+CxXrLQr1dhaIp6I+n6PS2MJkEeOutfQpE19a62NroYjYYYDyYUi/s3FYw8wJMvRm2b2ygV2fmgJmtoj/0cHI2Q6AasKwKBZ2GEUI3FBgVHfd3z9Af+Ki3VxFowGQ+od5W1wWmEwe24qJWqaAGE/bcwzQETpQQm08/jb/xt38E3/1d34tOq03cc6kV+c0Hnix0n2VrjX5IqC1POhTLunLJww1ZcXgtP78cGYF5UjdJG1WKDvH5fsHQzw0ovGCiRyShwdTAGSU4ygJPTtvE65nW85cBzxQOKPR4XmCkl6nkltUlo8CV1VG2cRR9X9T2RZRmWaUt37rAeiaOL3+iz5cr3owExskZeJaWb6f/RcBTdp5k28xaZbLtZpVq2Xrz+EH2XXGhFgEI2breLt8+6nuy81TWjhhqm1WIL7KGGC/TlbC0ycumqywdLjqWMrqJ32cFP6NF+oD/RerLln2nPcmycxQoeun5TRYeVK7Oy3pG+fUg7NylABIp0Vi4XjqIqIDyVIlIeJXXxWpJkgkxVYYBNBHkiuXzuT7J9BkrFJGrqeyMZ9YzlzuC1DJjZ/GiHSZdPD6PlD3jmFwFQJ2n0aDjWiLvJF83zINQOt3xjIi9oQpRxsvJvL7LV0UMjEsWDzmTVaZO0sy9mVJ5fF7OqawzcsAzajEaO/fUR6wa/yP265wRIho7W0KXE2rL+sEoVgTEGV5cntX2spML0ZB2AhVd4Gz3CP/lf/Yf4+6bf47Qm9BQW/gETJpw4cX6VtbjybJ6Mo8PSfBGzviRUFtDZ9eRBK5HPZ7k3GfNqkJzRriy3sJnPvEknrixgnBxhsHxPjlIitmcZA3VYfsabM9Dp6ngo8/cxPGDYzy8c4YgqMKsVTBcHOETn30a3e4W/MDHaNqniYgMS8ditkCr2sNsYOPkoE+vNYFm4GtffQNhQMJRFbTbJja2GtjYbmF1vY3FYo4HL+/Bns1Qqaloti1UqibOhiPsXH0cgW/h5Zfv4d6DB1hdbeLxx67BmU5xejjA4cEIg6ELBypsuFjZ6qBdC+g1LXNHxcHxDAdHYzQ7K6jXa9A0H547h6L6qLVaeLB3hsHEQ2dtHTBUzN05DMOkYb+nRyP4VoiVThsNVNA/GuBgMMWppuKv/gc/ir/6N38IN2/cpkaqrMx/54BnGnyyrLaloiYlYbgs4ZlseYQA9zhyc6LMvpwYJoUmeOQHXYbROiSee95P4Xv6fiYEvwh4supIJEC+gyktW/g5z8QzWuzx/AB4xrNXpBwlqL9ESL8NTVD0UhYp6VyY54HPZR7S3A1gSR/FuqRSRGc2mWXAs0yZJ+/yNpeNSex+0XwVgRVZ5VemDdmpzjMeyLwrQy+Zei5SpqxN2bqyAEn0MlwUrL0fgOej8kseTfINGbIq7PKZSkT+OwvoZfjHVbTS/EJkC5TJWCu13ul+KmaiPZ+UiAJPiaywNCyQ78+Z61iS4HPm8RSNZzHgpGGF0cm3KLQrxVuxW1b4NBMWVciLEkcfEhAjuj4FHomNQGm+yZMbJFMw9XAK5zpJmFq8x1EqhFLAU4TtfLZoPULdPM9PGVjkilQpL4bkbsblDwF3fk4uAf5WvF8LyuCyGmWAp0qNT+ddiyKvs+RVLEQ0CzpT5d5B4En7Ep/xLL5O5e2e8czaJ/kZTw48NV+DM5rgv/hPfhyvv/I87PkZlMCFCh1BoNKwUz7hHHgSHiMKeQw8VeIdVWBEZzs18jdZr75Pf8j8WWYFVUtHzXDx7O0NfOypLWx2dMz6JxidDaEqFmYzH/f2xzgczHFty8R3ffZZ2IMR9h/0YdskuY+BkdPH489ex9Urt+h9o8PJKRyPgEYTnu1B80z4CwXjswXCIISmq3jphbv0LKVl1WDVVRg1F7W2hq0razAqJhYHAQanZ/CCGdpdC93VFnb39rGxfg2WtYL7949x78E9NNrA04/fgoEQg9MJ7t87xsHhBJ5iwNVC1DoVbHQq0Eg/xx4e7g1xeDpDd3UdlQrJEkxCmMk9qQFmnoazwQxz10d3owdFD+AFDrrNNuxJgIf3jlFba6LZ68B2fBwenqHfn8Gsd/FjP/F38Om//P0Imw3YYYCqhJHnUpML0Ts1o1BbwfNJwqu5B7RUjkQFEuAZGRujs5UEeNKIl2hJsx2+TPLItUrWOjOYnD9eEOsXUWtJEqHz4bRU5i7JLxHLFHqVCgtTj9v+wONZPlkywJMpF3IKoIwiT9JY80cGePIJzb5TtqGmNsEMKfL6+V4EnlkFvVixFBWnsjudyvlCpkReX2TmX6buvDJSSvUFK7+s/v5FAJ6iMC+y8MuSn9clru18I46c3Clr970MPO3oQvllY6BKpUSipeROyiW1UTdMUlmc/CGj3lMPUukVYOlwQw4is0oxU2UiI2YUIpiceUt8R9lMtLlr/hKBJ73GIgY1IoEjRSgC6VnSXxR4ctBIryggUcclepZ4ZjwFzvh9nlEF1I98OTobvXKirKp3A3gqtF/vbeCZBd7x35EBh6hPLIIgii4Q7vF8O8CTgdp0CDoHnj6NQlBhKgZUZ4q/85/+BF596U8xHhwg9B3omgl7QS6KTJRz0ePJgSfTr8hRnwR4Eh6hZjJyli4MIuBpwKxU0bBCbHaAD99awSefuY52RcH9t+6hVulgNLLx9VeP8MbDAXY2gO/69ieh+TbOjiZwbA3QLcyCOTaudfHMMx+B5zs4Gx5j4U5QMXXYcxuzvo3QIecwSbshqpaCw/0ZTk8WNBmRVglh1gO016q4cmuLLrTDV230j/oIlRlaHQOtdhVvvvkWrl15DOvrN3CwP8Sde2+i2ppTj2ev2QJcDbsP+tjdH8FTTYSmCrUKXFltYjZe4P7DU+wejDB3NDRaHYwmY6iKi26vCU238MIrB3AJqtJVrGy2oZkudNXDzuo6nBHw2jfuYrRSgVa1oE98+BMPvlZF+4kn8EM/9uN49hPfBl23EPoBPYcrPt98jydJHkVkNc37GoPNNPAsiArJ6thRzAshBQGb5PHpWc8EeEpF1ZRt7sL3WadWkROEgujoDlu6lgTgmOCMctlKQWfgxw4kCnqLgOdFFFgZxbRMWOcBJhnFelnbMv2Sma9lwFPm/WVliiZdxipBDd08N31GIRLpnc2dmAdGxfZScxHt2Lw+tiCSp4g2MvxDFWvWGVohhYWi9TvKguh5XimZY0vNUg2DKHXLq5LpN1+EpZ36JhQo42nZ/l9218r6lUcz6o3IzBebn5JJijv/znrmZMZ42XTN1pcPPGXpVcb7cr3PKnNFb9FzK/zMX5yUhq10vg4JpPElNgcR+hT3khuWIh/dhXgpXSu1NsdhRILBKpPnwSP+uVg45nNuKjcP9e4IYbvC2KmeWsL9WbBKe12Se+L8VSKCDCdxofR/aet3kmgioku8TnMmq4D9ONXYGU5SP2snPtPJLoah38bgMAKNqspCGJc+gjBPJUKM4sjYuFk9qaoy3lYum2RWUV6gbeZ0LZsSiTOexPMjtpknX7h3rWxl5oUA034JDVDe4uF2YkidmD2ZKpfRzJVslnnjPi/n05PIlmSG0goJbk1kAu1nxOhxpEBET57pmdfAQhPFJETZ9pK1Fr+DEBoxKoUKPBVwPQe//Eu/hN/5P/8F+rv3oQUuFDWA69lQaRKhyBgUJRcic0KTC/E+kdQ3mkKz15JUuCSrrU7WuOvS0Mt61UKjVsdsOoemzbG5ruHpx1bwLU9ewU63jd37h9g/nkKptLF3MMdL37iDVsXGd332ObSaJnb3DzF3PDRqDZDbK9e6dew8/QQ2rm7jZHCMg/2HqPg+PJI91iG2EYUm9HENwFipYXHmYH5qYzJcQLMsGA0Del3F+kYT3VYVp3t93H1jgsl0hpUt4MqNVbz+8hA3rm+i06ngrVdPcf/NM2zuGFi70oFZDWBVTEz7c8yGHqr1NvR2DUa7Cl2t4fjgDHfevI/dB0cIPQ3Neg/HBydoVJsw9Ar6szkeLnx6NlXVPPRWm2i0ajRMOfAU7O0NMBktUGs06D3Go8UMM9+Hb1n44f/ox/Ht3/2Xsb59E4paoR7BUBH1w6JrTPieUGKcUTJG3Jw1wL2adJVEERz8GhV6RIB7Q6ONIa4im32cr0G6LoUohOh3ngGcFBP8UJTvuN6c1vPznSnZ9YknzBsAACAASURBVBbnFsr6UKnuzfqfkh20EX4dSnqHktH/Cf4gso5eSxRp+u8Y8JTJkFsmXC/6/buhKIqhUmJ/8xXG/POa5D0xvPS8cs5c1uwwUNnuTFjm/BmwojrFz7MgkPYrEwO+TDEum6/YJsSBZ+ZfDkFE7y+vM8vwcsAzfdaqqH8y4E2mTNn43873l8XTl93/R+1X1mv9dmjzwTuPRgFZnmAKbDkmEHM+sPklyh55L1EyPSKdJLyUsn3jSmKenLgIj1LgqXIlhCniLHmJOG6FnAATrlZJvkvJ++jeN/5tHO7HSBE/1NJdMoVxwiGpqS6bpGQis3I/TW92DZXsQy3ascGBhB1G6gYJUaRKE/ubg07GGcl15TTgstyRTNFJdg9JzQ7PVsSNmjFTJGRn/UlfXbNsnLTFDHg7twfGHrvlSm42q20R8JThWwbc8xMa0X1UuC8wuzbEuWYGaMHQUkAM9k4Zt/KX2SwVKqk0g3SS9C8Gk1xWRNXw8EOxZZZVmhtszuccZt9F4FNYDhpBNCHgkCRAYYDf++3fwhf+yf+Kw7fegO47gOrBC2yo5Gx51Hcx1JYAT0JvqqeR8526SkNtfdeDqZIzniHgedBDoGZVUCP3bfoGXHeITsfH4zc6+Mjtbex0Oth/eIKX3txHfxFgPAWm/SlaFRff+W3PoV7X8dqdt2B7PjY3tlA3NNQ0oHNtE5vXtzGejzEc9tE2DUyPzhDOHBiGhZnrwbdUGq7q9F2cPRji4f1jBLoBvWGgUgeu7HRwdbOLgwenePmFIc4GI2zeMPCh567j5RcG6HVM9HoGDu7Pce/1IRotFzuPr8NqKagYKpyxjcBW0Wz1YHSbUJsVaKjg7GSA3Qf7ODk6hRYa6DRXcbB3DEuvIvCBvaMhXj1zEIQuzEqIRsuCaZrUQezYwMnpDGGgod2ow1cCnM6nGPoO1HYLP/Vz/wAf+ui3wqp34XkqSHZiTU/A4rJ9Iu+7FO/HF+0sl3REVmmR/s2NZszzmcg38rlG7rmJniJ9NV6XAm/GGc8FD6MfWWezcppuIYI8Khsj5eWIXHmYpMgRxg/Os6aSdS8DPEkkKPkvwRNLrlOR3+jlrsh4N4Cn7EZZVk4EYEVlZSY8FsOCKbdoorPnGrOKOQeezNG//Aky5z/yNrK8/ueNm1kj8zeci/AMXTDCosmOQOwjsZac29zLXJc5JKEbmuxeWULTi461bI5kv5dRQmTquuz+y/RrmXHgosDz3ei/DF1lyrwbfb/MNi8TePpKCK/cdlYoc87LheSTZWMu41fii6Lnu4R9ll11IrbIgGfifckHGlQJiYCb6LnlSjFvgmc2XMZD5B2ZrLyy54HINTXLZC/77mLAk9OMwxcaQMzDXt+jwFMWRolnrYr2/Bjs5Gw2aUU3Yaci0EmpX+r6jfbSaCKXAbwsr/Ky4juB7J25FwSenM/OKeHMnyIAyMRAzJOqcL2Dv8vPRrPPI2CbqSNZugnw5ONnwFOBq5J1ruBrzz+PX/j5n8f9l16k4a1QSACnA5YuhjkCssCT1k+MHwR4GgRsKhR4ksRCJsl0G4T0d+IdrFYs1NHGbHYKqzLHzZ0Gnr21jc12mwLPF97cxW5/BttTYQLo1QJ89hNPY2WliTsP7sP2Qqz0VgDXhuIs0N5sob3egR06gBJgo9tDf/8Ik9MRuqsbUC0LIfF4VlXMT13ceXkfr72+h8DQUetW0GqruHGljaubbdx9o4+XXxhhMJ5g+6aFZz92C6+/fIZ6HVhbq+Lg/gx3X+uj1QG2b6+j2dNRregIFj7caQBFr8DstlBbbVLwNRlNcHbax3Q8haGaWOmu4fToDLpqwHN93Ht4hudfHcP1bRgmYJK6CE53QwTkepYZ4QaDnon11RB918YEIXrXruKn//v/ATs3b9OrXlyP8Y2iyITaluutlEvEdNgFglgNA/Cjv6KMi72e0T6h5qyjPABK5bmwxukeEYHOxNFTnuZbVi+nIe05sonLGW7ASpWJ6PJ2gCehq0+OAsTRjOp7L9RWRnGTLSMjsGXquijwXMYA2bpkged5BYt5PGWAZ57HM7++9KciI4qbhqhePYpCWwQ8qTDnVpwCoPt22iXv5GDYXBYo4523074Mr5WVKetX2ftFm7/se0XlZPqVpZnMO0XtXTb9H6UvF6Xdu9H3y2xTFngyOcG9MIIXJQI7hObE4+lJbPYyNGabdXpTFcedmuOyc5k0BDgNJJOEVolnKXuyrojO/AxikkwonSWXAkoJjydRtWRO9Mok3yI0ZVfdn1dERNnPvJ0S1gFxkoRzlqLHU/SELvd4llsIRb9cMXDjXCiMIJvYKPaYlXOZmAwqHcnK2mHeuogPs8As+i6WwSzGOfUsA6DLeieGc9Oe5IFewVeR8KkYmsjGwPbIsvkun5+kv+m68oAnK5uEzDI68n6QzKXpzM10rdNoA/avOBfUe5rhaVoXzTbM1l0MPOnliwr27z/AP/ipn8LrX/0K4MwRKi4CuCngSSKvuG7Cz74RMEpCCDVdga4qCD2feu9JuK1B4BO519M0UDUraLgNLOYD6NoUWysWnrq2jo1WG/sHfbx47xB7ozn8UEPDVLFaDfHs7U1cv7aFs9EIjk8S1BoYHB9B9RxsbNZRaVXgagGqjSp2NrdwvLuPo71jXH/8CfQ2yfnNAN58jNGRja9/5Q5efWMfWr2G3mYDvZ6GqxsVrLc0vPHqAq++PMFkNsX2jToFng/u9VGvK1jtVfHgrQEFp+ubTXS36+ism2g361A9BaPTCQbDKcxeE+s3dxB6NmaTKRbzOXwadmxgpbuCyXiCaqVKwfu9B2f446+cYeEuUKkwj/JkOqdXqBDg6bhEYhgwDAWuEmIUBPDrdTz96U/jP/+7/zVqnS4cEh4Cld7xSbL7pkTPEu/CcnAmCTwDcqsoe7hs42c9eTwHlU0SZ0ioTkr6K1xrJQLPxFCU3BublQN5xqNl9AjIAefoydsfHwV45tGXRelEJrso8ulSQm3LxPUyz1bZu4/y/WUqkxepq8zyIN45WQQ8pRRFLk1LibT8VNYy6wevmvczm5hDqp8F/ePZDPMWTtracn4TlG03W+6ygGcpyXMWtuw7y8pdhA+X1SNLP9k+y/RLhs9k23s3+i/bt7Jy70bfL7PNtwc8CVWSUFvmRZMHnuXBfyxcknkNl2+sUajF0mmiVlrh3A2LLeZKOusNaYeqPCWhl6wI98pEACUCAaI8paBGQp/PXFuXOw5Z4Ek8sVn5mwadnPJlQCTjmcsBnpQDJD2e/GzmUlkowKN3Cnhmc8fmrSt2tjk/vDS9ryW8kx1nzC8yDMHpIPDOsvWeqxym1kyZBCPfSzAqrSafb871IbpCiLyReDN5SD6nZRRSKzQdlxWOs4rpnxgAZf0VjwcQUEA+9ohLUlWxmEzwsz/5k3jhj78IZzpCCAd+6EKNsgATwESAJ49EE0NtydKmmWw1FQoBomFAQSjxgBLgSTye5DqV2jiEpjio6DY6NQVXem2stto46c/x0u4x9qYLKLqJ9VoVKxbQMR1c3V5HqOoINRMLx8H+7gN0GzXcvNKEXtfhG0C9Xcf62iqO9g9x5617+NBHP4YbTz0FXVMwPznC2cECX/6TV/HWgzNUOx1s7HSwsqJgq6egGo7w4G4Fr7w8xHhKPJ5NPPPcDZycDGFVgHazgt27A+zeG6G31kZtVcPqVgOrJElQoOJ49xQPdg+gd2q49tQtLCYjzMYTkLwc5G5RcrUKOd9KMvCu9HowDQMHB0P8+QsnIKHmvZUeAj/A3v4x9naPMRm7cFxyLU2FXq0ydTyceQFqO1fx+R/+2/iBv/W3EOoGHFI/CWnWCPA8z68y+915Awg1/5UyvxoBz+QuT34RlnCVE2W80qpig4nIm3Eiu9SZ0OSsMeXmnD2uDHfw3hQBT1HXp4YdoQ26fcVhtoJjKFOuCHiGKSPuJXk8JchLN5x3+pFRhmX7dJG6yhjg0oCnZBjOuQWW2cz498vG+H4AnnmbdXqByil2oqIoyx9F5WQE4EXauAgfLqv33ejXB8CTzch7hfYX4Tux7F8E4EnUD9HjKd5tyOaQ7Weic2jZvMbyM9JGuF4Sgz56zrB8RhJP0PKylwE8uRyU9XimZNO/pcAzm+YuX9Ei+mQC6FNrR1QYi3FZ6txWOVcwJZdrWGXAMq++7D5Z3qYEs9JKkjDrZf3i6iENuY0UbpIdmHs9OdkSI0kS4i56ofn5UH6Omq5Vgc6xocdncxQYJF0Pyd7i4X/62Z/Fl/7g9zE6OUQAJz7jSfiagM484En6Q7xfOgGeukpD6gPfBTnMSHpIAKhlGmg2mujZDiw9QMMCWhUFXctCq9bAzFPx8sEZXj/t07s8r3Z62G6ZCMcH6DVrMKwqFLOGme3i8Ggf2+sruLZWg9Ui5zVNNDp1NJt19I9P8I1vvISnnnsWT3zkWZi6isHeLsZHHp7/0uu4vzeC3mxgZaOJjXUTt3aqqCkTPLhr4o3XRpguZtSbub5Vx2g0QLdbQ6vexMn+FPu7I1TrNaxdb2HnZhfddh2KG+Lk4AyH5Cxnu4qVq2sYHg8xGY4RBD4qFZMCTRqlEfjY3t6i93n2ByPcuXMIRTdw8+ZNaJqJ/f1j3L+3j9OTMaZzl1AUga9h73iI3bGNzac/ih/7yb+Lm89+FIGugR4fC0msbQhVI3eUFu+tZfp4wut01ZazPgWeLKMt4Q2y7ujvkcOUmiglj3XxCBDx+ATn18TbSbrEok44IHwU4CmG2hbpZLLAM3vLhRzwvKQznuUzxSyd7/RzWUr6RfrN3dRFwp0yqsQZz2ULiSsEF+lXHqMyBSpZaDL0ShZD/gKVAbG835ft8fyLADxl57xsLt9r4OeiFn5ZOvxFKFc219l1/qg0kQWePHSObWKils2uDbmIx5Mft1zWd3aWpNzjSY/elIbakoQngueUnosRDVeREiDUVajgZAAG82yezwnKswAvnR/q2Sk/10/pLaFDCRFe8V6Q3Z8uAjxjGhSG2rIEHEyV4kmIzicXeqc9njxbatnaIMAzmxk2+048qoj+iY+bzQn/OxW2G1WSsGWkL+XwSV4fU5mTc96J9+XCAYpRAmVUoBJFppAU8BSXYuScjM97xt7LiJ8Ttk5nwRVpGUQJh1jQM088FOVi5PqOT4xGCfAk5/Z+8wu/gj/4jV/DW6++CD+wU8mFiIJNvHg0tDbKahvf40k+Q0Dv8iQevoAAosCnV0iQlWpWDPTaHXzySg/z0SkqWoBe3UJVUTAbLTBwFNybOXg4m1Nv36puYcMCzPkQO+srqDXb8BQd/ckUg8EZVlc6UOwhKnUD3c0uVje7aNUrCBZz/NmXv4wrN2/i5tNPolozsRiPEMxMfJUAzwcDOIoKs6Fhda2C557ewY2NJt58ZYKHD0eY2wsEmoNQncEPFtjZXke73sXZ4Rz7uwMopoH1623cemoTmxtdkPjf04M+hqMJ9XjW1hpYDBaYT+Y0/NU0DVSsCubzGabTGTY3N9BsNjEcDfHWnTfofZ+3bz+OSrWOyWSB0XCKhe3BcTxq2OsfTfDWw1OceAZufPxz+A9/4qcQ1NuAYUAlid8Cl96TqqjvLPBUCdilic1YFlgSbku3gcSaSJlOiGhNrZWUfI2+oa9GvBlvlfHCILwu8HuBl1EWYD8a8CQdZmuA/pYJISwCnjzUlg3333KPp6RkvLRioidzmbInAzxFRTw7mWnwWr4BnLcWipvMxYGnDINnaZG7WWY+zNYb/52jJObRhFe3zBrEPRVlky6jzJfVcdkKv0x7vExZ/98N4JlNmCWO56LA893o/0Xov6zsZfddZq1lLZjL+lfKO1T5Xk4N0VOxDHgSr6IrocQK97gXNky9lAVhtuJLMsAzueaFxQBy4MzBZ9yMkH1VBnhywJkoxKIszruJMTtcZl8ve5hyUVaKGITPFzo//zKBzvmhtqQHVDGLkwup71ngKXO/qyek281VsqKzh+IcFZUTE02VrbnSmQzSF73k8mIBQ2Tblr2rW86XUHxJfVr+ZxRvcq8hBY1i8q7kDQIu6f4aRx+ws8/k7yRygAHP+C7cOFSQCAoVQajC05khgQDPl770p/j1X/7f8eUv/is43ix1xlP0eBJ66bpO7zikdCZnPz3ipQuph4/eQUtOtdFF6MPQdfS6XfyVD9/E2eEeTDXAWrMBLDzcu7uLvfECe16IU0WFoVexplfQxgKV+QBX1tdQa7Qw9xT0pzOapGVjvQd7PESo+uhttrG1s4K1dg0rdQtff/55rG6sYvPaVRh1A7Znw/KbeP5fv4iHBHhChaN60AwXt2+s47Fr6xgdO+ifTjB3HCgGUKkpsGohDFWDjiqmgwAnx2OM5gs01iu4+eQ6bpHznLaLo4dHmMxtVFYaqK+3oDshXNvGwnbo/NRqNdiOi35/gLX1NXS7XUynU7z2+iuwrCpuP/4ElRCD4QSz+ZzJNlWlYcuz/hRnIxdBZwc3P/E9+OwP/jCGvk5P3pILeFQQj2eAMCTpmJJHRj/NL09CoUtXGg2npuAzkmvsepUo8ZywQbgZ0RpfaxUf7SZeUmaJSoXXitfMRY6qIEhHUCzTcbMjOKdXZ7La5unS52ioFF+nUiTfYn1cYUf9knIfAM9yLrtACX7gvGwiLgI888BLeqOQ0C6Es0NZBVTsK1dglynGomVm2WKXUYaXrfHUwsqZg4sAT15WNvyMNPfIikDU58sGGbLsWNb/y+5XWXuk39mLi8+p1EuuAygTprJ0KSon0/9HbSMWxDKI4AKNyay19zvwZCdclmsFBDjQM3gF4JPPMTuXuZzALNSWFeS0S8Anv3KC6ki5T1Z+cf9mygMjXG7PgXpZx1gf5IBnWV0MmSZJHzh9yL9pGkoQLCszCzyexNupRhl+32sez4sAz2V7PNMl85M2ift5Xg6fPDkkI6u5x7NU91jC9kVejGKZKSOkZIBnSA0gLMyW1clDytl6SRtkeDgtKxdlw41eJDSNgaZwhQw3lPF1qAQkXJOAsBCKroKc2xvv7eOf/uIv4Hf+5a9h4UygaAQ4sj7lAU9yzpPQmwARcmen55GrTAwYJOSWXNMSkPBcl3pCO90uPrXdxbR/ipVWA1u9FXgTG3fv7OLY9nF34eKIAFrNxKZhYKumoOFN0a3WoBtVDBcu+pMZdMvA2loP3tzBcNpHrWVga6uDK6stPHVlC29842totuvorPZgdurQW1U00cKX/uCrOD2eQ6s2Mfdd9MfHqFVVbG10MTsZUtlqWhaqjQY6K3U02irOjs/gTjXMRiGGwwXGCxtqw8O12yt44vZ1eLMFDh4cwPVD1Dc7FHgangvPtjGZTjGbL9BstqBqBk5P+1hdXcP6xgY838ebb95BtVrDtWs3MJvb9PuFbUM3NAquSWiuQv62Wujd/jiuf/x70bv9SUxUCzaJsvU9aIpPgaIfsARFMvvrclAaRjmMl/M1OcMrAk+SOI6a5qJD+mF0P68rnJ0QZatYuxJEGWxFj2cGeLI9qFyeSANuIXInTy/I1YUKstpexOOZAp4LZ1qIXGQEHt2SJExfEoYENh+XWZeMXJQoIwftosQJmf7n0VCKXksSViTvy/VM1HOLlLJztC9QjouAZ2oxRfe1xYKgiMYSCjhdGHnvZz5nOuL5hA4J6OS1SHOiBGeUF5EYYnkl72KJ5WmpoiXLmKe0lzHvRZcUn3uBHo5IEnMsrTB9N3qy6QgvUZVEYJ4IR+Q2y+3nvHgc7iK8zy++T1VQPuxz7UnL1RwCxN0RF4WMmTYTglpEW3qHYslMBgSYlM42KUCstOTfbKhtlPuPKA0kwYdEVtvk9sfihtPeDn7ncE5Ia/ZWlKjKlJxkAUX0G7Y5s0JJmYhKPOFrHj8KoVM0PJMkP+Jt8YBLsUwGUBbtE1JRG2VnjKJ5YSGtbCxF7cXXvJxjjLQpIGXRp8CThaKxdcPM/OR3drUM4zN2/2Q67JZxDstUuWyvFP2weeUogBZyo4pCgg+FRg9Fc3wurUiO8PajjKnUC84r5LzB5Q1tl/MO4/+4KF8PBeHWbxd4UrW0YFGK8ia11DLrLj5nKbe4ZVS1UmNRtKponGISoixkfCZ8HBlCYuNMtEfwbsbeTwF8MsCaZMIVvZ6MHho1DngkLJZcf6Lr8GZz/PIv/hP8+q9+AeP+IQySFZavW9+D73sIfB8qSRyk69A0nTIvuTaF3O3heg50Q4dh6CAsTv52XAcksUq1WsVNowIDCzx5axOPX9+C6QU42j3Gwjdx72yIg/EUc9dHr1nHtzy5g47hwR7NMBr7ODid42AwQVjR0VppYuGGGA7OYJkK1joNrLUt7Kx3MTs7xGqnhpVOC+3NLppXV2E4Br78R1/FfOij3uhhPF9gd28XYeij1axjNBijYuqo1i002nVsbHextt7E4f4RhqcLjPvEg+kh0IBQDbC+1cRTT1xB4Cyw//AACztEd2cNzfUaFHcGz3UxHM5w1p+g01yBqVs4OTvB2jbxxG7SLMD7944QwERndQ0LZ47x6JR6SlXVwNy2qQfQ9F2YzR6ufvQ78ORnPg+vfgWe2YZNrl0h93cq5IoOYtA+n/GVLbMMIxN+jzZ2xmEZgUZlFuMcKnviEiEImKR/04gHkkCKgFRyhY6GgGQyVlR617HvkftffajEY+u5NPkRkzFR9qzIIKepxGgRsDs1KY8LBlOuqAgKS3y3bp4+XBiOz8bB9+Bk5+QboJB9W9iHzu+wTI4nyYWSEoQu8eGBooiKkHmnfWLEUSyaaErJA56yihFvXgZISekplw1iZRstKScphxNmLQDPnK5ZeuX9LTsHMrSXqasQ4GVos6wuusD4j/Be9p0yq6zYpEzfSfmstZrTZSnQLph32TblaM9FmLBY30do1JeEGLJLrYxmTPlINpLCuYguOY+BYrSHxIAxkrjEkh3LKabJMvkpCHWV3DEVbTgJMEjOYpE6iWJHNhrxEY0diWJZYCjJEKgM3LGuni913pBClIHy2mRlGKFF2UOvMSgzENIGyz1zhN5UuZOSweXlaDWiAko35czVJRngnC+PSBRX8VUjfG4IaJYJO+bKMeseVwhEQEJAKYnRS8Yozn+ePFtKsshllJp30RMcKeVKkcs2qpz0hoQvk/NKZfuWKtwJGl8rwNdbxM9sdXOIykAvB59ct2FlyA2p7CkClSLwXEaLRJUsLlUM8tMrh81j4hHO21+oDBPomlsmc06rqGeyW8Uy4MkNP5SeQoWKcDD0/BJk1C8E9LSeNG1yywpJjwrHSPZvQVQU6Qc02RAPsRUMlMyxxIE+69f5hEOsDJduVOKTaSLnBD0HlXqDAqhf/+e/ht/4lS9g75WvoQ4PU4PIgQDwXYQBO7tJz/VpGj2jqGgayDWSoevT0FqFXKtiGrQHjmvD8V3QK0PDEKtuFatd4DOfuo5v/dgNrNZ19HePUXFrGB6c4ezgGIcTG/rqKr7nO59Fux7i7usP8dYbQ7xxb4y7xxNMQg9G18CxC3gzBw3FQLtSoSDMC+fYXqvh5lobN3otrF9ZQeP6CiaDCV74yotQbHJVSwuD0wke3j+ArlVgWQ3MAhNu6MIPZqjWQ1y7sYprV7cxHI5wcnSGwdmYStBaS4e/qKBdr+BDT6/DMFzs7R7h7NTB6vYGmivkShmHnHbFad/G4f4Endo6qoqJk/4+utfbWL21At3UMN8d42DgQ6nXYNYDwBvAm8+geBamixDVZh3B3MZCMXHt45/Dpz//72KhrSBUWnCdCKipAfzQgxKmPZ7iXhzzHEd4dKfnXvjIQBSLXJVd+0H1AXbDCZVVxGDok3ZCFl6tEi4KoIUadMWAM3dgaAZUXcfcdrCwFzAsE2NnjkrFooYKlTAbrTo692uYLFkV+TyKAFkuzxn/LvNqct07O/5z7zBBEG2VyZ2h2b2JrKGsUZIa81IW2iSHdFHf9NCFEdhwYSJQVjGeP/gAeJYpPMkUyZRMbChZIZydlCKBLrZSBoDKlHixrrKyssBTZM4sRWSApywQLBt7tm16uXPOQslT8spm8qJtL1V6UkiIlbzM+svG8qjfv1eBJ1VAuKUwxeixUTPKMsdVDRFwRmGb0YZDwSkXpmR/EBKAcFBB3tayBtQ8YCiRkJ1uajITQ4Q8KSzc/5dnvZSEY6UmBLYNl0NUKeDJ1NbSURJAQ05HlT+R1bWkIGmRKaIcbEaGgJS3MUoQEw/1vPeK1sCBJ1u0ccvM6s3GRs6olgJPeoZHVIzzwecy4EmpyT0/smhkCa2KjKB58ilJ1nJO4ic0If2L72eNvJ2UAziAYfzAz0NR+BZ53GioGnWIRgk7MsCTN3IO+EbXsyyVv8WOwFKWywVAsRe/OKSbcAqfb95I0T4kM5Uso/LyZ5k8ieeaMTVbmZTgDKSxfTt/bmWBZ5F+kUp6VDAESq8S4ElepXwYyWbuk2L0Ez9n1CeLkoNP/g5rnn0eEI8TObcWuLB0DQvXhxto+LM//Qp+65//M/zJ7/5fFHiOVB+u41DASc4dEsBJwkCZB58ZSF0vpFd6aJoC37Vh6Bo8e0FSF6FikCtFNOrx1KZDrPV0/KW/9GF8+lNPoVlV8eDNB2gaXViaSYFNf+iAJHW9dbMNS5vj8OEJ7r7Zx917Y+wT4OnMsQjHOHFMjO0AoaJB1zTovodG6OCJ7TYe327i6kYDVqcGr16FN/fxtee/gV5zFe1aF7PJAocHJ5gtFqjXG7BDC7bnIvDnsKwAvdU6mo0aHMfFYu5hOl5AUQN0Vqpw5gZabQtPPbkBTbNxsH+CyThAt9fF1DlCb60Bo1rD4fEY9++eYKW+hm6tg7OzI5jdCjo7XTTaNahTF6/cPYHRaqO3UYOKMdzJBAYagFqFZhkYnfYxXITY+dhn6PlOt7IOP2zA98g5UIIKiUEsDTyLdCvPdei8qapGf4jBjeoQZXq0BwAAIABJREFUQvQL4WESIk1CgYmxgXgxyXwT+pLvAkojH6pHPJXEGw745LuKAdPU6NkMZ+rCndo0s5BBw4CJoUKFqikMX0YeUwI6VfKuqkdScZmwjiUg/aXIMJMFnoVlIyO7KJOy8oknW8szfor1ktUkio68vnnw4ZIkDUEXgavg+Pi3PwCeZQKdElmmUFSmyEp7UeApC07KAGXRpp0d0kWAZx5Di0xPfxcaKAKb4ud5QF2WBrw/fJ6KQP9F67vAtBcW5RujWOAi/biMPjxKHe9Z4El0i8hqzcfHMX6M9cn5G2KFjhSO9D/J5e0i8OQgQkzHz+vXCxCGyG+ysqIckpGsquwnHl+BlpoFxEXzXXZGUjLImSl0l+SlJMCz3MfKFEaJJqONOe2tphdYR2CUFGAALy8ESfyMFOBgMbMLCHdRvl+B5zKZkJVP5CxcJnVNzuuRVT/eB6NzTzzjIyVldPUADa1lNM31eCrkMgXxNkZW6TsFPLPjT+1f0bUG2T1QLEN4TcSKhcbPMotFTrTgso2mVKbQTJyChKIJQxhd3w/Ak+bqiaR57NGMz3gy/mJQmkmU+PxnREc+cmo4U8kZzwh4mhqmCwd6xcLB3iF++1/8Gn7lF/9HKPMRFhrzCBGgQsEKAZouCc9VYOgm/cwlDjsSehmGWIzHaFUr0EmYqBqiQu7x1HRsrK7gSmVO7/C8/fgmbt3eph7Ul19+FYuZC0OvoFGvY+GpGM89rG9Y2N6soW41MR0CwxMXw/4Ck9kYJ6d72D3xcG8ww4Bm5rVQh441+Pj4jR5ubVtoNVzMQwcLpYKt9at46WuvoVntQgkN2AsHs/kMw8kQ1UYVjkOyxJLxefRH10OYmgo/IGBLgeeEIFHF3TULhtECNA87V1qoNXQ4CxeLCZ0YnJzcQ2uzC6vdQn80w8HeKTbbG6irFfRPTgBTpeG/7V4biuvgzYcD+IaJ7rqFei2A5ntQ/SpmswBq1YQzmVPgufncp/C5v/YjCOpbWDgmfIL4iExXAvhUTpArW9hTpFtxPSDe34lhgkZDRUZECjrJQQCi8bAz/CE5f0l+Ij2Dyp9QgREoNPqJhB37qgdfC2kCJdshZ5VNVIwqtCCEOXSop1SvGNTI4/g2NVQalkHPsSoEjIZqbLArXtv8m7TxUixPeTRzY0YRPfiBDxngKcpdLn9FGrMVkciUXOCp+nAMQFM60FwNZ4e/D2VuT1K6kiyQWbZxPcp3Mu2XCthH6UDOu7LKJBN9+ZtkGdiQGffbHZZM3RcZYx5DZy0jMnOUzXIqMjYFwtGPTPKUdyPUVmY+MtmmlwpHmfre6TKXDTzL+082giR0pmjdEAuzyLNJ8ghhEcZnNrKtphUtmlmOZ10TLKDRp/RlYrkXz3im+DurtZUxv0T4GWmT7K8J8CxYoSGgSy1eCeAWgbOy7tMznmWFJM/qEiVdhscoZJFFntF0c6stI09yTjPy+RSuRcZzZIzFCR24oKfhfyW0INXRvqQYVkw3FClNS0JtOQdzmVi6jqKQ0BTJMgZBtltF1InDfzmt+OfErUiAenFWRd4XGk7G978YcEb320UdIY4KdplO4m2j12oJV6uQfYAATx4OH9ca/RJ7UUuJwOkq5XwXCou/pg/v8iQfbA9ktMruhxR4CnPNy7HiopJG/b4loyB8U+7yZDKs/BHvKSTsfRnAs9DbSQ/glZ8Zp5wgumyFiBNxRNRzGVkVyT98HdP3+edxaD1bw2R6+H2grBz7nAQ8khWoEo8ZyV8bAEbVwnxi4/d/8zfxv/z8z2B6tAtHI/dzkpBanYab+zQZDChIoWCN8G3og9wGSjz3oW2j26hitVlH3VChBz71qF6/dgWfvNGAPR9A0Xw0mlVULBPzhQNF1WDbDgzdwGTm4WQwQXvFwM71LjbXN6EpDYSugdAOEXg2ZpMzPP+l1/AnL93BW/0ZBp5GAWXD9/HJx9bx5JUaqvoIc28Cvd7E7ZtP45UX3oK70LCYeXBJaLCqYDAZQNVVElmKTqcNw1CxmE/gejY6rQ652hSzqQPPCWBZGnprFbR7q7CDOeptA1bVoABM8VQofogH996Ea9VR6bTghgFse4GraxtwTvs4OzoB1BCd9RW0Vzpw51MaamtrGmotFfWqC4OEsvoWRhMPerUCd+ZhaIfY+sin8Z1/40ehtq5jbus0KRSJlggUHz41LJ8PtT3n6KHlSFQckdcMdDJPOPFEMi8okU2Ba0PVyd86XdlBNN9UtNH5JsnRyObswptN4Iz7ONnfxZv37uF0ukBtfQvXPvQcdq5eQ28cYjqZ0xBsTVeYg5zeC0ZMIx71gqqEginmz1/DLFYkecrwRLaWVHnxmrDMsQ9ejuxX1DATye2iNZ4Fnnl9JOaBUCGZlENoQRvTk3vngSd5UQaolIu4t1dCpu0yUf32Wi5+S9YbmAWdZCx53r6lgvqyO3+B0E6ZrStr9eDjyzKozByJ74rWGq5ccWBKwh3Knmyo7dKFV7bVS56/KesT1zOyOkGhVa5Esb6osJHpX1kZGVBQVsfFvr8Y8OQ8Kyr/URQuiyTLfdJfRHbEuKSYAIaXZMAzeRgQOl95uZrF3pFZH8Q6Kno8i4YiAzxTXt/CCYk8IiWdY4pc+QhkdGGWhbJc8mQ33jKeYkpFEgYrtpC6L1MIY47r5CHccbaV1HbKehv9X8Dip5Z2h6xborDmPWmFIH3Gs6i8nByI+iV0TeTZ5JRlApxiIJUK7SZWEnLSiSUE4nPKE7ewPrI6uAIV7wWRLkHDLUXgGUV58lBblumWp5ZhHdYjb5xIg3P7pqQBp8wwwNtIRS4UMG/AUh0nrJKzVzD+yt/7U57RcjzJqCsFPEXZlOGcOJkbyx4bj7cQeAoGhJw9idEpn5/PzxEBZmWrNX1OvYi/E95jrcc/Ka+nQC+qf0XlotBb3hOPevG5Z92HHQCKUUHoh/ij3/td/MLf/2mcPriDhU8yrVYQqCpNjkLWAk0eFAQIvAW9hqXiO6grAZp1C4amoGmZeOrxW1jtNOm5xel4CKti4iPPrUMhZzE9ehssveeyVqtjfW2dAk/S2cXYwWw4h9EIUSPgrl6DqltQQxNaQCBWAF31cXTnCF/9xh28dO8U989snE58zOdzPHV9FR+5sYrNBhkdSUYUYK23g1dfvItR34XnaoBaoVEf49kULgkrhY319RVUKiYm4zEc28bWxhZIN/tnIzi2i3qtgtVVE41OA6gAmqnSM6yB56FVraNXb+Plb7xMQ4C1ZgNqhZx1DXFzZwNe/wzT/hn18BLQ2Wg30T89w+lEgdnpoLNaga7OKK1Uz8LCUakXkdBi4hu4+i2fwXf89X8fevcGFraBkGyKagQ8Mx5PPr/neIicz+UgiwBPwYhB8z6QcFhi8OK3ojBpx6qLIgKIDCfhusP+CYbH+/BGA+iLKfqHB3jr7j3sjSfw6i20r9/C9q3H8fHb34JOqwJ6RNghDZK7XkOagIiAYMKBaixbS9ZIgRDLjlP8uyjyL3ukNM+YyYGnKBvz5COX29nep/oVkt0mgGKOoGIV/tiHMluMU2Ihz11bLjYur8T7GXhSHl0C3LMgLUs1mbFnNz0ZysspKnIhxVmvZNEY8lSxZePLA56835fp8ZShsQy9ZMowpYFzRXFsfp7ikzevsm3K8IRsmfcq8PQEj2ce6KS0Z2rbuaGKnoqY9vwMnvCGCIjOA8/ovEamdq4MldFX5ownC/rJb0dcXyTr/+U8LPSuDFMysFjm5kt7fZb2rxzDptaR3FiTc5t0ToQ26JFeoZK8dcXfydtseXn6LzVjLx9AdhNP9V8EviVJJi6y/pkJId2vbFRK1iiaGleqk8TSX+LxpIYZxtVUlkfv098zwJMkYaa9iwrFHs84A276Pr0E+wjmkwj7yICaUuNNvMQSQHUed0bShALPyFQVR0okxOJG6iSrbcJpWfr69O6fEqMF87uUsjx1pAg0z/7OwaJK73xgz6N4PGWBp+wZz/TZnHzZnTUekTGwkFt+pQoblwjU+RUtcZlo7ETtJ+BDC32YhoqJ7QKGSU7y4//7f/4A//jv/zQO77wKz7Oh6CQ0UqURELphwDJ0+PYUqrdAwzKwbgHbzQq2NtdhGhr6Zye4cf0qNtfX4Hs2jo4OMBwMcPPZLTRaLVimRYcb+C4FqteuXKHXqKihDn9iwxvPACuEo7hYBA6VMeR8q2c7NBFSs2qgpRo4Oxjj3oMR3tod442jMR4MhqjXTTy1s4Yn13poNgIE1Skso44Hdw5wvD8CAnLnZRWOG2Ju+5gtHNjBCCtrXdRrddgLm4LgXrcHn2TOHY4R+AEaNQudpgazDpg1kzLPaDyG5yyw1u3g6uYV/PlXXsL+SAeqVYSmD7Xi4da1DayYKsLFBK49Ra1ZR6PVwOnhCU4mIRprG9i82oapzTEfDeEvNDiuhnngYjJYwNObuPnp78SnP/9DUDtX4LoVctwWoRIgUDz4CvFdC/d45hgSqZgmbl1+vU503p/xE5kJZoEheqahGjQBEA1HVYhXNIDvOZjPpxiPRphOJxgf7mJ08BD2dATVs3F2doz+aIyJ62NkBxi6Aaz2Cr7t8z+ET33qI6hoFdgTBwqhY6WCwHVplBKReyx/g8STIyey+wHz4kajKjQYpXMZ5TnG2BpKMrDHMl2oM9bNBTmeu49S4hP6hnDUE6jqOipecznwlN3oZJR5CdLGm1ZZWQk9payKC33PNxOZl8QNVyy/zBKRt2HI0l62XFnfZcdY5PEU68/OT1bhyfalyDJzGcCTL6I8GhfRRIamMmWi7T2jqCStytfBN1QpEVU21Rf6/j0LPFNJJhL9LQUoIqtl/JnwS1qxTDiWe0sp3wgenmh7Sq4HyHqSYoWmPKstVV0lppJnYz13NjNzHY1smJ3UxEt0TAp40jCl8hZZqF85MWj2v/JiqQZ58fjVaM64A6lwo4zwQN45VionRS+XBPAkvEYyw5bJvaysyvu7nKKRrKD29OKdMtJ5YprGoChPE4rCdll/8nvAeDoChvxeOx6mJQBPkryD3Xu3HHgyA266rew+IQtqBNufFPmK5DL9nGTBEWiQB9aZ8YmB2NhLFxMu+cwnILaUpwnxyheSSIuETkl4PTMGkKycIkJ9+2c8sx0vjOKS9EpLeZvJ7AnXTlA6R97l9JlaZjIUw3LpqIWEQxTMkTBK30WtWqF3VGoVE7bt4v/93d/DL/53P4vju6/DNEhdJJBWpRlsSeIgg4SB21P0qip21rp4fLuNx3a62N7aguu4ePHFF6DrBjY3N2BVKzg9PcHR4SF2Ht9Gvd5EvU7ApwkECyzmY6yv9tCodmCZDXo35mzch1rR4CKAHbh0IRAv6Xg0pN7TmmmgWzNRCSzMRyEOj+d4Y3+AN45OcTaeYKXewPWVVayv11FbA+pWjWa2Pdo9gecAnqNhOvNh28BoPMPQn6DeaqDVbFIPnEO8r8QrSBIuOR69m7ReNVHTfJhVDyqJbA3IWVEXCjz0unVsrG/j63/2BvpzE4FhYBbOYIdT7Gz28NTVTZi+g9l0ALNqoNNrwZ/Pcdh3EVZr2LzaQbtJyLEAOfk3nnp07IPTOfTmOp783Pfho9/3gwjqm/ADC8RgEyo+AnK+koY5J8Azz6hM1ihL/E48liT6hAE0Kt+ja1CIx5N6NkOdenHD0CWpiuE5c0zHAxwd7uL4cB/DYR/GZAxMpxjPJxjOBnhwsEcz2tZrLRrKfLB3jKkbYO07vhff/T3fi26zDVPR0Kk3sdldg7ewoXghLMOk0T4umeOyRwJ4UrAYbbrnZKUgTEmI71IZJ0QT0CWXE24rAk9RFuTVG8CFHQ7R9x5AMzbRqVz7AHiWzTff/Ev3h6iitwM884S2DCiRKSMzvouM8bKBZ9kCkPXAi8C5CMiSccp4Ty+TrpEPvDATGZ8fmTZlysjOt2y59wXwjBZdVj0jf6cS18T3XSX3uzFdhnkxYs8YD8mJiEQ+Z8Az43HJepRigS0hLSSKEB2xzIgjazCS0HDpaEk6+bKuSflgJM94Mu2wrEW6cktZltMqZXzguj1VMiJQFsfaZowETDuNeyNm2uTZiETgydph97cteyheWVKgTKZm172MoZd5dM4Dz2UyhH93Tn4SDzFxACyxohOiZUPRGcnTJzJ1cmYuAzxZVtuYmjFsKwOehHckbBbsjrwS7kkZEzJlRZopIbnMMOKjzPkovo+SUWezGCffCRmN6f2DZWZ0ktimHHiKZymze2aiOJKziYLH8xGuUxEpWgg6Jc94isqtSPosryah8yyElq1WDj6T+z5p8H7sSWJl41HH4FOjiWOUkCTTUWETWWvqeOONO/itX/8N/Mt/+ktYnB2iU9fhUaBDrk8hJ/ICGMECnQrw5JVV3N5Zw80bq1hZb9A7G08OT3B0dIzAC3Dj+k2srq5ib28f9+/cxc7VLcxmC3hegHrdQqdbgW56NIOsoTVQrXTh+Q7G02PKF5VKlZ0vRQjHXmA8GGAyHNLMq67volqxoIUm3HmAwdkMe/un2N0fgDhvyZUmtU4dq9dW0GvXUdEAdzal1744cw+joY3BYIGT0xHOCAA3TNSrNeqN9XyPhu2G5AoR4h+tWqiZJr1Xs9EgmV0daEEdulKBUQGsGlBvdPDii3tQVAu+pmLoTDG0x6hZJp7Y2YEROJjPRqhYOra2e9joVnD/YIqT2YyG2q6tVFDTyXUtGkYTF74GHB9O0Vq/jue+9/N4/DPfB6eyCkWtwfNCFmii+yDnB2nhJWs25pQImFGDQwSoCPgkIbQkyyzhE8OoYTwaYzrqYzEd0J/p8AT9kz1Mx2fw3QXUhQdvvkB/PMaDw32cnPbR6fWw0lkhWaYwPhtiZnt4UK3h1q3HsL25g6cefwrPPPkMrmxexWQwhm97qFXrCLUQDvFqlz0ZWb7MaCpWlev0kRCafFfOA52prkae5Lzu8z56zhEG4+fxxvhfQ2tvY2vlB4qBJ2mQo+cymshshGV18O9l6ioT1bJtyZaTV+7kkgsts0bwPsmADJkysmMk5bIJevLezVom8/pQpiznbS7LxiIDFmWSC5F2Zeq6XLpGoCbHVSC2I9OmTJmLzLdM2fc68IzyRyRKSCxImLJBEkLEayry5qTPp5Fv2RxRRYY6KtjGJKp75GNy0i1+Ml5H+nlkjS9TcmlRiULZ8F76nqCNk9+plVNiIsv9sHT0AuwqrpTdYlbyCIrf0pIk6UORGy31IgF4F5P8tI+JJTD+PRCZQmhDtJbT+Re8Q8xflHg7WbZD4tciqfbfH8CTy48yOZKlM709QnSUZXiQL7508q0EcCbXzCpgwJMfSWGVfjOBZ2zWKGEdMUwtb3+KxUrIbiHNoyX/jJ/xjOVO5hxoTH8CYksNKh8Az0Tm8iuS5IAnk2jZK1hYtlvPY3c5Vk0Fc3L1iVXFzAvxO7/zu/j1X/0CXvryF9E2AjS1ALZDLoQgyYQUmGqAphHi8a0OPvbYNra7VYRVH1PVgef6WEzm6LS6mA4n2N64gq31LZyd9DGZTICqirP+EIPhCJoeYm2rhs5aFbV6Bb5vwbJWYBkq/PkpFjMbzWoTVd2CbztwplMspmM4szkN0ZxrOmbeAuSaENX1YS4A73QOe6ZgHJp4MJrhcDqHoyowVBfdhoobV9awsdKGoegY9Wd48OAY/z977/0s2XmeiT0nh84338mYgDQAARAkIUoUSYlaUyIpSlqtwrq8LntdVpWr7H/A5T/A3vJPLocqu+wq/bCyZGsVlrtcipaoFSWSghgEEAQwg8kzN9/Offrk4Hq/75zu03277zkDjCTIVrOGM+g+58vhfd7wvAf7PRxGlHOSUogkkCWFAWyZ0G0SM1djUQJMWUUVIgzDRlVTUJFXEQcSgmgMWQ9RbW3gh2/uoGKqiGUBVhzCprjKCFgzqxADD0IcotasYHu7ic1mhHt7Q4zjhKVTaVQTZrfUxBrCWEXHGmDQDbD11PN4+fNfxsVXP42hUIUkVxjLLsV4igq525IrbLGCLWNzzpQytEfJimw7LkaWxf64rg9RrKJzfIBB7xixN4SUuBAiB5HTh+9aTFFhBzEO2z3s3HuI/Qf7OL91Adefv86snnuHB9jZ24UTBrAkBZevXMUrL30UH33l47hw7hI0tYo4oHUsIfQjhEKIWCrgdZ/Eo87epEXn+CJ5gZdQ7IbwRIHn6Da6u7+L19v/M+KNdWxv/RcQRs5oxiMn79bFOpZpLecu/UyQ4S4cxQJBnk1tmSBSVrNbVgApblWR9JROUynBqFxZ84uh/Fsnn5yRXeesNJnw/Dj1lVnI76e9k3l4TMHxcepatnbKrqnThI3HaceiZ09aYE8+VVbJ84SXYmHXygGWwmLYAxMK/NMeZ4HoOVbbiUZ7Nl9iFh51Gn5j4CFVfc9AqnQdTlxpc359y8vLB2OkQHVi1cssqNy9rvhTTpg8cbLm7ov8mctiRQo+5Oq5yN1zZt2zw6LYCEMkG4XAMyPwm2vXif2Y1cku1+ksTfM/psm+l5DzzLe/DJEM83CcpFPh2oZMGZHNXhYjOd1v6U5IraJZvdPfF7MGZ8oBihVauDJmNnRmeedPTs6NGeUJLerpfC/bn6dnZOUFlj1LuJLkhDox18YUCGQ5IlMvgsziydZn6n5L/87sfGTlpD7y9HbZ32nfFw3WiWV+0pl4oSVgZg2eLJgdEXPgkG+pRfs5M5tPCz1hmWP5JnNzlJbP35hjNy6Iw524x6bNzhNjTa16qTdGRtqUuinzcyEnw6VdIoIUPiXZ7+SCy9deRFYuSWXtpzuJ5x+k1BrkfsgC09iwUOoQk/qZBoVngmpGEZUFixN/bJncwEXnVzpyE0Khyf5LF/J0VtmIZUPN75w07o+fWZw5jEBWlqfRclxUGzpu37mHf/V//1/4k699Bf3DR6hpErQoQhQQKYwMmfI6JjF0KcGl7VVcOrvKiH4keKweyxPhCQk+9vFnYYg+TFmBoZvwghB9u49mvYpgQLk5j9AeDiBVNJy/sI3Lm1vM4u8mFLOYgDI7Ur5IUzdYDkkiMArI4jkYYDTsQ1VUlgPScsYIQp+RHZmKgVF7iMCOEHkC+v0xuh0f3QHQt0cIxBj1jSbWt1pYXTWhK5RAeYzYtzHqdNE9jtHpSeiNA7hwwFCgWEFEMaGCCE0OUVV9aIoKTaI/GlMgAR7jCBagot/zIJk1xmhLBEVkMaW0IjVdZ2RhtO4UVUarpWJzJcD+0QiRrKHSorhPFQql3GA8rxpzV7UcCedfeg0vfeGXsH39VcRKjc2tS2tRlCALMiNcSphmbOpJwMIIKIcmC6IGZFmGTUCPJV6JgcBD92AH+w/vond0CM+1kZDLLgFukZh/x0jCAJpIKVYSlpvVcS34Ic1zjP1uiBu3dnGw85ClzvmJH/s4Wq0Gdg/2cfP2HTzaP0Akyqicv4Kf//X/CJ987RVsVdch2gKkKEBApAyiiiSkkzBhaVm4Tjxnxs98b9KvxCw+Nb/e80rVuQ00kQ/SZ/hxxv+DtjDdR5M7PFOc0t9MkU1r0IdKLL9iC05isXlWoyoU6BAoPYroYByI0ED5ahXO1isGIBs0IpNofyEIPlTZgD9+A7uP/gf8aPcPEZsK6rXPQRgS8Ew/89as7HtGGz0PPNNba96tY+EBQj7WJQSyhdaz09x7Ck6rYnGszHFX/pmywK0scC5T8/w1ukyr/aTqXNbH91t+0Xtlx7TMWJV95knXWaaPZerMYlbK9uNJPFemXWXrmZDlnPYCA548LxcTZvIHbs5ljpVVsMEzgTK7lCbyM1kK0zZkyrUil7c8QyqvONWk50FB+u9iHFgOeFJxXLE3Z3HK6kn7QBajog/lmVti6Ju8WgYy08M8nUrR4E8xbJFlPwNneeGB35O8DvZ32bQMxUMByj/OgWeqMJgDCbwdnHcw36Z8P7K2lVNsLU6JcXJvlUD9DMSckuYlnc1ih2n+YJn9zVu1CHhm7eUAJiN14Xy6XGHAAGVuHskqKrE9TnuAt4G73qapPXiCAz7vBYuat30BkCxg7FgOTk9n+mD7cUGbTgBP5vpQnH6G3psCXF7wrEdD6uKfukcQrs+Ud5nSgHv60BjzFBNsHDNhddLYHEBPvyP3UqqLA8qYeQLRHwKeoiAzYEZli+ReKokIY3JFJIGZgCgPO1Upz+OMwM9zXVK5dEaQEMsjjecUKQvGkOLuij7LXKZnzhdWSHp/ZJ4rkxQruRrSy4C1nx0vEb7x9f8HX/mDf4W33/grCMEYmiSgwkBgzKyEMjGQEnhChFbdQKOmQUh8VFSy5MvoWIBcr+KLX/okaipZKUdIIgFKSrajhTGSIMHhfhuPdvYxdlxcvHgB15+9ytypHX+MMKbUGxoUWWQAk6nE4gBRGCDwPHiuwyx1YhTBdR1EQgzNNGBoBjpHbQTjEFIoI3RCWIMA3W6Ig/4AbcuGL4rQqjoaTR2thopWTUGzoqECKldEb5Bg/3iMvU4HnVEPkHSIsok4JkUEAVwXomhAjGTGjqzKgK6J0BSZubu64xi+TOy/EYQogkQ5z6IIFUOHoatsrdE6qhgSLmzoaPfG8CIBsqmi2tBgmiw7JuREQfdoiJGT4Mprn8LHfvHXsX7tJUQgNl4glAkQiZBiGSIzqgZs7TLlHuEfFq5J93PEALwgCuhaLrqDAex+B86wC6uzj2HnkKV1IQBN4F2WuU8TvUeqb5nl9uRKSdfz0O730O338d79DvYOh6gaKq5dPo9rly9gPB7hxq1buH33PjoDC0qliuqFK/jl/+Q38OM//uNYUWqIOmPIkYtEBSJRgRhr/Ayey2R94nxi+2gqC/F3podRdn3l5YSZu/PEuZJ67qQ+OxOWsdSTg/orwoEEH5HUYgoRSYygRipkUnpKEWJVgh2a0GOfkVAlggNBskHm8cRf5ee+5DDl1aD/Z9jd+++w23lB4EqhAAAgAElEQVQDkklnQ2MWeM5v/Hzj5wFmmQsrK48G5HGB5yJhvUiAP9H+opPsMX4vqnteY3pa0UVllW3WIkFxmZD3pOpcFrw8mesFgchl+7PoucdZZx+knvy7H946SwimJYXJsmP1JMeiHPCkI3Y2j2fmMpnaadihy3SZRdgnZ2nIAGwm4eaBZ14buGxc6DCeGJqYRYM3IG814laOxcLwiXLLxG3l2UHTAvIuulMBs0hE5+NVZPFkVRTLfywHXCHwXCL8v9/1VMY1mY188VAgFHOMtzlpdn4uWfqEx9xPi8/Zxweey8aJtzGz6CxXFZQJm8j2U9FZMB3SfLBkHnRmJfASeba7VGlSAnhSb/LMtmxnldSCLASRp5hyy66/ZeUuu0dnn08lnlw7Ftc7JViavz/zshMHbmTZSRUmmRWP5drj5xAb81TynMzMJKx5eiZl7WdCdiackwVU5KyedL8z8TslYOHAk1hVU+DJzdhMMZMIlNqCB2OQuzxLi0PAlD3DLbuLSI9mwTV3W/4gwDO/R/mQZ4rL1DU3F46Q7XxiqOXpMWKomozdnT387m/9Fv78G1/H8e4DVBVKrREzqy51RJUUKKn1UUoCqHICXRMY+Fhvmczd/v7+EKJh4Etf/gnUzIilEPGcAGatjrXtFryjDiJJwtj1cLR7iO7eEVqrLTz3sRcgKQIi22buupTWRdMURupDoChwHQTkUsvIoURGMpQ4DktnAlmEUTGh6RqOjzoInAgqVAixiMANYVkeA3gHxwN0LQ8RpWRRFRiGglpFRbNWwcaqgVpDYUqG4SDA/Qc93Lu/i0SKWSqZMFRhexE8kayYCrPUEQCXpRiGLsEwNBZr6toxfNGDICXMOswst0HIrJxEshTGIRzfgyoJuLS2CseNMXYCCApQb6qoVmSIcQQplhC4CbwIuPbJn8QrX/oVNC5eR5wQEBbgCxECBg4lyFDgCSEjfWLkQVHIyIGCwGNETMNBnwF013Ew6HfRbx/Ct4cQYw8JuRELgKqqkFWNWZEVSQFLbBqFjM2WxQELAkZjB7fvPcSDnV3sHfVRqTZw/blncOWpC3DGI9y7dw/v3b6DA5qDGKi11qCtb+Gzv/hP8OOf/hls1zcgDMdQQg+SLiJIiAM8BZ4n0iVlh1928lK+2WlITXaWTO66dE9mAc+LQGcevxGwZnuGHR2c/TxVDU2+51bsCJEiIRJI0QD4Thuec4AYDhRzDZC3YAh1JCw70AiSSHZlDaG7xtauqDsYjfvodP8c3d5vojO6jUROYIW7HHguO4yzxub/nlwxZf100q4UZ2Jcfv29X9BUQgYpunMnvxe1oeyFVrrCEg8WAc8SRTz2I3mX0NOUA0XjVbbiv5Nxfay1XbYny58r38e/78CzDFgkoUeaWiQzKJdp/dNhfJLAM3P1O20mSWDJQkkYwMznAZueEqkF6XSpmVtPiyXryQWSE8QX252KTzoGPEssVUoEXlQau/CmgXtLS53FsGl/lxiVJnWmYHve9bVE0/lNU9R4Ng7TWLHpPPIaJgoFEpqyJp+S13fZOTf7/VTwXw4o6ZnFScJPvlNMtPQ4itCyYzt5birxpF+lFsrMlStn8aQHiiyeWSZULj+lIlDx9kjna/rgBwWh+Tk7TYG7aM6LgGd+jLNnBfGkQ/SJsrOlw5Rd3MuDfZWeP9kanbrlp0y1Ka9uth0yBwUqP4ojNieSLHG3O/a/eGJtZXmB2bByF1zeplyqBtpDgohA4hY5RvJE9VG8NofIk3yhzIE6tyk5KM3Zz1PLaJnpzhRLp+8haracqv+mJHKZB0D2N7WfyctRhNj38fq3v4Pf/z9/CzffegOxbaFhaFDEBIofQBZF6JoGRRJ5Wg6ysCFA1VRx4fwZbG3UYVkjvHNzD3YU4yc/+yLW13VG5jMe2hBEGWcvbEKybNg055qK0HIx3D1i7ptnP/I0KlUDGDuMdCZRdSiyDFWRYRDTLgNOYwbyCSS5jo1gOGTxneS3rpk6dNNAp9dH6BFI1pjDKj0fBx4sK8DRwRDttgPXFRBGIoI4QRgG7MhZ3azizHkdGxs6FEFFe9fHgzttJKIPWZERhBL64xCHro3QEyAJ5GZLY+tDSEEfEQ1RjlBfchnwVGUC6jKSKEZISgtRgBsFDHiSV+bZ6gpkyYDrBBClGI2GjJopAqEHOZFgqFUEkoTnP/1TePkLvwpt4wqSxICsAHZkMyZYVZShSipslq0jgu86cGyLxcKOhwO0j/bROT5i4yeGDkJnDN+zoYhgc0f7gCzziqZD0Q3mUqyIMiNPinxiHB4zlmI/iHB41MfbN+5g/6iHat3ECy8+ixevX4dpGPjBd7+Pd27cxN7+EWw3gKpXsLK6Dr3RwtVPfgqf/NwXcO3CNehuCNG2oJgyPHbPEnFUPuZjekrMKGdSDMX3fU5dONncqbtI6sEzr9jJg076d0yxt/QKs+bmybfSAtPwyYhYl4WHCGnvx0B/+CN0Bz+EG3RhmFtQtQtoNT6Fmn6Owpchxz4EX4JnV6AaEYTKAJ3RPgb9u4jCd9AbvwvL9tB334EwsIeTPb9oQ1NDM1fbZQdzMcigUNoP9imu42T5JWSQ0o0qqr88eChdZeGDEytO4ZNP7oGywLNsjR/WcS3b/ifxXNm18/ff1bYc8EzmgWcK0vJAZoY4ZskklHW1ZXQhRdZTEjdyLm+Z4Jc3u5LWm8/lkwGe/HbgkuZE5VDMC7BwNLhLWXEnhRKxlCzuv6CszEJcRqDk3ZwFLxwEppcsA37Fp3nxyPOh4e6KWdnT4Zrqm/hlPENMVaCMOk0JxyhO5pq/eM/nSFNyfc+PBW9tvrDFa7eU7mzC8vyYp9jMXEyVYXlFyYQBei6nZ97VNjNrZrLB4wLP/P7OzeIpsavz8ZUcXDHL3Inllf9iuoozWeh08MMtnoUfYY61adELVDXLHcrBJgEnjgnn2FrTd7mlOQN/03NjMjeiyFw1qSQCFeRGyyxFMQFPAprk7pinieJjxFZdtqgoXg8Cc92cuPiyySD6VyILi5mljoFW5r0y6xpeDNwXjxyPcJidqPl54MfvtD5u1eH7PX9/EI9oTKw5UYj7793BV//g9/H6n30D1tER1CSGIYlQRbA0IKqiQFOZ/Q5RxMEWxf6trzXwwgvXUamI2Hn0ALfuHMMLE1x7fguXLq+hahiw+jY67TaqVRXXLl5EZ9SnoENUiQrW9XHcPoK2UkWj2QD8ACx7iqohIUusJKNeqzKgYFlD2NaIkf5UKhWEoxGLTQzIaqdI0CsmxrbDLJqSyAI0kVBbIw+RL6J/PEbv2IXniPADEWMvRHdoYeiMYTQNbGyr2FxX0DB1RLaI4VFEQ8NcUBVFxMB1WboWz0lQNSn1i4I4oZyfIw6AY7LOmugTKExCBjp1TYcgKfB8D5bnYxz6CMhSKghYVTSePsYLoEpAqyGjagoQIx8KJNQqTfSCAK9+4Rfw6V/750DjDFwbkCSKNnQgyAlz5Q0cD7YADPo9tA8OMOx14I1HCD0HrjVkILJWrcDrd1iaGlqjuqagWuWxt0EiQNZN9ieMIvjDPnuH3JsZkHVcDEcO7j08wKPdYyh6HdefewovXr+CSrWKo6M2/vyb38aj3QM4lF5GlGEYNTRX1lAxDBhXruLHPv9lvPrSj6ElKAgHPWiGzIB/TORiccapn23gVCmTnZuTUBuuHpqAz7zzSaoEznNCzIPP/I4iiyf7PY3r5ndddsaRKz2B0xFs523sW/8Wln0MUVRhB3cwcG7B9nrEuYw4quLMxf8KV858AWv6BaiBgtDyYFsOAvEBQuMRuvYeWzOGpGKcvIV+38JwNFgOPPMbOg88T79glx21/wA8Cy+h9/HAMuBZJBS+j6omr5xGgvN+6i16pywo+yB9mn/3b7vOsvX9/wV4xgQ8c/JFpqXOhIgMPBTNeVngWc7iCYRPDHiWs8xN+psnFcoDz+ldUTQUXLNZCDy5haAMxCssKotcKS5sEguYdYLOhDzopO/DEi7AhYOQPpBnap51r52CuicLPElgysDDLBQ/aSk72ff5sVjUz/lztEyOy7LjNavkyQGq3IbMn01Z3Vmb8uRXi4DnCYtnOkRFS2eq/OE9OQlClqs9ip6dtxKwlXFKGMnJM7yo9TyWrEhJxQyKOVcFZq2n7zgfyYJcrVzJwVxvWc7ULN6Wj1FeliNAEzM3v1nFiKSR26HMK8jtuwkbcZp2yWcoicuvVF+WK5Hmkz1LzivRSWXK+75vJ8LytIQT487ce8UZkJm/N7K9H0t0xwgYdjr42h/+Af7o938P3d1d6Iihs/hBHufXMhSWboUIVeI4QExutprA8nBun9nA888/Bz+w8N7NmzjaH0Mk0h3DwZmLLVy7ehX1ahOdwzbc8QDXX30Jg8MjjHp9KKYGc6XBXELDwYiBtIAsUIzESEYQBAxk1ioGNFWBM7bQOT5mpD3nL5yDEIYYW0MMhwNWhqoRwPNZjJ2kkkuqCt914Q6HMOQKglGEUcdm7rBeKMINY/RtG0PHgR0BhqmhVVfQrHPmXodIiY5oDERmvdWqwH53BGcco2I2oOsaRDGEH4zhODZGQxdJJOPADTAOQiTk0kvuyYoKylJpkeWQ1q0sQdckrFfoUBfgWx4quoy1poZGVYIqx1DIgVY2YCkGPvHlX8ZHv/gr6Cc6c/NtVHUEiYuxO8TRo13cevtd7B8fsQUhI4apqTBUBUngoXd8zNxgazVKVUMssg6zTJMb+erqKhsrGocwkeHHYL+5xw+Za7AqS4god6o1Zu6z9x/tIxF1PP/CK3ju2lloSoSHj3bw7s3beO/OQ4QReRBokCUNum6gWW+iJgKdegOvfv4X8NM//UVcaG4g6rQZiVIiiwiIWZkUBaliZpmlMvPPycdT59d0Fj5EwHMZ0eDsPuHeDXmLZ17JSt8LyR4c549x6+B/wWH3DjRVhaQGiIWIpesJXGA0ALD9Mbx49TfwVP3zqIbnEJGVf3wTd45+Gx33LzEM2gjDGhSxBaXaZm77Gp7lwHORW8nEHSQlCMgOYh7EOz3Q8wf00ousJLnQsvdPXKpFUk+mPCh7s/49fe7DDDzLgKkya6dMOU96+v626yxb37ygdVq/P4yAvox7LOUeJOCZoZ8Z0DnFBWVCEVN3tJzVLHt/nlxoLvh+0bgyGSyzvJJif3IG5i0b3HpQJEzSRZIaMcov3WXgs4wlc9KqYmG4wFibtjcu5So8jxUXKi25RM/KZf+fP9tzFrmUoPDU8SprXWUXec7DaQZ8poG8czJ3KRKePDjJN5T6/UGA5zyomj8vFmm3mXGo7IAUrEI+FnktR87HK1dHZpVmO4JZEaexnlkVpwFPDqMy61rx1igCnvPjdhrgWSbTnAZAT7N6LrI4z69/TsZ00vKetZOVn8ZJZn0hS2O+3wSe8nLAxOJJHCBMdsuIaNN0QCSgExkMzSmx1jJiFQmyQucupZiIEDCin9SSnsZ6yqwcPp9cUZfaENkezYJJ6W9OLkTPUc/o32VYt8us1UXkQouB5/Scy7+T3w6SIqHf7+KvX/8uvvI7v41777wFOA7EKIScJDAUFVXTRE2mlB0RQC6lGgE0BZWaAbNqYmtrE5ubWxgOjnD/7l0MuwlMrQYrOoTeEPDU5cvYXj8LqzPA/Vs3sXb1Es42VpB4Lob+GHFFQavVRMUl12QJriTAIzKcgBhBBRa3SJZDcrclcHl8dIhet83eWW2tse9G/R5zLyVNhEVkRqIE3ajCqNYQhTHG/RFzXY2cCJ7lw3cj+CGYq6cdBLBcF+MxvU6ASUVjRcLqmgJNqaC758Mb2TBNH5VKAs+NYQ0DUOITMhYTANc0YkKOcHzUhzXy4RgmIkGC7wawLBseBWqKMmN5haLS4oOsxNA1CwgkyJGI1VqFgV5DIysvGHgjN9SOL+K1n/8l/MSv/FM4SgXW0MHNd3+Id2+R5ayLaBzAG44RCx7WV1bRqNeZQiAKfAy6Xezv7MBzbAYyVzZXoGgykiCAJstYX1vDeOzi3v1H2Ns/Rqc3gk0u1qqLldYqz2cahhgMx+h0B4yFeG17G69+4hNYq5s42nuEt999D3fuP8LQCQFRYaRv5PVkmibWWy2sAriTiLj86Z/Bz37pV/DSU09DGAyByIVILsxEvhSTU7Q8RyqWubfnPYuIgmi6gvPAM/s3eR/QXluE5/JnYcYmngFWkrm4JTUDTgLLuxrZ7+L+4f+Ivc4fIRZ8QCXaYYrrBkI/wKDrot00cP3yf4ln1/4ZNtQXoMRjDKw38P0b/y3uH30PlttnJH3kXSDJMQyzgZXqKxD648GkN8s0qxnjWXYIzx/SxVcEuaIX34Jlyi0DVrL2lBCzyjS9tNBRqrASQm7Zcmi8iETi/QLzsvXkn5u3eC4DOGXAVJm5LFPO++nHae98WOv8+w88lyV/mM4GZxPlghGHcLl35vNkFrl7liQXIqxR5MmZP0uIvZ0JezNqR7okpJTZ8/Szjn4l2vxSnyWstpmDIwMFJbz6MibeU9f9nDva8mcnDn+FXZhnQz3tvFj0G40zfU/As8yIFc3jSfAxvS2mHA/8Is4zw5Y9ExaC69T6MwMoFoxcKXfiXLzpvAUu/9/MLbLMgBXOYObeOQ88c+Az3axZ+/OgNwMhWTWLgCe1NbUHz9BcFKVpY66nM9qNRSBudhCmgHDZ97yl2d3E/2bfLBmpk+67/Gw4Ofgn1kZ+ipakU+DW42m/aKSmsccp2RDDiWkulbSlGd9I5nabhlIyCyeX56YhVGR59X2PAQjmfiuGab5VIjQi4Thm7pFsBOjwI7fc1NoqSDIEYrKEyOhIGBM0sb9KMiNrEQUGlWfGNBvfGTmthIv//J7MT8hkvInVNDdXy4AnWQNvvf0jfONr/w7f+cbXIbhjKFGAyHVZDGK9Wke9WoUhhYgSD7IKVJs6ag0DkiZBNzVsbZ2BWanAGQ8waPfgDkQkoQgrPEKoOKi1mlhrbkL0Yjy48S5cXcdHnnsOK40Khs4II3+Meq2GFb0KRdYRihIcz2FkQmTtpDQgpBggoERzZA0H6LSP4LouNs5eYC7AoWsjch3EYYB+twM3CKHqJqr1JlRVQ+D7GHYHLL8okcDQH8phGkRAECVw/RBuP4ZlRbDDiLGOrp6t4NyFLcqOAW8wQugOWQ5OIZQxGpJ7bcyYa82qgmarwmKF28cDOOMIqCtQDZ2loOl3yCJrs/ucks7Egsxig8PER5B0WGqOqlTBerOBqkHxsw6SJGRWYyQK3FjFhVc+hrUXX8Qu5docDjHqHcLxxoyEKRhR2y1AGePK5ctoNlugHM3DwRC9dgft4zZb061mC5W1KuqtKlYbdTTNChpmBUf7x3j37RvY2z3EaOQgiELomo/V1Q2IiQzPjWB7PotLjcQYF65ewPMvPYfYDnD3xh3cvHMPe8c9+ATsKeqXFAYA6rUKttZWsJ0Ab7o+Gi9+DP/Bl38dn37lNTTCGIE9gKBKTMEjxJwiaaHyMC/fMPd2/pngtMkRzBU/ixJbLr63uIcDl6/42Tb1huK7VSOHZ6+L3eN/iYdHv4lR8BCRHENQaV8TaVQAqxNhVwWePv8beOHsf4Zz9U9Ajkdot7+HN2/9Czw6eB3jcQ8BZe5h8RQU8b2CinmOA89lCDk7IIpcbYvvrnKutssu9/kDm9pT5vP/deBJoHMRWC+ydpUZu2XPlJ2jDyKoLbxQPkijH/Pdsm0vW2zRfCwTVObLf5Kutk+6j2XGogyrLQmv3MkpF4eXyn2ZZn+qmDt9h5d1tSUX2iLAwjX9vL4nAjxLDFgW0zTvNslakbOA5tI6FpRaMF5I4JdAK6l+tLAHJMBld0j28PwFy5RnOfSw7Dwr42r7ODgra8dMvsXUp5S1gSkjpu6x8/tl+v7iWmf3/Kwr47K9dxrwnK1vWucM2MwJKqVcbUvGeM6kEprELmaqD74WWYvS2LqF6zVdAE8SeNKyWWRZPO1sW/Rb9t0iBW6Zs3t+I9B6XsSFcBJ4ZhlNZ92EZ9uYQKLcJRkJSGphzPQKeSsFP54moiSHhnxiJgcGV+JQzkKJpY+wbRv7+3t4+PABs/Bsbm5ie1VmQIBIdYh8hwhimNwYx8yaRKyhYZjAdmMYlQojU4FE7opksROQSAo0owLDrEAjI0l6EDDrZ5puZQbY587WUw8Vlspl1uPuhKyQ8FyQ/OBJRyMXD5ftnN279/CtP/46vvWnf4z9e++hpckQyH+QwIeioVqtQxIlNCsSKGdHpa5iZaOGSkOH5Y6YGfn8xaegqBoiz0FMVi/HRP94gEgdw5EsOIEHQ65hs7YCp9PGo84Q58nqeX4LkhBh2G3Ddhzo9TpqtRZUQUUYePD88WQeyWWZUnoQsRGlMCGX2/v370OqraBGwFgm18WEWWo7R0fo9QeIBQlmtYZaow5JFvDowUPYlg1dNVjOxdBPwMIyI0qfA3jHDoaWh57vY0TxuTUFZy7WsbkmQyNm01FIKT+R+DJGZNW0A5Y/1KiqaK1UoWgKBgMbsmgiEDuoNwyYehXeOMDY8hAEgGX7jFjG8UN4cQhfdKFChylWsVZvQJNjeN4QfuCCEtbEiQJF0GFsbcJuVLFr9RnLqiHHnCHXS+AOAsROALXp4sqVa8ytt98f4vioC3tMaWdihBFZ9BUYKwrOXFjH5XPn0TJMkL/owcMdPLj9ADYRQBH4kyWEagjTqGPYczAcuvCCGDGx9JoCzl7ZxNb5VQz2Ldy7Sey2HfRtHx5E+BRvGgQsBrVZr2B7tYUzQYzvjW0EF67ip7/0a/jSZz6Pi5Uq3EGHQmJ54qiEgCdnYV52R2Z7minI0w0/o/PO3BxKhclMz4OpUl/kOWhSqyd9TzOvRD4s69t41P7fsDv4JoaBhZDWokLu2AKioYbdGHjqzD/DR576T3Gu9XEE4z4ePfgWdo7+JQbD72HUP2ZWdVsiN3DAGlQgqepJ4MkrzzRsnL45b/GcH6CyAux8OpVFF8YiFe3Jgz+LJZg9ooouiNMOtMwtZDLycw8/jkBTKI0V86tk0lphrBUT2tKBXKQxKdOWx31m2SX9uOU81vOLF8uJIp7UPJVd02X7ULQ2ywLPUtF3E0FjWYL4vOWibA9Of67YjsnfJ4140Ye52gqcboQdjDzf9+S/pyyOXMNX9MnAJxe9ciwiORe1UCB3qlxJC9cbsfmR0JPGV6UWT/5aRgjAc4kVmZqoLWUYZnnRU3KhSQvTtmZyZt7ok98Ds/NSgkCJNJMzdr7Fo8vvuYLdxi7BE/bOnCctb08Z4MnWTuoOVDTfDHstaFr+q6kVjrP6ZehlotjJcsemheWtZAyTzrkDn2jTIkt8Zk7N1tlMgwp7NcepMtvBecsnlUay/lIbXe71Mnt3qhnnaz1HdTVzm8Wp6X0mhUaua/xNimnin8wSxnM98h0/KT03TotOLPqZzgJ2/+XOvEUjOTNaC56lNUgucvSHnRLz62dmvJatr+lDLAdmpkyZ7NVJbpNcEymOcnbBzltkmcKLATfuQseVzdOzPXuexWWxEAJ+QPE+8RQn/H6J+bQpCsuxSFjWdW0cHh7g7r3buH37Jjzbxub6GjbPNbC52sBapQpdEpmFiTiIKIYutMcIPZ/llRx1Bog0DWqtBUHW4YcC3CBmLoGmqqGuErmMBMFQoZg6s4cKSQCDUrYQAKZYPFmBGIjM2qcKEqIogZeICCVyydRRUTXoYoIodCBqMsuPqKgGc98Ey6+Z5VoUGEstnYWUqYrSbrDdzS4M+k1ALNKzgNUf4M2/+Bb+/Ktfwd1330ZkD1GhpJRxwNyOK4YKUydkEKLVNKBoIlrrTTRX65BUESN7BEVVsL6xBUVWGAlN7MdQkhpGPQuC6iIQx+j1ugxYnN++wPp2eDyA2qxgdWuV1ecPh+h02xhHETTdRFOvM+KbIPFZCpCQUo9QbB25Q8sSDJ1cUIEH9++hZwfMrbReMVA1NMhJjG67jX63B8f1GRlMvVGDUdWwu7sLe0zA02TEQ0RmGzIcQAyugNe14Lgehl6Ith1iHETQa8DGGRm1qg45NiD6CrQ4RuDFcB0fQRiw2FcCgbRvbCdEtbKCkbsLsypjpdlk+TtpkxJzLZHK9PpUDyf0YUR9gQA1UVA3KyDvb8e3GUixfCCEDEM0ANPAWJPhiAkqFRWawm9Pe+ggcYFmtQpzC1hpbWBsuTg66qHXsxgxkijK8ALK8Slg69Iarly7gEtnKQUI0DvYw/HOI4z7Q8aMa+gmKMWOLybwfA07e302X1EcwDBFGDUJjY0mBEXC/k4Pu486GNkunJDY7smCHDGWXCJiatQr2Gg1sRJEuDkYY9RYx0c/9wV88Qu/gJcuX0PQ73MPUEa+JbGY5Olnek5ksgU/LDNiIX5OTmQDdtin5zI7DOYulgWXADtx8h4WLDHvtA28JiLTAsToEbqjr+Dh8b/Dfu8+RnYPguijoqmQwxra0ibOnv8yXrj4j3Gu/hLG7TbeevtPoYg7gH8T+8evY693F6PQRaIBww5xa8Wzrrb5QzsTCAh0knYs01DlnykSqLNnT9Myzl8Ui7SOM3WyOZiKWovaULZdCy+p3K2zSPteJCI8qd8/SB+eVBv+pssp00cu5JYAGCUaWxbgPWngWaJppR4p0/5820/X7meC1mzV76fvZR0vKQaiKFkHWZni9BDMs7hlwDE7VlkazBwImLdA8X6kwCLT+U8A7LTP9FQoEK16TnBcADy5NWqaX5THXqW9mRdMC6yG9Hi+vmWTz8pP5epZItGcEMuE0Exsn7pF5i8WNhLMZfB0T5Gyc/84lveivVu2TnLXKfpw0HLywZPWyozOZvnazwv3p9ZbZCpPX15mMZ0ZnxIsp6e7fU5bSkqSzEJ/2jlQYlhZodMyMmiYCjuTKgWEMUueMVXE5OOS2ddTRQR3ypzGDJJLIT/rU8CcolMCcaFzN/0AACAASURBVKmUNAHSmeKAwBQ7exZ4/vByuI9zTNJ1XgmSu04milQSAJmrfAbs0nLnrKpl1n6Zczo/psv2yPT7bN9mfc3mg88etUkm19kUeJJ7LDnmcdmNdzaKSOBPEKgqqrIMv2/h3p1b2Dl4BMvpw7Z6sMkC1+1g1Grh/IXL+PhTV3F2tYWR04WoRjDlGNF4iMT3YCCAcPAQ742GGEKF6wsIPJ6iIwpsaK6FhuOiM0rgNlswL2xAkxOowQDbgc9SWowMHZaoIxmJsBQFTUHHcOBix4kxlKvQa5u4tLKGc1URQtBGUlFgbpxBvXUGslaHEESoqiIMRWZWVo9YQ6m/oQDFAGOlVUijGMtwRQUe5ZyEj7e/9Tq+/7Wv4tZ3/xL+aAhKH0OxkYmqQNQEGFqAluljtS4CugyzWsXq5hlIigE/jGGaVWxubDDrI8miFEdou5RTU0OlVocz6kBLXLjWgMXxVde2AKMBhdxmCUiyHDbknMzPq52HD9Fpd1js5taZLciaCsuyMLZGMHQdqsIyq7IznN4PgwDt3SOMxxY0U0W1ZjIqN2c8RuQFGHQGCJwAmqZBr5k8VrE/4q6ggghJJMIkIv7R4Ps+At9B4IRwhiFGPR/jUQg7EBBpKhJTQ2KqaFZFXGvFqFY0EHJNggi+48NzIsQh5d0UICsGRlEMN3RhVkWcOVNHrSrDdS0EXgTXChD6lM5HhDUmsB5AFhJolPNRUjCOEhyNXRxZHkKR2tdAlEgsnYesKxBorisKKBFO4rswVRkbFLtZo/yjHo4OLIzHBI4F+AFZIF1EsY+NzVW8/LFXcPXKJVR1AYHbw4Pbb6Hb3mVER8R6SxjHtlyEIwF7PRF3D8boDIeomBHOnzHQqOjwAw17Bz5uHx3jcNhjngO018lzgISRKA4ZS3Sj0cDKygqbY789hpPIWHv5Zbz65S/isz/zs6i7IkyHlD8xcxIp77E0Pd8XKRs5OF2slJy5w4hNN6eWXITtAkFGKIpQBBtJsAt79Nc4OvoO2p23YLvHkBQFCXTY1U+hfuFlXNn6BC4aBKoH+M4738H19U9C9x/izd3/Hu/s/huMRyJcLUFs+aipOB14cq0ZESM8eeA5e5mdHNDsm5PuKbRhp4P7Nwk8y1wORcLQB/m9SGj7IGV/WN4t08cy5ARlBKjHFQg+LGOUtaNs++fbvVi4zwuQywXwMmNQFnjGTLN3uhKBAUxiLsjF2DEtfyr8TqwfqQJ//gDO+srGit6Z0eTx3vDvpz1jwLMQsJCIkEnDaS9S8DkpKa9FPGXg5utf+iglr850mLm8mWwM0pQmXMmZAk+WZDrjwJteQWxM/gF45oaZE6Cctk/KAAy2lkqw7S4D1yeFByIxKd5xpc7MlOHwcZS+y2qeLWNOO59uKFIqZVb8DFDm3cHZkp2MOScR4uJ0xorKu54xo05Mnxl45QfAtIkZQEwtgfNtzwtTWcL0RcLaPKDOqiCLZQZC84dFmXVR9pyegN4litXT1ugJRUY2TiR8pouSEQsRU2pCgDBEEPhwfR+6osAaDPHevfewc7QLj6wRngu/28PRvXsYUFzauW0889J1PHflCi42mnBGAwyCMaSqyixZ1ThB03dwcNDGt17/AX7wzg0c9PvQKjo215pIYg8r6w2E+304QQT1/AbOntvEFV3D+kYVqirhYK+LOzsd9AQRz22uwPU93L63g3dvPMTe0Qg+NLTWVvH0pTU8fXYFiUJuwgQeK9DlKsx6DYEBJIaMSrWJhr4KKVJRrdRhRS7Meh2NxjpktY5Q0SE3NIwOHuDPfve3cfv1v4DX3ocSx6jqOhw/Qse2EYsRyyl5blPHmXWDkcCtb27CrLcQMsWphLX1DQYIieyHLFeUTmTseogFBbpZgTPqYq2usVQmFqU4kQwYrS1Iic/eoxydpBwgVmHaK1TOwd4+4ijC6voq1rc2mMw9GvTheR40RWbghtYDxX3WqzUcPthjaSnIsqsaBNyY+R/e2MW4byHyibGYe79XzCorZzSyEJGVWNFgGlVoms4ALllXyeonxyrsgc9yVh60h7ATwJdlBLKIRlPBC880cGZrA6uNKiLXRvfoCM5ojJpRhRQr6PUG2Dt22VjS/DaIhMlQUa8ZMHSVWdiJidfzyApZQ61iMktw6IcYWmMcD8c4GrkYBhTyIQNChTHPRkIIHz7C2MHW9hrObK5Bl0XEnsvGjPgS9vbaGFsUH2pQVhoMhiNECHD23AY++rGXcPnKZTQaVfjOCO39B3hw5x3IZEU1dLY//CBA4MfoHoW4s9vBXm+MSqOKZ66dw9XLWxj1+7jx3h5u3j3G4ciCE1EfuDcoKXfovCClC8U/1ut1NJtN7pI+8EAJYswrV/HMZz+Nz/3cF/Hs+gVIQweUM5sdeCyl0eN98mfDROnOteEzBS28K0oATzcO4IQOW7MyLOgKuTq3EQZ9eJTj1COwH+Foz4ajr2Bl8xq2185Dq8joCxa25SqSox/h5p3fxP3ONzGOHBw5Lvw+0DIXAM+84JZdFn+XwDMbxckALmHIfVIAdP5AL7ocHm+5PN7TRQJGWWvB49Va/HRRu4pLmD5RpqwSsliJyLSTdPvlBK3H6c3f7LNlBZr5MV0sfKboZUGTH3ddzedIWzqucRmL5xR4TsDjJHcd6XXTT+ZizqPqJ/YM7mp20k13Hh/kgSfHbumBPcPJMuu2kkY6MTdG9slembOQFo4fKeFLLBXWJAYa53JwpjFLNM/zwJNZU9OGnQDTBda5MsqbrN9Flmv2XJl8n0uIWOaHh+7oojrZ6lp0WMzFMk4dOmdrOTlvxQIBkVkUfU5bD7MWT6K5LyqNp8Qo+ghJ5ug8tYpN30m/m82WsbTIDMjMoOLJWsorsKbtyrvbzmeFnBDeTCye5BKasqXOHUusF5n2JV0rMSlkMuBZANr4z2wjFeSK5RVPXPOp/BlrJ58YqvtJffLroqz8skw+mQ1l4v1leTTprGFCcchcackVjmI3D44P8b2338TtvQeIZGC10cSaYWJ82EHQ6WGUeIhaFZy7eAGffOZFON0h3r53B64m4szVS7h67iy2HBtVO8G3vvGn+Pb3v4uHx/uomAYubG7g/tEOOkqATdlERFYs30H1whY+dvkpbF1YZ66a+zf2cOfeEQ41ES9pAqyKCC8KkfQ8uMc2ul0LPTHCuStn8LlPfQJrBDJHA0iBjEZ1FWqrhsNghF7kQVEMrFfW0JBqMKFhEAewyXUXBkSlDqOxDq2lY/ed7+KNP/kq2g9uQ4p8mJKEZq3CYhD3ByNIuoKzZ1fx9OV1bK+bcIIAzdYKEkllVtVKpYHWyiq63S46R4eomSZ00wRByEiQGcnSqHeEraYBIXJxcNzGyE+w/dQzUIWIuceSVYyBkiCAKpO7dYxup4vRcAA/8KEaKrOYeY7D3HXJyknjSuCT5r/VaIJykxDwdH0i74lYiB7l1hx0+nDHLmKf0r8kzL1YI5KhMITrePD9gFvIKdWJqnDXZseDQmy4sgYxljEe+9g5aGOvO0DfCeAmArSGgeb5KgLHxsZqDZfOrKOmK5ApL6YsQyHXbcfF3oMhxmTZDCJGMERrcG2ljlpDA+DA84cM/JraBupmFbY1xqBvoT+w0bM8DLwQvqQhgAQ/pPhaEaqeQKsIqNVlnDu3gdVmDbHvod/usjypmtzE/sER+iNK9EnMuSISIUJjrYarz1zAR15+HrphIAoClmLl/q330G+30Ww0mPXXdX2MHVISRHi4H6A/7kKpiLhy7TyuXrrIYn7feOMGfvjOPTw46sENI8ZKS0oA+kM3Llk/w4hiPEXUajVGGkWpbxInRCiqSFZWsXH9On7q576In/2Jz0GyAgghV249KYsnDyUqATyZG+30ollk8UykCAT3KXfssH8Ed9xF4I+YUktVa9CNdQioYS2JYIsqrCjG0Bmi5x5DqAN+7w6izlsI/HuA2kWsjHDsWpAoD6zhFLPa5mM85w/cMqAh/86yQzP/zLIy88Azc7UtevZx28euqIXxXU/qqnmy5fxdtLXsmD7J50rIYk8UeJaZpccZ+6KxKFtW2eeYCJUjRpnvDy8ndUxcst4fp66yFjzm8VbwYayNqQZwqgRLgWQWp5nGd5FbbnaAzvd3CkAn1Bq85nzi5cz1duasnv7H7NDQw9ziObFCLjkvyoxdqcsmZ/Fc6mrLpOGpq+3EPTk3VqxHOYbfojko/D0zuRbOZbGQnlmyi+rk3JinnwTMwrOgoPn54Jycs7Tz2Wv5Z0uxzJbRIBTcK1NLXGrGLxiMssBz/lBctC7LrEP+XnZmZAqXky63JHTnZyifzzMvD7GjieIPySrLjPHclyADmZMy0jOM7TdqQ5xzq2UAkODWghnPKaKoQaJICdPT7b/E0p0nKuLWzmzPZK2ZehUUrdWyv5cDntnYZ6XO7oGsO/McGhPgKRKuiRHRH89DZI2gCSIe3L+Lb/zFv8f3bryFUeRjZWMDVy9ehiEqEG0Lw0EHfXIlVWRsbZ9hAvS9m7cwDnycff4aXn7tZZyRApxVTOzfuoV7d26i0zlERVFwZmUNd3Ye4q29+9DVClRXRKc/wr4OnL92EVfObGHY7uP+rV08PBrB0XVcUSW0YUM3dJw3m2jFGpyBjQeDDsT1Kj7zjz6L51uANj5mhC+V1ipEQ4cd+vDCCIkgo2rWsb6ygRZUjIQAx6Mhuu0R7GHEXIGt2Id1/AjCqIPAseAHHpQohCYKGBC5juuhstLEuYvbuHi+hSq5BkJkrrYhUcBoFdQaLSiyyuImPddBo1qBUakCig5B0RHHAuxRB01DgDPq48GjHQy9GM++/AnmFkyxmqRkIRDkez6L3yRXzzAIWR5JShPiei4Mg1B2zNxpCawahs5ADVnVVpot6LLBgOdgRBYoh5HaNOo1dI86CN0QCcXaRjHCdM+Q4oH+m/8hF1GKtZMhSTJCn0ijQuauTSCLwFinP8aj/S4OuiMMxj4iTYewuoLRqA9RCLC9tYqNlQaaVR2aJMKzRizWVXdERORW67iMbEfXVKyt1VGtqlA0Uv5Qjk9aixI0RUX3eABr7MJxY9hejIEXIRZ1eJSyAyIkRUSlJqC5omJrs4rVlSpUWUDg+BgPLNiDAKJfQ384xGG3wxjeK80KA50bZ1tY2apj++wGFFFG6AVoH7Zx99YdREECTa2wFDFekDDFw+5RH/eOIqxuKLh8dQWXn9qEIqnYedDGX/7VDey2h7CYJTlmSgCK76XY6jiJmOWVXPplRUK1UoVZMVlcbewFiEUFgVFB5ew5fOIzP4Vf+cVfRVOuQIk4J0SZsJvUaSk9BPgZwAHj9LSZv5YXWUX505mvCZdmmCJw5lwUIJAFXYoRRyE8xiJMSgMHfhBBEDUY5goUpYoGnReqCtt10O0codPbBXQXj+6+jqOdv4So7EDRAvhhgqRmYLu2BU1/dzaP5yJr52mpVPICbtnDlslAC2OouJBSBCZpxzwp4FlGQHycfv1tP/thbn8R2HqctfOkgOeTnJ/HGfuisXicsor6cNremn03LzjyX95vO8q62pbg3WFMopl77KIYz6wPRFSUnhhz6Q4ycpApSUj+QM6D5AksysWizR5NsxbPKS1KBmZz7qxT5FI0Rez3UoaTtDGsFQtcbdNrY8bVNmvx/Jww6/ETU6qV2ZEp8UvBaJRtUxb3e1pxJ1d05p05C4A5ydXpwLN8jCefhdM+ZfvICJtKDG0Z4LnIpM6nP6dYmXM5X9aHmfZPXs9G+yQAnQGfOcbSVFxKiak48KTvCDrmLZ7sucxFPluzzALJQRi1h8U+M9fHxW7T0zM3gShNLcncS2B2PfC9wa2Z2b9PWjuzXhUrU0odAPzEnXl04T3Bqs1xWsx5eGTv8BjZ6dmXCZNC6p7B+kypVOIINVHC3q3b+NrX/i2++b3vYG/UR2waOHPxElZX19GsqlB9H267h26ng75nQxFF+F2K7/TR2t7AlY9cw+ZmBXVNhkRCab+DcDSALgrMFXQ0HOOdG+/BHoeoS3XEvogfHO6hWxNw/cwFOId93L6/j0d9G6JWQ4tSjNhDxpZ5vrWCs9U6lCDGwfExhjrwiS99Hj9+pY7VZIChTe9okDSd5XyMI4ER6vhBCNOsYHvrLKBHsJ0BvE4fw70ebr+3g5s7B8zldLVqYm29iVpNg+A5CMcWegMLDkQ0NjawcWaNudtG3ohZUqu1OmIiO1LJullFEERoHx8zy7FOli9Nh6iZEBQDAdGohg500cegc4iHO7vwoeKl1z6Nmk6gM7VChwE8AmcUq6gbjESIXHbt8Qhje8wZUkWBuUezfJ6yzIAN/ff66hpMrYqRNUR30IFtjxh7bavZRP+4y62dfoSQ4hxToisGcNJ/Z4oVnlJHQOQLzDpHrMWUooUsrJ4PtLtjHHUtdLpjDAMBttaAHwUYjgfQdBW1RgX1mgmVCKhGA0b3flmrQYkiBOSmKUdoNE1GtkPtI0ZitkrjCEIYQJE1HB/2YNsETIiYCrDcEJB0BLTsJQF6RUKzqWFlVcPaig5DJzKeBJFPsbUB7GEArysiiEMMrCEUU0Frs4nmZh31VQOyCZhEkJRI8J0Ax4dd7D46BGIVcaTAciI4QYKh5eDhQQdHjoqXXz6LZ55uoVoRcXjQxY9+tIN33zuCGwmIaD8lxDTNQxBpX8WUoybdzwRISWmg6zpzYQ4IeJKCTDWgrqzi6suv4Jd++ddx7dwVVAWdnWkRY61+vM9UWZk7bfNK9RyWOvnsJBiCVbrI4sn4hgTK103KiwCSLDLllR9GjOhPVXXIssZAeJw4cCwXgU3WbxG6NMajO+/ixrtfh+V8G254jIFtYv2py/jIUx+HqP8RB55TmYn/MzuYswZl4DP/W/ZOkVBd6jIrGPP5OoTUdFIEUovatkwgmH+vrODweEvngz/9YW1Xtpg/eA95CSVksQXX+Aer/f2unUW1Psmyino1rzya39vT90+Szbzf9VQWeJY5X1n0F7HHzrmLMsEwJ6jlssOdcE+cCNgZMc/ksJq1fk6siDPIdFYwz71K+tfUaY9bYNPsGzPflcEOZUHNZC7nAcKEgSXdH7lEnpwkM4tvza7D9EwvE5BYtMAmO7IYbC2Km50vnluWioX5pIR7KTsr5tyJF61pMryzdXaKArTsHPElWTwWZYe1jKttqbJyzKf550+ArlKHazY/c5CS5/tJKVL4msvbPCe/krCdFsFkCj5RKegkQqKMaGVqsRaJ7IVNQrqeZxN2pqRb3Ao+aVWOvCjfZwoZnx/XvCJmAjZTr4DFoDOrpZyQWHTm53Ym31ELJp5/Nw1kmAqQ0zWXfcc4hFLlEr2RJYnnAJSXT0q9SATWZBXDu/fwx1/9N/jWX30b9zqH2HXG8DUV9dYaLlw6gzPESuqGGB0cYm/nIWIhZEyvDV1HXVGZe2rr3Aq64RC1ugYjCaERuQqBJXI3NOqwHh7BOujB1OoQpSre+OENfPvwLi6eO4uqA+zsd3G/M0Qg6Ig2qqgEIuC5qGgi1uomVnUN8WiMTuLj+Z/7aXzqtadxvi5i3O5i2O5BILdKrQKPrIxjB1anB892sPbiK9g6X0NN81Cxhxje3cN3/uxN/PWtPfQjibHlPv/sBbzw7FkYcYAxWWo6PYh6BfWNdVRbVYhwMLY6UMmq02wBisbcOEVJhe+HGFsWI8Uh+lRJUSHpFYSCxABwVRMhhhYGnSMcd7qAVsX1Vz+JmqmzOWIrKYmZhXA0GDALoGmYjEQoDCldyZjlVZVEkYEXljeVOJNCspK6aDaaqFUacH0X/WEXY3sEWRZYehV7OGagk8iFfI/SnvD5FyWehoaDztTFMyYXXYGnJnE9RGHIAZWogBiqPT+BPY4wHDrojQP0AwU+YhwPh4jIjVuRISrcght6BKA1PGc2UBUTKGqIWlNCo6WxPJ+uF9HUwvfIyyHBSp2YenUcHnVhjXwGPCm3KMWHiorKXWwrQKOhYXW1ikZdg67y2HDmHuzFDLCOhw68rg/D1CGqElobDTTXa1BMCaIOCAoR+MRIfAHjvsPyjQ77LlxHgB/KGAcJ+mMX7f4QQ9eDuXYOr338Mhq1CO2jXbx3awd3H/QxsETwO4iSofJTh3ARB56UnogUYBSuKTIXZkrtQt97vo8oTqBqJtRaA83zF/GZL3wJn/nkZ7GmNlmqorCA435WYTi1ck7PjJQhPqfKyoPNk8Bzlm9+EfCkrtIZQm7cHgOeGgRRISJppsAgIEqcSv1gF492f4j9gwE07Rxeuf4atvQEYTfAnbf/FDsP/nfsdb6LI7+Ki8+9ih979stwxf8DwtAZnQCebF+kl/J8KpX5i6vcAbv4qiwL/GYO5pzFM1/q8oN7+TWdv3zy7/8D8Cwl2pz60AdZF/MFl5GNikXXD96nv+sSHgcYLtLqz7Z/Ocvp49RDZZYGniUMOtymMXWfy8DLfBwpBwbLkrvnrJ0ZEMklTM6wQrZmlq2deUsP8YSyszH1bmX9TsvNXBYzJtrT1krW9qL1NDmfTonxpMaImattulGmRin+BReVKWCtnNBc1C5OtlK8K8MnVR8b7+L6OJlNjhZ+CaANZ+J4p73NzzcX0gpHIjValWjbXFEL99iijBslmrDokQyz5X9bCLRLNz0btEWWTg6EaD+wXzOQmQNUbFZSFuosxpMkNWbtTJ1mM3GIWUEzZuuU1TazdmbR3By8pg7AmUvuiTXCzwEe65jGQ6cWU7Yj8gRCPJA6l0ourWDCcpSNZJlFUTIONzdQJxIPZR1ko8rr5N3jEzbtKj8DWSIYZtXidN/5oWC/k0ugKMKOE6xKMoK9Xfz5H30Vf/3D72Nv1MXt9jHuH7WRiDK2zp7F2bNnsFGroRaEEAdD9EZtRAawvbmOc2YNzSCBKSt4r/8IkimhokosxQIRALV9Fxurm6h6EpTRAF4SoeckOHz7Eb79zlsQ16o4X13BeODi3n4X+5aDXlPGtcY2JDdAGNmoVERsr1SxpinojsfYevkFXP/JV/HU2S0Ihx3s//AmukMbhwB6NMcQobs+vO4Q0cVn8fJrl3FhQ0HNGaD99l186xs/wO1jD4ehjIEb4eqlFj754jls10047QN0j49Raa6ivr7KmGLjiJhYR4yshnJiEmMtRDUVvhM4ZHWlmyqJoekGJN2AGyZwvRCtqobY6cEe9TAa24gUE5ee/Qga9TpfRCmjLcV5UlynPR7D1HWYhgHfc2CN+lBVbnns9/ss1jMj3XJSINqor7ClMHYtFudJaTw4EAYiL4Q7cuGMXbh+xIAtgSEej0jnWogwCllKHPqegCcBd3L95aojGZ4bMndUSgeTUH5WIt6xPXQsC8cjC6D0I0Q8RG6mYQgi8CK34ytaFS1mDVXQWFEhawkcz2PEP2Mrge9KUGUJ5zYkNpaHx32MRi5CYnEiJlUC2ZT2RhHR2pCwsmKgWa+hYuosp6zvRxg7Pjq9MboDm7n06lGA9c01tNZaWNtsQTEop6wHRZeh6jIsx0JgJ+h3xugcDxEEEvp9H0GiwIkS7Hd7aA+HqK+28NxL13H5wgZ6x7t4++13cef+AQZjmvoa4sinweUhAaI8AZ4sVIARsPKDj/5N40qb0Il9JMSErBnQzBrklTU8/6mfxC/+/D/BueoWQLlGWSKg5Z9lmGses3DZKTsfpn8vso7OvzsvrzMPFDGBqAhwyE07ViCQhTaRmcWZUqJIQojD8b/Ht17/Pbx5+wDa6kfxxZ/953hmZQ0b4iqs3RvYv/k/4cHev8Y+fGxf+TG8euE/RMf7FxBGrnVC7poHZFnSX75nSriHLBhDfvCfdHGZf/SEdXPuMmHDmQsWez+AM6sz309+mM9OWtGl/T5lgif22uMChCdRcZk6F2lQ3nfdJawhk/l835WcfPFJAucn1awyY7+orsXvceC5rMzHqYsdeCUE2DLWQN5+Dh6YCJVZ71JrJz9cwfLQMevWJG1C2vOMWXbe2pkBsFxS8Wys6NifZhI8iUqYBYElJs+AHCc5YgmdKV4nvXBYu1I3wNPnXIAQZ9kMlz9Jri0Td+MZY1M+15cwAZ7sfM7PxczZybXFRZ9y814uNUvwJIEna3jxIjsNeGZ9yyye82MxCzxLGWLfN5ZfdhcWnTvl5ie16C6Y7Jk+8kuvaElw4DM5hzNgP6t84PGwHCDlU6rkS2fW0NT6lqcZy9xsM85rJthlue0mrLaz+5L2WZaslN83fH1k3Zm1EnB33Oy+z/+dgU8OaKes2/z9XB8zMM0sAYVDVuoBYiLNylomx3BiJ7J4La40+54DTwIV6epmz2dAlFu8IMnwoaMSBfA6+/iTr/0hfvTuG7AjH53BELdu3sWwM4InqtBbTWxur+OpzQ2cb7RgDTvouH3UV2u4fO4crjRaaPQ7ePDoISzbYkDBqJhIJAlDz0W90YSuG2gYAYbOALvtMaQhcHDjHtqRxZhbEVJOxA7u7B2ibQDnGtuQnQRJ4MAwE2yfq+OZp89hRLkpKQ3Diy/iqRdfxFaY4PDNd/FXP3gTbxy2cRgDjdVVPH3+LDbNCh497OPlTz2H558/izVJwO5bt/DHX/sO9mwBx5GAkR/BNEI8d7GJFy6egd/eQ/dwH+vbZ9BaX4dC7pwgCx7Fupk0+sziKakGJCK+CSMGPGnzV3WNpS0hL50gESHKMqqaBHtwiMizWUycE4nYvPQMaq0WBytxzFxuyX2ZCIas4ZC505K7rWtbGPTa7N/kOksWz0Gvz2LtFEVmLri9bpeJwLIqM2seJS5VNcpDmqBVbyJ2Q1iDEYYDm4E6ci9WVJmBWUWVUqbjiBFOqZS/NBQxGhKIC5DEEvsz7FuMdIhYZynGlG6PIZEdWTYOR2PEskomS0iKxFxthdCHhBgXV1po1SosxpGAH8WoDkcOHHJp9ajfKrP8rlQiRJGAbn/MYnZl1YCiKAiiAH7gwDQUCWggeQAAIABJREFUXLiio7WiQZMMiFCYZXQ4CtEdONhrDzGwqV/ARsPD5cuXUa1XoWgyswRT/G6j2WTtODo6BkIN1tBH+3iIMJQxsmPY5DI9HqNLrsqGiqefv4orl1fhWwFuvXMXt+7s4nBgw4kFSJRqJ/SgJSEDzEQ0lX3IOsitn1zpQ/2gNeEGHgIxYoDZpLhIcsdurmLrlVfwa7/6H+NK6zyj+SlytX0SwPM0bLNIXo9CHrOqmgrc0IMXiJDlCgzVgEaiSzyEMz7CW/f+V7z++ldwc38M8+Jn8aVf/K/xsfMvw6TTM+zDevhN7D/4Hezbf4bVsz+Bj2z+59i3/pvFwDMbUDqUqVF/W8CzDIj8B+A5vdPKCiGlbsGSD5Wts1QcUpk6SwLPYpG6TGXTZ4oEwMcr7ck8XXbsTxOocz380ANP7mU3mx4km2eRZZ7IANgCgXMOP2aANbOSZBiGvqd4Ek44k0K3E9iTA8/MjZASpE+sninwnDgjpoRAp844I5/L5QRd8nAZ4EkNkXIJqD9MwDPMWZc+6A7Ia3NPK6sc8FwMwWf3V2YhO73l3C3z8U+fv2ngmdrITjT+gwHPPNic/Tcfgqk1MB9FlO2sbL9mQDODdvPAk32fuo/nraAzBFmk4BFjCBS/ydHsCXA27StnccwAZwY26e/s36SEE4VMGZTN/TzwJEvHEubk97HAJcoYsQBPzt497KRZWnr2LONjS10pM/da1r+E5xrkwiWxmBoQIwdWbw//+iu/gzfe/h4ZmiBHAvZvPER/5xidREEgydANDbX1Jla31/DU1hY0Yl8d9eAYIi49exY/fbEG694+OjsHoDNRUBSWIkKkfJ6iiL4YQjdt6BTlFpkIFBPjHz2AR+6nZ5uIZBX28RjtnS4ejV3ISgVVwURDEqFrIerbKj76mY9AcUIcff893BVENJ9/Bp945mkYfog/+fo38d0b9/BwZMNXJWxe2sSrLzyL8zsO+tIQl567gGefegr9R1383u9+HY+GDoYCYAUu1KqK5565hI9eOY/Rzl0cP3qAM+fPsfQt5MErih5WGiZiQWO5OBWzymI8gzCBbTtpTk0FNdNgnCOUpiYEWdgMJP4Y/cOH0KWEpVcJZQMXn30RfkxWPgJ2EQOeJsWpSiJG/QFzraVcq5TXMmRpag6wtbGJ1koL3XYbg36PrRUCNNZohN29A8iKDEWTIKsidEOF73rYXt9C4HgYdodw7QBRTO67AYvF832XuUhWqyZ0nVyGfdi2BTGR0hys5DkswycL6NBhLrFEHCQkEXMhHlo+3ChB16EUMTIESYJMcZiULxUhmqaGSiWBQKy9scziRPt9h1kzaQwpXQ61f7VVQ0NJGKlQf+QgAa01k4FYIrChVDxbW6vYvhCjXpehSlUEroS93R66vQCWJ6A7DuAlAhorGi6d83Ht2jUGlGzbxsiitDER6nVSflQxGAzgjoBhz0Ob0sQ4ESStiuOhhd1uG1qjgqdfeg7XP/I02rtv4s7bO3hwp4Oxy/O/DgMXQezCRIQ6c1dXEKQ5f/nG5PuTrL60zyi+0zRNlnbk/2XvzX9lya/7sE/tVb133/2tM292iqRESxTFkJJNSbaleINkaLEcK0oUIIEMJw4iGIGB/AtBfk4CxEgQBIFkibakISnLoiKJpsR9OBtn5s3MW+57777bt9fq2rfgnG9Vd3Xf7tv1ZoYWJbzGvLn3dldXfeu71fmczzmfExHxmaawUmKkLai7++h95MP4uZ/7J3hm50lo36PAU5FIfVlHDB+nwxM4QYBms4VOow4ptXF68hrefP3PcGv02zi7fwdj30L9yqfw6c/8On74+o/h7vgNePIEwdkIs7svwp/+Xzi8/qP4+NX/AWfBv4Tk+ItQ202720VGODMFFVyAS8WsS/L2cyR+LtV+ObSkaBtvqus86eeTON7DoyD/Sulc9FzgZ2puXKyaGOXnRlXzo4rDtOq53vtNLn+zqvFU9bjvReD2QfXV9/J5qo4PG3fzGpeL0NTi3h7lPAKunZ/VayLfKnddwViU18HSnFpdIPnf5XIqm621xSf0tYVQkXh/mS0pHi30wMnri3JeR660ywzqov9WvYcFJimA7XwvqSQnmreTrjXHxeJGF/8nkYNF34vzizatvsrKosX55sROsfVVKA8iiKDtu5gQ8anyYq546UABNBd3kVBeUumIeWhiWcG0HOa5EmEjHBjiDCkBjKXQy2Lc5+6JfA5UbX85RFNcY8nDvFLOZX4bqxFAc6BeGs9igIr5XRHkLu7kov5frNp186UIa+VLFgnNJUZ9MXdEGMGSRP+ay/LaYCXbUp4nh9sKYFSE3Ypg+wI6i+8s8av5JOcpmDOdC7/R8rwXeFgVZVLy/i2cBXz3ubCQAGvrnuZ5iYL8ZovcyUWkRa4KWYBfEczIrNbqa3VF5lorpcNKHq+SH6yKEpkI9Suz9IVQUl6PVEx8ZAlQlyK8+fJX8W9f/Cxevf02jFYLllnD2TvvYnTrLmw/Y0VRju/UFGiWif39PXS7Hci6ikgBGl0TH31+D8/vdDC7cwuz01NEfiwAR5Bx/UgvmCE2qA6lgnpWA2IVwciD7/sI5BRxGCIj0Dj1cRaKfF1NITBnwrBkGA0Fz330Bq5fO8Lxzbfx+s0hfLmGp569jiefOsKrL38b3/j6K7h7YmPgZgiNBq49/TR+6cd+ALfvvsZiNM9cv4bEBf79H3wVL79xFyMKx81i7O7U8YkfeAEfff4ZvPHSN3By713cuHEde0c7sJoGRdWCtgk51aEbpFabcUkSUoWlutJC7CeDrqmQSHiFJhWzgzWcnVBfeNjd7aG320NCILNJyreCPZUItOQeUENVQEVY7NEQnjODQuGNqozRxIam69jfP2TAOBoOYI9HkLMEvW4bd27fw2AwhEZ5t702h3ZOJ1N02y2oksK5rsSOUngtzWsK5/U9j8Eq5YLWahY7JBzHASSd2U7b9hD6CSy9xiqw0/EYSRzyPSqyDtsGzgYDjvYhNVwC0Ehj6DJgqeAcz7oG+FGCUZBiGEkY+ySeQ7U6XQbivYbJADVzfQwphlWtE3XLjotMjqEZBDZl7O23sduVGPgmkQHfkTE4c2FPQwwnE2bYSTSotWPi8jMtGFTaRJby8iw2s6mdzgHSVMO9B6cYTwLYswhuSLdb47DoW/fuoNE28ZHvfwY3nr6E0XiIr33zFk7un2I29cB1xxVVBLtTSHEU8nWI3SaBHRpCeozzzKXnCanayhKLRRHwnCUBiyARXskQQdIN7D/5ffgbP/2L+KGPfRyHnTo7symfduuLIi3OPdCX89uRUV48kMoBVKpvQ7ZNTAw7qe8qwkknxdBijRn8iOw/GdCVCKE74LYbtTbcWIEdSwgkwE8GGAVfRuhkuNb+NDoqseG/jZMH/zcm9yZ4Y3SK03GIUKIw9RfwzNMfw66lo3/6HfjRBIEXQ5Pq6HX2cWl/Bx+6dh1y9mVI7gXAswp4YINqmxHCbMHiVTZqt11j9fN5fsiWkXoUw3lbG4pLbTrnPIxn6+wRB5C3a9urSvs/SHBa5Xrb2vz487/4HniUcVw37x/l+4t1wab2uZtfPX/Vc1+0zopzbmKMql6j3NhV4EmfnTs/JEREDZRyWgWUKdUNzcG8aGPB1FI9AzJFc5atEH2punhXjlu0a/EBebFX96hz/bCSXzsHnitKePIHBDwLQF9pReRgivfR/Auc01sC0GSYnH/uLuYc9/nKc6bcJ+X+IOBJQivFOBefLbGBq4i8wo2s9nnV58qinaLMQbGWFhiTjJrtDVhq//ZHDJ+w6PF162be/pRCX/P+WgWepaW/Kuy0rsWUiyczQy+YQwacudAQXaHIZSPgKXBlATpXsiBzFm/V9ji/L9ClKAxOgDL6XNTiXPCw9H7BEubB6vNZKA5bzL2izWXHwurvQrylYEFWgHDJcXBufxQTctnBwpbk9rGnwvXl8xXsbnmO832mGZpShG99+Yv4nc/9Dl4/vgOj22Pl1sm9YwzeeQfjsY8EChSNQjklBgU6gYpOC41WCxqFl9Z17F/p4IefuoRmaCMdjeDbHrNJ/YEN1/NQNzVkVMpGzphha1gmsiiCPZwgcij3jaKliR2TMPMDBnS0lxHzpWgE1nRcffIQR5d34fkzvPnKAA/ue2juN3DjuSsYDh7i7ddv4qw/w9mE8s0S6K02/tOf+jh6TQUNPcFei2o+Svj6V97An3/tNWZZYynDbq+GH/ros3jhmafx+isv4eTeHVy+vIfdgx4a3RoUU4UXBsgCUvA08hIkVBtVpKdQX1MIKwF+ErUh9k8h4GnUMRs7/J39w310um1WBSV1UNcnhl5lZVzKEQx8yhek/D+NVWFDz2Wgx6kdioaZ63H+qGkY/P5kOIAzGaLTbmLYJ/ZvDJlUVBsWi/FQWC7leRJTSaI1mqagVrd48hBLStcj8Rs6HzGPFM5L9zKZ+fD9GIEXcm6nJuvQFIVFjtIk4tBcGSoiT8Z0apOCDhRywvJ1IpDYpyYBlmlCSTPM/AgDP0afyqOEBDyBxJ+hYyo46NTR1DXMhjNEMTk2LESZhICuo6Vod3UcXqqj07HQMmXEQQzXppxaCYO+w0rWruvAMCVWzG3t1GDu6Yh8n+uYkvoNgegwpLGy4PrAZOrhbORyuZaExKEyGSeDIaIsxLPPXseHPvQEdD3Bt771Lbz8hoMpiSclJLwkz//R3zTeAsgTChSuMSqFMndGEfCUJNQJeFo12ImP2KOjEiRKDL3dxPN/7a/jl37pn+PS7gFMxefw6LRC9BMBqE3Pk/n7mYI0k5BK5GAg9lVGQkV6M/KiEMgkpakAOtVH1QwElGolKdBJNDH0oasxxv5D3D27g+PRHUzDEWLJRay8DSVr48bup9ExQ/jOZ+E5XwRmwHfuAycjCZm2j1b3CjoUJeDehzc7RZIGrKrcbn8MT1/7Wey3Mxx2XNTU25C8YJZdZOht2/KqAU8RqsbPqA2gq2jDkqd4zcUfA89Fp1S1XbeNYfFwqnLc42O+t3vgUYDX9yrwLAOG4veL9oVlwPDoq2KhkCuutsp4MnuUkQGWM55cy6GsN1mAzJwJzMMkBCwVhspShqUoSbj1te6Q8+CG7IASylgxXOf7am7Ez/s2BwyrzBjnzhZm9wZ2rSomi6swniuGeHHPIlsmLwFDnuULems+N0qM5+rhZUM8pXC3vG2roHPRv0sc29ax+iAOoFAthoJzdnM++0vAs8LEmYPDi9FnuTLqeuCZT5Iy8CyJdIkHer5mCDRWaBrlbgqRrpzlzL9f5HwW5oFCcQi5Su28Vm/p/IJ0rxIyLdYuCaQUc6AAoUs5nHy+hdtjLtBT6sJV0Fm2Z8r7k+jLvBbo0sRYjixZOBnEddc5QJhJrtKva0KAV8GnkN6SUEs9fP1P/gC/97nfxWt3b0Ftd9Du9hCPR3h48y30T6dIMhmqrkNSFZBIGDF6lOdm1qmkiAW9XoO108FHru7ihf0mGlmI0J5hNLJx716fWaMrlw5hUe3JLITalLF71EZdAfyzMbJZhCSSERO1qOmIAxcRGfuKhCSNkUoJzLqOw8u7aHUsGKaC4zcdvP3mGbzUxf7lXVBaozeeIg5STO0Qx/0RBjMXu09dxmd+9IfQravQ0gjuxMWbr9/By6+8C6PRhGJo6HQtPPXkIS4dHODurXcwHQ/R6TTQ7DRQa9agmhrcwIU/i/MSKLLIkSS10pTyE1MEJNMKCYpB6q4qFEllpVZV0dFpd9Hp9UQILIVqxiEG/QlU3US7twPNMIXiKeX/mRoi30UceAg8AnsJrHoTgxHV6IzRbrfQqFkIPQeDh/e47EpgB8zAEvChf5SWQXm8tLNFQcgOBgqVpnuhFzGbVKtTOHpIuZbuh8IpFQynNpI4QxqT+E+MKEqRxhQODFbapTDuNKbamxmikHRtZShUA1Qm1jPlGqRpImpb+k6KqRdi7IcYhTGmfoiYciPlFJd7Tey3LagpYA9DGGYdXpzCpX5ADLOuYu+gjqvXurBMGVICOLbPLKfvZjwv2502K/iqWgarpjI77csCwJFAk65oiCMKh44wmviYTMmhoWJCoblcDkXGxHG55ueTTz+Jp5+9zmV1zvr38c1vvoTjU1L49RlwEsgsUsYK4CnAaB4yTYBaKFEIXFMCnnWrBjfymUFOpRSJnqKxv4sf/ht/D7/6X/6PMFIJcjQV9T+xPe1mXZTROfuNHWwkIhZCIocPZZBKOkDn532bHCAB9FRmVeKI5b4NqGkdOrdhim/f/H28cfwlnIy+BT98wLJHMbGk0h6O9p9Epz2DoX8bNbMPNdRw65aEh2fEIvdQb+1AkQK4kztAFvI1ElnFpb2/ie+/8d9AzfqQo7fRqt1//8BTlD/Y4l7lzVPsnvwwKR2/utmufl7etwsmoYpIxgdhCGw6R/khXb4X8thVeT1mPKv00uNj3ksPvB/g+SjfPd+25XCR93eu9XdeXmubmM+yAVc2DC/qS8GsLV6LZZwbhHxSeraJMu38LgG8Isy2xImw4FB+qjJZsQCeec3ACqDsYrVgsefS/zU2wFf2npVw21XjtQCP53aslRDgdeNYBXjSvV+s1bc8InOwm4OJeVhkfpMX76yLvjhnpOdOAIaxOSinmqCbgOdyq7aHQG1ymK57rm1bz+uBZ8HMzideFY0lwRRWYD3FjD7PtC2tHZ7oeTtKQHNpTIi9JGpjy0tAn3y8SDnxHPAUA0ZCJQWLXWY+56dfw3iunatzpjPPF88XsDh2KQ5rvor5usxkiMlX9CMb7RXL+mza/5adZIvQ2PJ8mR8jNhoucbHtRXJnmw6bn48BhwIjsPHVP/oCXvz87+Hld98B6nX09vdRz1I8eOtNPDwZwQtIREVm4EmsWsL7HdWLEPUYJd2E0t7Hjd0aPvHCFexbMlJnwvmKw/4Et9+9h2uXr2KnZyFOXfixi+5OC3vdJuqqxvU6fdeD7XnMbVN4Z0T1HSWJAVVECqIUmrnbRKtTg6JmsO8nuP3mQ9zrP4BeN3B4sIt2jQSM6hxCfNof4N3je7jpBfixT/8wnry0i9Rz8PD4AR4cP4Q7iwFNQ63RQLtXQ7Nt8kycjIZck9OyzJxtJdEcFUEUIHBDZshJMIZy9wiMkCgPfY/ACAM+KimiU7aewmGT7c4Oejt7fDzFuhBQpHDZwckZA07uaxIBonzBNIFpapzX6bs2ItcBKOpE1jCxbRYnarea6HZaDCpH/RMMzk4R2QEDIKpf6YU+4jRBvV6HQQJEfsAMIC0utabxmBNbRy8CnAQWozBi0EP3ougEsBQWLCLg6VM4sufzPbdaDTSJNU1TOKMJ51BGUcZMLIHsOJXghzGXbfGDAINJjIkTwA0D+GnMQj+x7+DKfgcvPHEZDQ1wJw5ivw5NNzGcTeFHPlRTRrtrYm+/gaPDNisvTMcxbDuE4wTwHPrp4dr1q6g3TA4ZTbMQURrCTSK0my2YusHg2XUobDjA6cBm8SKKm46gMbNKgj+2ZyNCjB/51CdRb9bR75/i3Xffwe1bxxg7wkFF48xsdlEyhfos4uqiHGZMbCKNH4HKAnhSqC09i4nxJOAZhQECP0GsZIiMBI2jA3z6b/0s/utf/ZcIhjaMZMbfjbLtQoPzlIJiI1hJMRFv05vEYtKzjgOiOa+bqwRIpBYcQ1ISqInJ84ZoamLqCbTLaQzbOcaffv2zuHP6ElTtHTSsPmZ+hrGtwHFqsGoaml0bu4dDHB3ISFwL43sqTs8CQCHnUA1p5CL2xuwEmRGzanbx3BO/gE88/d/j5P43MDz9U3RaOfAs7mV1s6yyyT4q47ltA13Hwiy/V02dcenBueGi79U4/qsIPLeNy1/U5+91jP6i2vsXfd1H6a91DqB1e8GmKIWLjPRHacdFfbbJsK/WpmqjcQ7gFbZ4GczRe7lhPc8XW2V/OKiGPNCFLU+BVOJVZuwIVFGU0bYXF/yeH1TkxYkHzNzIzCQs9PUWZ1z1gbHabm5alxWIl0Akl5PIH2AbGBgeD0E3Xdj8Rwaec8Apnp8CJC7gtOjzi1/cojIrtsbBSYcUodXb5+ijAc9zoZN5XcUqzyJues54CtazuJF8TOZ1OcsU2CZwKeBdmQjf1HPFMev6QuCuAnSWwrnzoV9ioQXJt/WVZ3nmIb55Lc9SGZki1LZgYy8KteWLrZmH58FdwSiWwCd3eDGH85WRey3KQFOwnPT9vGyJTGUFzuf0rmMrt4FPVhCd4/6c3c97cL7vMVjY2q3MZsyZl4INzk9eBp6yosLwbXzlD1/E57/wIr711psIdR07BwfYa9YxvH0Ld2+fYDJ1GACSUAyF2VK+IRmpLFITR/AjINI6uNzV8fEXruBKV4ceu0hdlx0QVLai2ezi0tNteMEIt197F8kswe7BEQ5vXML+5TYUuHCGD+BMxmj1nkWz0+HxLPIp4zSEYkgMPP3AQTzwMD2Z4HQ8RJAk6OzuottqodtsomGaXNpkNLbxH26foFk3cOPKJShJhJO7dzEeDLHT22egqBD4bFmQdQmz2YyVZQm0UUhpFBGbKZwOxGqqGtW0zJgdJHuYwCaBNQpVJRAXE0tLirQmlVuhOp4JdvYO0er02LlFwj7kOKD6nOMHJ1B1AzsHh2j2eoRgEMSkzErzIGbGM/Y8xK6P6cyDF4RQNQPNRh2NusXA059NMB4N4A0dvjYBOzfw+JnTbDax1+sy2zkdjfkztSHCaomVJMKDABUBTwb9ts3CO4dHu7CsGkcFxDGJEMUIg5huh6/d7bTZRXN2fMIgzfNC1Kwml9Zw/QQeh9Ma3Penswg2Ad84IFlTUPRrXU3x1JVDPHvtkBnoyWCGLNqBEzgYz0aQtAzNjoVOr45WS0OtpiIlhnggwZ7FPEae53Je6o2nrkNR6IkdsxCR4804bLTX7lG6KcZDG4OBjZkdwfET+BGp/uqIZA1BmiJMPCRSBMWQ8QN/7WOYzhzcvPkubt8+xnTqIpH0JUHVJWIpL7+0AHgcxT9PGSBwLkJtTQaeWRDCIwZZzRCYCRqXDvHpv/UP8V/9yr+A83CIlhRw6RhSQ672Wjxz19o/NGmpdJSsIo4o4kIAUSbEpJTSVaEoGeSkQ9VQAdVBnJ3B9m9j6tzBcHQPr7z+MpcEOjxwcHB4yorDZxMPD09iDqPXTB+HV3xcuSphOkiQjRro932E1M0KhexG0CEjTEz0bQV69yn84If/MT75zK/g7p0vY3D2p8jSVwXjWdz0dw94LnyLmzbjiwzJvyzAk52pW1jPIkRo20Tbdp75mG070V/yz6v2w1/y2/zAmv8o/fUYeJaA2grILHGd4qAceBbv8zIvsZtzgMlFl/OvEJArYaHi98rAMxcxElBwwRKJB5+4hlDbPf9acIDzxoh7KDOyRdvmdKOQdSkbwwIQLdDcowBPUdhh+0swTOey6xahtoRpqpwoR6fbmPFNdTzPt3S7QVB2jLx/4FnMnAuAJ49VyR2Rs3LLGIy4l8Wc2TQCbKfMc4/nM3tZJIhRWAl0Ficrxqs0n6QKFHcBPIuZMQ+xLWFIwXDmOaClPM/yZBLBuuvn1+oeyE6MnD0swmyLKS3GbO6SmXdVkfPJP/n2xSJRZHLziN/FeQtQu/gprrF+wi6tJRYVOX+u8pqjT6sATzLyi95YNw/5nBRtpqqo+Ta++oefxxe+8CK+9vqrmGYZ2nt7uH64B6/fx+23jzEaUdkJ1qXOgwlJO0dmFojUcqk+pB8r2GkZ+L6nDvHRpw6x31SQuTYQUr3FDHEkoXetgSjx8PCdE4TTmEuK6F0Lu1faODywYCk+Rg/7mMzaeObZ56CS0Azr9MiQFAnT2QRh7HIct+ZPoFA4apyhP57CT2VYXOOxzsZ+s1bj0h/DQMF0NIImU8kSIPIdeLMpmvUams0ObNvB1JnADx02yomp0XWTGS2+Zy55TAxXglq9yWBVVRT+SQI9xB4SmCNGkGtOKjI0Q4NiWKxsu3t4BVajiTgSNTSpbZTHnMyo5mYEWdehWhaPBWGOWp3CcymcNWTgmbjEGMaY2jPej9vtJgv8+DMb9uiM8z0TJ2J13ZnnwItIrVZl4LnT7XCZFteesYNAa4hcTiqPUYTZ0j3SfZAKLt+LKcEwCUhrEAI1Et8bh1iT0q5KjLQFIzHw8OQE4+GIwzc9N8bZ0MHYjpHIJtwwxZjKoaQRKSKgYcq4fNjFlb0OupaOhqFyPqg/izDoZxhOzqCaEhodk8Opaw0Dpi4jiyOR0zqrYTD0MLGHUNUM165fwu5eB1N7hIhYUlLV1ahEjMVss2eHGI8cDAZUwiWAS74YRYei6xj5PsaOzQ6aVruOequGTq+L23cf4M7xCcYsJiQYzrJjqYhyKNYUs9zESPPmSeJDFAUhancSZUxOhrphok51TgPB1gZygqgOdJ+4ip/4u/8Iv/Kf/zr80xFkb8QleRJpnet43a5dBXjKIOdSFFLoNYUEC2EkDglXaWxTqFkLkEeYzF7CyfAruD/4GvqTd5jhd+wUSEw0mxZ6uwpqLRmZdoLhWYj+cR2BI6G7N8HVJ20GqPHIQv8sREgOGIo2DsEqx3GqY+SZaB+9gO97/ifx4cufgqwMoUj38fK3v7AMPItbpc3xopDXcpdUYjwF6bs2h6EY0PJgr3b56ka64BEuNmq2sSKPaqRfBJqFh77aqwLZUelEVa9X5WSP0hdVzvdBHfO92q4P6v4+6PO83/5ay3xsDfUqjLfF3axjAN7vvW7aK7ZHSWy78rIJWxipS98iYzIRBvh8pa8BnoQEi3VJif4LmCDCYQU2kpBVSIhLlhjPRWuW7jdvegl/lIzn0k5TiieeM7ILe1q0k9smjOHy+L0n4JmXqKmyRwmStUDSBaBYhMZy2zawaavsVoGu5w6+Eqguxq6KfpLoxEcDnuI2FkCCr1dKMdk2Cxd5geuB5xzIuqJDAAAgAElEQVQgcXjX5rrT1AZ63laYYmQ3LcY6F8oSfo3C0UHztlx1swT2yjVxH4XxzFVti5SZvMeE4i3/ISY12yCPADzX7V3iuZxPnhyAipqjYvIv1pKYb4s9Jg+1XdFOpDqEm4Bnec0IASPx2rgni4m/tKesHsvAc+v+S+B4M908B8gUNqgqqIcuvvGHn8fvf/5FfPXVlzGMIljtNq5d2occeLhDwHM4YXaPXhQOSvmItEZVUjMlvimmMFP6G7hx7QCf/qEP47krO4inA4xOHzIrRmIu+zs9dLstUBbfxJ4gTSNYhoJu22IF2fZum43Wk1sjWFYdVq0BhfIkdVKT1dkYHo76zCqamKKmUJirggcPBxjYDuq9HdSaLZGTBwkN04KqEsMnchZFcnSMNHaRJBE67R7ots4enuDhg2MGZ1a9jlqjKZSu45Q3GxLniYIIUFUGnDrldlLZFM9ngEq/U19QnUgCnsTBKSblvnawe+kaFN2AH5DwTsaAWJcV1A1w+Kzt+ogyEnPVYdUsDmeVJRL3oTBFD1QqjPQEqPyI64WwTIOBJ+WBTod9DAd9NM0mwjCCQywpKcuaJlqtJkhnjgBlEkbieUOlcggUAUJMKKVQVAee5zFjS8ycohCLS4I8MY+prpksIhVGIRx3BklK0W71sNM8wOi0j3u378J3fS67Mp6GeNCfYTCl4FUNoUaKUTGadQ3XjnZw/fIeahqp3qrs5PK9AJPRDA/v24iSAPuXu2h1TeiWDE2TYZL4kx8iDCIcn1DNTocVWg8OOzi81INpKpjNbGZAKeTVMGocyoxEhuskcAh8TkTpF2JiU1lGmGY4dSbwYh+tZg37BzvQTZ2B/c1372MwniHOJMiqzsJMtAeUS0mWIz8F453ws5KcIyy0pJDzgYBnys6OmkGhthZi14PvxQhpbK0UzStH+NRP/ix+/hf+KbpaHanTRxpHkCjP+aLXkmJ4GXwWX8r3EA5OIUCsIImptivJMtOYksCXClUxEVJUbBbB9V7Bzdu/hdsnfww7OkGY+VwX1jI0yJRxG3cB5QjNTgi9eQeRn2Jy/xCzoQHdGODg6il0K4A/aKI/8BEiInFirq9OObyGKSPIdOjtfXRaV9HVD9FqKDDVFN/42lch+aHz3RcXeg/AcxNoLJty2x7k24Dntu+vfv5BAc/HOZ7Ve/79AqnqV/qrceT77a/3Cjwp5+EcQKkQAXDhfrvCGpSdYecMtJJxdhGTu+56BbuxyXDNLUMRV7OwFQXAXBE4WTjFJAHk8hIHi5zC3BitoBhCeVVCgLMEIFf6hO393JBeHFaAhtKDiR6oaZGXmrchv5fCRGZSt5RvUhis7wV4ssHKCOZiNxsxDgzVC8BWtKnkyBPtWHZurJtrhZFfdlCIISoDObrHKnCYvrkdeH6wuwYZydvFhciLXdzXup/0XhXgyVwm5wMts3blc3KfMuVXAKTFHZdwU44Vt/cXZ3gy8MzvIV9cxejy+6Upw8fnc6O8ZOiQTc7epbkhQhXmjeZbXZpLObTldZrnleaKPuWpWwgPSSAl0EUDy2tk0Y8C7wiSdXmuLb03zyMtNpXyscUapnzXCvN1wzpbah8BT01BM/LwzT8g4Pl7+Nqrr+IsDCBZJo72e2hpKh7ceYBBfzjPC6TwTDbESViF8xIpHDNAGFOOnYRLh4f45A9+FM9d20Nqn6F/chfTmQtJr6MDGTutBpSWhZFD5Tl8XDvYx26vhVqrDrlhIFEkhMMJhmMbjUYHjUYbumFBo3BWTcF4MmLWRoKHui6hphiYjiY46Z/CaDVhknIt7ZVBjLqmc+dTTVBZsXitUy4giaq43gyW2USj3kXmzLh258P+KRIpRavbZYaI6Faqu0glMCI/ZPEbYhOpPAb1JQE2Znx9n//udDqo1ywBzjOgsXuInUtXkUgqfC9k50/TqqGmE/MYwwsCBp4BCf2QwiwBxoYFKY3gOzP4DokLpVwzlEDEZDqDynVNNWYL3ekI9+/dRbe9K8YhiWixw6zV0CKwSOB0NOb7oDw7UtMt1Fkb9TqvJWc2gzNzOOy23WpBkWJWcp1yeHXGfd9stxAnEfyA6qsq6HR6aDd3MR0Oce/td+DZDlRJRxxruH9q4813H8INMih1CbWajMPdNp594ohroU7HA2iahTiRmVkcDqYIHR/1tomjqz1YDaoJKthCTTYQ2pTf6eDd4ymv3MOjLi5d6UI3cydClrL6bhILx5Q7GzGocmcpZtOEw3PJ6RGkMqe0zFwXk8RDrdPAlUtHMHQdZ2dnuH3nGKcjm1VuCeiTuJWRM54F8GRAyY5PEk+iskwZoihGTLQ8rSdmO0XuN+1dxDaT84MAvUdh3CGQKikDcrnTxBMf/hH89R//BXzqBz+BuhYCBDwrqNpKJPC2oguxim+Eyq5gYil0WzMyhLGNiJhvtQ7L3EXoa2joHsaTP8M3X/7f8M7xHyFWfGQmOK+529ZIvxgzvwYn6UC3XBi1KUxaVv4u3KmBIJhCq41Qa6VQZk2MZz5CmZh8ljGCkgA1g8q6yIgVClHXoWcaslgFIhm+rf9HAp4bwsE2PbQ3gk7ON6noWn0Ei+BRAWr5wVb+7mNxoUfo9IqHvl8gVfEyf2UOez/9dZFj5eIOIuPwPPB8L2256DsXAcpVsFG0t0obCuB54XfKVnaJ6VkVVmOP6Tx8rgCeAkwsTO1qexgByoXJnLeuAGS5LUo/4jLoFqhBAJPihuhvRsH5l/IP5iHBxanZRBdBmusN6uL7lEdyMaCkS1UJtRU10hZMU7m+6DIgWg5LXDdW65wR6/b27xbwvMgZUm2DuQB45sw2c9LKAoiI+8trSZbmgUoe/AoXZaAn0NAyRppHc4tsS1Gv+zzonLeE8eL2K1INz6Kmd3lFLBR2l+9tW45nGZKt9v/87zwGeIEBi7zVBasr7qyY3/POLindFouEgGepH9aF2xLo5Hzp84Bx6T2Jwh8F0F4yKnOmt+jyoqbpxcN5fn2sOo5SIVOKZujiWwQ8P/d7+Pp3XsNZECBSFex0GzhoNjDpT3D68IzBCBncBLoYvLADgtjOmAEJMUiJYmF37xKeefI6DlsGUucMnt3H1PWwd/UauomHOjMuOmZexAb7wdE+Dq/uotE2ACVCEDnIIlHSo17voNXqwbDqUFSNmc4g8pmRywiAaQbqtC/OZjg5OYZi6bA6DaEyazswqDxEXQfkGmSlAVKwTuWYaxvOnAl0rYFmYwddyq/sn+Lmu29jPJvCbBDQS3n3o1qNBgnyeB5GbsAhrM1Wi+97ZgtBGBLZCcMQ3W6Pw1uJVT+zHbQOL6N3dAUxFM6T1CQV7VodrXoDCWasguoFETw/ZPbRMgy06hbSyOdcVyp7QrHdzXYXYZygf0agTeUyKUnow7NHmE7GDM7p85gAuSpzqCy1kcJUJ8MR0jhmwMqVP/J9ge5D1zSEHALqcBgwsaAqRB6l41JuJhnrKkwSWlJJ4ivlHFRihVXdgjsZY/zgARLXR02vQVUaOB14eOm1WzgbOai1dOztNHDlsIfLe21IWYgBtQc6BtMAo2mAOAY6FuUVt9HqGVANcmqQiJYMKdXgDiOc3DvD0A7R2ungytUd1JsS/GCEJIugKhrXpqQalRx2HI5h6E24doqZnWDmZMx2Uuivl8SYOjNkDQV7Vw6w293B6GyEd9++hbsP+pwrTDmiqaJyf+qZKJlDzGbh6KZ1RH+Tk4CAKDHNYRSz/4rreEriOxQXQmVoyNFAwJP6NAmpRJCERE8QGhq03jU8+6Efwy//43+Ca5TnTNcXmkWbX2wuVAWeFKJOgx5BUnxM7BN4vgfL7KHXeRJZ3ERDdeG538a3X/5XePPWF+DiDLFOFLyEbtOElqWYBcAkpXP5fH/1GmARixsrGI8juH4Iq5mhJ1MN1hSBklG5ZCgUph1n0MiSID8Ob0sUeyvj9CRG5AAfee4zAnhuMriqADKxRV9shLARlCdFicEszKJy7gWdSXg31zvvimtUFxeq8NwVBlqFUBZ+LF3gKWd6vqInfXtvVWt5BT9otROJm6viV61+vnVHruufLX1fBTi8v0ad/3bVa1adN9vaV/V6VebqeeNr9ernveor5uTKF7bPVrFmtwPPi+drCUkVB+aXFjvDxcxfeSxWwx239T8rWJYOEpdf19p8899QUoK+RfvsIm+uyPFcsFj5UsMaSHmumdQqTmUor801v8eUZLJIWlucZ5UpLSIOS+1fMtxJUINZ3cU1eT7l11wY8puZzPL8E1lnzE2d79HScBP4ZFZyaQwWzwYxGgvDWmCl/JxLKGAxagzHyh6F0nF0ve2vZYa1fPwmx+P7BZ6L75dAS54nPO9AKWOBiPJrndOFwg7XayUur2euDFQwnnMQuvBaFMGuBRQrrlx2EBRtUTZcsfxAZ5xVlOzJm8LM6xIDKkac95WyqixfVLSAv8olLlfG8tzQFmJMZWBdbCxFA2j/WoBNcT+LGr3lvYAEVeYKv3l/zZ+cxZymdq1Gvq57vkpU3qKwe8RNcX+XQD/XCKyg2pSlopTCvO1Lea152DqpxZg6mv4MX//938Uf/rvP4aW33sQgiJitI3XVg50uMj9C/6SP/llflPao1RgUiL0rY0aOmLYwi6GYLTQ7e2jWG9CSAKk/hpQF8KMQ1555Ftc7CWqRC3+cInZVZsVSQ8Hh9S6OLlFuJuX8DTCZ2mi3e2h1dtBodaCbNa55SWAvIlaPMLPVgkY5e37IuZ7j4SmzScScEohyJlNISYadJ68gjum7VF9ThWoQM0XlNYbMvGlaHfu1JvTAx53bt9A/PYEfewjTGGbNQKvRgKUZCF0Pg8mMmcR6o4GQ2MrZjENUifEk9rPVbmNvp8vz8P7ZCI3dI+xduY6UBF7iBIaqo9doo1VvIpJcVhylPE/P87m8CQHPdoPUQH3YoxFse8qAr7e7B9f1cXraZ6aN8gen4xFm0zEMQ4ehGXB9n1ln2rIp17FRb/BnBJgp3JYeCxqp7dLemqZcZ9M0hOOESsHQMSQgpaak3JtyhArt/wyqIKNWE+BTOEeoTIeEKPAQzaaQk5SBpybXMR6HePXV2zh5OEHvQMelSz3sdlqcX+vNPGYgh1Mf98/GCDOg1+3g+mEXO3ttZHKAFKGo3yrpiDxgcOLi3t1TWO0GLl09QLdXQxhPYTtnXMpGUXToGrG3BEBjGHqINKIczwyBJ8ELJMy8FGfTGcaeCy8K0Lu6h85eF74b4J2bt7jcz8SNmCGUKFeXmHLqsID6TWJHRvGivhEOGItze4nx9IOQxZ1iEqtSRI4nrT4Cng0CnjULtjtF6CbsOFBMGSGdXmmgc/A8fu2f/XN8+AdeABW7yZxg+Qm5VPlDOAalhEqfLITlFjr24llM7ryiwggTqKRgCx9nZ29gPL4Hw+jg8PIPQdefgRVNgPQEd979Xdy8+du4N/oGpnKEWAN6dQtqImEWxLBB4mLgEjmGIaHRpQomwHicwXFk1DoJDuqAaiqIaW5QK1IZeppBTSMef8rTTqDB8wycPoyhJhb+9k/8o2Xguf1h/N0/oooxv90UfrR2brvmowCDR7vyX92jt3p7i1uvCPr/Y/YUbTJVXtvmTZVzFA/zqsduu+aSV39FAKN8rcKbV/W6245bbde68edeLeWUlc85Pz5jFX3xEuhBmF2lfEr6k0KYtu0DYmptBxmsarvtMDYGq8mer21XwWLkLSryp8R9rgbRnH+v3J9Lv7PYLj10lsHdAiiI96lQOwNiMhzZPy+AnhCDX4QMy3luWgEE+TxzYJKb41QrrCyNmw/XarvYkVtyyC2r1C4GWaKn25pzlOeryDM8/zrvaFn0/uY5Ob/rjdNazJ2SqM5qyOQj5W5uWz3FzS+EndbtC3SvIoUnB1/zWy2Yu8V1WNX2XGhWsahK7SnHrxaAfqUUDxkTYoYKxeY5+Cyanc8hrbQ+1u1T/B6HfBdLO293aS2LNBQxM9lvUHYMF4LKa8KnL+7hBWhad9wCuK8XCyqPxeqjYd19EpO1etwmG2JxbfbO507wopRLHryQ5/SumxPF/XA6Zu5EWN0r5n9TGQjThDU5w5c/95v48p9/EW/duQ3bo5qUCmZ+hNp+D00lw6T/EKenp3x6zg0sMbv0HhvalO/JpSdIHIXWpwC/xGoSYGw2W/jICx3sdFR4dgTSCIpmEUJvhnZdweXDFi4fNaGrwO03T1BrNnBw+RKa3TYkTWWFcCoTQuwcsS3NmsWqoZRjyTmdmgrXsTlEk8JKSTk2iBPUr9yApevw7QmUJEbDsjgc8uHpKZeRoDqe9c4uGkYDGE8xu38Xx8e34KsprN0u57sSCNJSGbPxkMEOA+C8nEYRdkusJ7XLqusMxIeTCFZjH1efuEHVUBAEHjRFRae1C12uQW3ozCByOwMqteGxeA/V6NR1JWdURwh9GzXLgqFoCBwX7szFdGpjNJnADQIuB9PSdXjODDPH4XZROLCq6azOqxH4pNqYWQqjQSGWJmSqPRpGDGBpjdG8E+VgYkiBxwq2BMA47DmmcisxNFkBZWZmJCITUu6mAs3SMAttLsGiqyYQKbD7Pu6+8QCzgYcnPiyjd1hDkigYDYlJraF/KuHO8QMoeoz9yzVcvdrCtZ0WGo0a55ASI8d5jpmB0SDArdsDBF6KJ59pobcr2HbqJ8p55ZBXTeT/Uo6nosmQTQnHtx4gchIoqYk01THxQhwPRjhzbGitOp688QwLLL32+nfw4GEfUUK6uJTLKXIiCWHR84nY31X7r1g/JLjEasbMehJrTKx3BMMQ7xdrmX4nkOqGY9hOAEM1mbHmMFQSQ2rv4e/98q/h43/772NfM6ANByzkxHYIpWVSGRcK36XtMsk431jOKDqA9sSE1YLJTUB5xpxUIWuQZRVKovL8CjQPIVR0yDnR/xLu3H4Rs9TB/lM/g+bBL6AXT0CuhXj6NZy+8Rt45eV/iwfSCBM9Q7NOIVQyXA+IE4nzkCk8WjeI8SSRKonDnI16iu5eBtZFok2aozzEE9MywQxpEsjwHBm2U4Mb76DT7uDy4RN4/umPPQaewja62IR9DDwrGk6lwx4Dz+p99ijza/tcXTYu56BhDbLadq7qd3B+Db1v4FksyfcBPAuRkm33sQ1zznu0BJA2nnO1n1fDYPMv0oNm/nqfwFOAMpG/WbwWYbQ5SCG3eA4oOBckFzlaCA2JLzO8Ywf3QpF3FXgS6CznuRXX3AQ82WhdcEh8eJndqwI8mfld42pYNrKX5/77AZ7LwjPno102sZ7b5tqFn3MB8MUR50G1QF6C8VyNDFr+W/jAV19roolKwLPs/FlwyoSHSKgon2OlLi4DUBqdMuP5XoDnAmRuBp7FPfH83OotKs+HzceLtgqwt7pfnv97OW1z7R66wnhuehYWoiWCmS/KtvDqKJHEOUWcD+Wme6YajEV3rILE4m9SUZV0A/G9W/jSi7+Bl175Ku4PzuCFgONkGM9caO0GuqYKZzxEv99nUEPA83wUiYQgiubAswCdohSKAJ6NRgO9DqArMagsp6XW0baaIARqaiEO92q4fq2Ho4Me4Mo4vn8Pkiqh0W5BtwzExMEpCtfXJNbP1KjkB4VXxrBqJnq9HjOEVBaEgBwxVYZlILUabOhHno8sTmBqGgv0uK6DmW9DVmW0ugdoNXvQoxBGHGI6ohqgt3BmT4g+5HIoNbOBmi6xGM9oNOLQSXpRXie1h/6mvtUMBRoJAJldNDpHUA0LXuiykBKFXBLwNLU6lLomGETSViXhHseB73ssCKTS/8jmj31EocsbtKVqcG0X0/EEvh+w04f8CySI1NENJDGFLifMvo7HY3i+j93dXdSbJNCkMvAkgMHiQmmCjIptUv4qCSHJMnTD4DHypxNEzJzKHM5MYssUVk3O3SQIEXI/Uq6oCj8O4UQOzHoNjXoTOkz4kxB3vnOM/r0+Xvj4Hnb2W/B9CScPXNy7P8O94ynPlaMrO3ji6QPs7piAN2GQTG0kUSOqd2nPAgz6BKZTdLt76O5S7ioRkTKDQQbTSQJV12CYpnCISBmmnoMkyBA5KQInhetlmAUJzmYunCxB+2CP+2NwNsTtO3cxmtjsNElAQey08Ah4yiAxP8pvFA6+Rc3egvEs3itCz6nf6R+9T2CzeBXAM4qmXG5GVYQ4lCqTg0RBbNTx6b/7i/jxn/1lPNHtQbdHnF9OnwnHXiaUtHkfEUBYQ12ErObPcFFDPEVGIbWUSkDhvoRaaY5QWG/aQyvrILK/gneP/0/cn30D9UufwNGT/ww7sBDSlue+De/eH+L2uy/iTvoWTkPRj6EnIfDo2hmICGbQWafyQvRPYidJrUl1UT2KyuZnOzkzDE2BoZMjKqEETzh2hvEZfbqP/UsfwRNPXEOr1oKOxmPgyY+mx8DzfdlL27686WFZxeDfdu7vxuerD+5N19g2b6q2rZoBJc5W7ZrCSF/1fFdtzwd13DnDOWcwL3RKEOMpbpSbMQdQK76hCto8K1Bn811R3tlW9pTbtD2HjR4g56i5FWBZZhHPQYPSXsRAciWX8rwjQTBbc4aTF9V5EMohr/Qgy0Gg4PyITc5BIeXXrMjpLM4pVqpghoXQjwh9Fa+145lLuggzp2BjCwBaDu0vhdCWOmP1nEKJ9vworQOe5TWyClDE8VUiGgQrsMA2+T3MN63y7rVt9lRdUSK09ML1wcBz/fmW7nslImA9EBQs24XjSEYYr4+Vub8SgSDmzvmGrV6XZ85q23JtqXIW01zMZ2XtiNnyaP0txnA78FwOqS3Ge/lnJcGpfJ2dH6XlyAqRM0mGbx7qP49gXzDabFyWnVSb1ltaFqVaz9wS8JQ1FZO3Xsefvvgb+M5br6BPoC2REXgZRtMZIh3Ya9QQuS4znsTqEcNTgE8ygnl+SpRzF3D76XNRszJjIBRFFJqY5bmhEVJCnYkMS6txzU1dSzjEdqen4eiwiauXdnCjd4SbN9+EF/ioN2swTJ3BEHVRq9vhNWvqHWhag3cTAn71Rp0NfxJPodBIAiUkQuRHriiRopqQZY2ZMVPXkCUBbHsAhfIJ9RZUvQlDk9GuGZzb9/brr+PmW2/B9lw0d3fR6HTQNKlsiMvglkJr6UWhtwQ+CFwzOyanDDwbrUPU24cIk5SBJ6npFsCz09xFytGcIuyV7o2YTwaEWcJ5lyTYFMU+gw1iSk2y+gnEhxEDTxLJIcaTGE2Nyr5QCQtFRhQGPFY0HpcuH8Iw6L5lDgMlwRxag5QjS2HTxBirqsJAgTY3FsWhChrUDs4TkVhsSVMVGKqGkMJ5qY8pL9Xx4fg+A9N2t4N2u42aZiHzE5wdP8TgpI/2viWAtyuhf+qg358iQoLOThP7B10025QXmkEKpizARTmlCc0/P8Fk6mI8mkDRTFy5ehWK5gFSWHKCZgIQqwrn/9K8o3x9J6DSLU240wjDsxmGQwdTP8YsSZEZGqxOC/3BECcPHmI4GiOMUi5/kxYsPacJEdBKoMrFM27ZOi2DURp7Apc032h9kHOG5mNRioXWCoXaZoENN0g4Z1YjRprEnmQJrqTgxg/+KH7mv/g1/MCNZ1GjPo5CHheaGwTGSUOhcIhRBLAqB6C6vymxmomGNKMQakqqJBaUgGfC4oG8NRoUkdSEFtUgRW/hzoPfxGv3P4sxXOxc/yTU6HnUek/gWvsKevEUo/4X8er4D3Bveoxp34HjRLwfyImCZrMGq2ZAVoklJWadQvKptq+KIArn0Wg0Xyh/WFOptm0E147hO1TKSEe3+wyeefY/wcFuh0vM3L559zHwrGoSPD5u0QPbwM9GoPlXLMfzg5oTHyTwLIysbW17lGtuO9fq5xvHvwrwZOZEGLkMjtjIWcZygu/54F5EIK2GJb7Xs5edFptYH9E/590ufE8rwJMeVNv6l0Ih5+BhUexlAUaFD3UeVkvXJ0AowKf4rFDnZVO4AP2sCLkwvOfAM89k3QY85+G8KyU7lu4+Z15X+0NcdtFHRe7phaCMG7Toi/MsTQGSqwHPbUB3E+heN3e27Zn8nTXhy+vAy6qqbfmY4jqsqZB33znwV3a0lqfXRRoGG1ZcGQTKayICKgHPIqq+BCnL6bnlJq4Cz239mqcob2VHV8Pyzzt4il6u4nxaAL/y2KzOXQae87HI65byzQqRKfFK85C6xZnWroFFxZhSWGzZWZIxy0PKlcPvvII/+dy/xnduvoKHkymCREEWK3A8D3bsY6dZRxqGrPzJAkMZiYuIkEeuc0mAhYz+vNyKyO8nECFqX7LiJyRYVg1xGrJRnca0r6sc9lqvqahbxBxq2Nur49JeG4e6gfFoiCQOYOgasyrkfDAMBTXKgcxIXbYB02rDpJIpus73QmCQQyBNkzuIgMB0eBdpJkMzmzBqbehUg5IYJ4kM6jGymBR5VWRqDVazhnrDQlNWMLp9F7feeAv9wQByw0JjfwcknVKE2XIZlVyQh8AHzT1WP1UIyBowrR3UOwciVxIRh8TrVPJDI3GhHiI5gWkZDFKotAsBOvqZJbEAhlTjkuqURgHnCRLwQ0w5tQRwfIymUxZ16vR6QEA5onQNYgMTTCZjxCR21GtzP1Cbqd4kOeyI7RMOjCJhQeTt0x5BgCgMxZhR6DIDsowALYVMGnwNCgkm8Jv4VLs1QkoiT1YNpmFAJ+BKOY+jCdzpFBmFd3rAaBBiPA74XLtHdfT2a8zqEk4n55MhRfDcEJ6XIUtVRLFwZPi+C4OEh/a6MExqZsQ5lTTXiKnWNJ2BJ81Jeo+cHH4oQ9cszCYBhoMZBmMXTpgg1TXIFPIaRzh52MdgMEIQkMKxCCEVentC1oxVkYlZVPI85jxWnsa4YDqLn0XILa0Hmn9cmobCY2VR55ZEiCh8WglmmLohYkpzoVxjlQsnw5cVdJ54Dv/wV/8pfvQHP4muosGxbeEMYEpTKEjTFkDtUimcOBu85RUAACAASURBVLORUY3VlMLb6R8BTwqzpXNSp7K3SzgIZYPvZTa9iyh8G4PJ1/H2wz/G/dkbMHZrCMMD9C5/At9/+edwVbmE/t0v4I/f+j8wCu8icanwUQjT1NEyd6HrbdbvCJP7iKUxQOq1slDSJ8uBlrph0LgQk6+wI2E2i3B2mkKRNOx0D3H92ofxxLUPQZcTJM4M3/zKS997wLOKwVelHEmV8zw+5r31wLaH/TZDeclg+x5km7+boGxdjz/K9bb1fWFovbeRfX/f2goKaJPcECJX/m7BnDA3VQCfPASlgCNVgWcVdkQAzyqv7VddBpWL4xfTPA/rW2Ex+Oor7A6F3RShsOvAhQAr5PQU11mGsyV2Ma+pWeTnCdZTAE8hzkKiAaW2FiZvDjyLsSFPrLiOkFAqXpsYz6LG87wI/Uqu6LzNa0IfzjOeAnJsnWMrwHMVQGwC/etHvzQrNoivVV2722cOT4ALJ2HhAS+zlJucG+WY3XNrYK6iWiFROm+RiKFYniPFe3PSlKzVlVcV4Dl3dpSasw54LhRuq6zVxTFV9sRNwHPpWcVLdHOe9yawummOFEbt8spdrOJivEUu1/Jr9ZxcNzRfR2XnV7lNBEDIQDx99dv448/9Fl5/+zU8GE8QRGQyagxWRt4UTctiUELhmxRiSvlsFJJJRnUBPLnMRGEn5wwvgU76RyyUpurMvIVpwGApDFJkqYS6WWNgqcgxanUVe3stXN7vwnCmHIpo0DMiCaFkCSxLQ69HzKRQZ41TidkwUm9td7uoN5vMYDEwbjY4p5SMdufsbZwNbSSSgUZ7D81WVxjGaYjYH8OZDuEHgEYKuvs7DD61IEHSH+Hszl2c9k/hKSkaVO8xd34KkBPx/dO4FLl+DL6JQdUMqHobnd0rkIldpfIgBAiyDDEpm2Y6GjsdrttJJnvIfeIzA6qSAAuFzcYRPBLviSKYBKwhw5nYmNkOgzLqVwIwVOpEJsEbrgEpcgGJPSXmk3Z1yockASiq5RiFqQjfJFEyTWHQxkxnljKj2m628LA/hOO6MHRibevMzBEg1g2N2XZiYmntNc064jSDn0T8k9Yt6d5SHm1CuaauA9tXcdr3OFcTmYZOr47DKyY0k2pHEjsoQ1cMaDI5AVJ4PhAFEgMWAseEta2mAsNUWNyIABQ5E6jfydFAObU0j4lZD8IAnhfBdSjnMsVk7GE6C+AEJFckQyLgrMq4d/oQw/EUvk8iStSHAggSS14qt8ufERtevAqgWYDKYi8oxp8AKK0Nal+xlsmpwPnI9RrM0MPQJtEqSTh9KH+TQlN1Hejs4ad+/j/DT37mp3CldwB7POFYVmakWY1YlC2ilBxyCEgUG0v/cbiIiFMqnMZCR18AVXqoU/3aNDvF8cMv4mzyGrxwjInXx9C5BckaIJJkNA5+GB89+nVcwffh9hu/gd/58v+MRLfR1GXo9RjtHR3tVheeY3Kkl2IMkSlTDu3l5zBJ2EJCFEaoWQo0ncYkw3QW48H9BCcnwE63ieeffwE3nngWvXYHShogmIzxZ//fnz0Gno/2CHt8tLCPLzaQPkjGs2qPVzUAq5zvgzzXB329Kn1fCFusY3zK7dl2riptLx+zFRRUAp6LsD5hgi0AFP9dKa9rYS1XBZ5VgEGVcxW5ccvnKytV5m3LlgulzM9d+qIICl1GZecNeQkKM57LQJMfkmWmkXM2RWhtYaMuQm0LxnOZqSmA/zbguWqcF4AyLYUmrwOf4ri83Uu3uRrWulDbvXiO5VCozBqXGNtHmTsbSOlHm3+PuoA2HH9una6JM6+6ls+znxfPr2IsRSjtYgXM/y6BxWwFeK4FxUKCZoGdKZeqgNyFeFA+fsUwikAJEfZQzUG0DDoLQH8RAFx122za11aB56b5WA6Pfa/Ac50fYvVcxd8L4JkHtueqtoWjhcNTFcrBUnH8za/hiy/+Ft66cxMPpzZ8AkYpAZIUI3cMXdM5B5ByEIfDIYez1iwqTyIzoKFzKVSygVk0iRk5yo+LqLxHRHlnEkyqw0mGeeIyi0fAM02JDapzuCQpxBID1Ntp44iYRX+KumGgY5mQAhdp4KJuqTg62oOsSdAMEcKXECCtWdg/PMLR5St42D/DeDKBblrYPzhEu9WA5D7AneMTeEGGZncf3d6eYGhJMjVxMRqeCoGURgedgz3OKQ0mM6TDKdzhEOPxAE7iw+w20aw1uewJiwEFVApkATwppFKo7lKoowLFaGH/6AY0y0Sc+aJ+KCmfBimiIMWl69e4TAnlqPoeCdP4nPtnGCrinFkkMEUMJn0vCWOcPTjFYDDk61CtTrMmxIPqtcZcfIuACuFJOp9jT4WAEAH1IIEz9eEnIUICMKYOs25x2LFOubOajk6jhQenZzzOtLpZ0dc0WfWWom1I5IZmFNW+3O30GMTOfA9e6PMcsXQVapLAG40xG45wMogwGAYcEkqlZnb3iHX2ufYjhQqDskL1GhQSx4kVeH4GZxbCDyJm9tpdC62eDomZNR1xRDmsgcjt1FTOC6VwcVIMpnnpOCGmY8CZ+RiMHQadsaQipTBhWYLtu7hz/z78kJh68XBlljAj8ZycBV5SkRV1T8ugk4W0coc5tYPWFI09/StquhbvE/AkNpyAZz0JcDZ2EKS5urJCIeKA3jDhayY+9qM/gb/50z+DDz3//fBnDjI/hMa5khozmBQmHWaJCOMNmyKhRqHwcyrlQtm7dDMEADUhfMiCUTZ8923E2Tfx9r0/wu0H7yDMDKhaDUlMuaTHkIwAaeMFPLP7L3AJz+HWW/8Kv/sn/yu0OtCpqdCsDK0DoN5WMBoQ8NXQ2UmgGNSH1GekmW4go9jsgCIUZBZ5itIMw1GEd96JMR5LnNP54Y98FEcHB+xoMNUUo5N7+NqXvv4YeH5AtsHj01zQAxuBaMVeq2JUPYpRue2yH+S5tl1rndF+0Xe29cU67/7FBleVFlY7ZqvDoSLwFGWIxUsAlgKc5IBkbaDq+Tbmj5mtjV+fZbj6tTW03MYzrysJVXqPB4mKjeSvteJCC5VKfr6sOHuKvxmmC6WBhdpoDkxEqPLiGgVjSGqRRVGqItezCGdeVfSbhzuXcjzZ/K+iRJuHEjIDMx/LfFzXCA7Nx3yNcyFmcL097HgVmpQZn/n8rDCUK5G+Yi6ue3Pr7FoWo7n48M0gcO5EWhOiLeYH/790+vnAL11y6ThWUS1Nw8WJFlOT2XBxriIXWoBOAUTL+dHpmuTT844SEeRdDm3PS1mK0inz6Zqv3gtyPKvv08v5j4tltxqRUGFilESuytdfZjvJgbOdpVwwnmKnK63gC8nvdfddrNvVNpXZTwqrNFUZb/35l/Dvf+df49bDYwypLEiQguqpyEgw8cdsUFJIIzFvxHgSACUjuyyGRPMmTUTYLTFrFNJJDFIcU9gfleKogUKvg3Aq8hYTYkmo7oQBSiYkNVA24A1iVhro1jTUNA1Xeh1YWYrEnULJIhwedKHXVA6/NE3q1wBxFKPR7uD6jRsYjad4eHYGcnJRCZKdXg89I8SDB6ecX1ert9FotrlNJLVTrxkIAxf21GbWrNZqodlswxnb8CcTrpUZRx7niVJoZ6dzyO0kVotCKpl5Y8Eji0EQjaHre/DDBIrWxOGVZ2A2LDj+BJ5vQ8pS6JoJFQbq7Tbq9RoDcmI4Pc9BHIUMKCivkxhP+jsKfQQkXDNzMDodco4pgySaIbLE5W12Di5DN0xev8QU66rE33VnEy4xQox16IaYDh34WcQspWzoaHZb6HY6rPpLIbKkdEthnQQ8nakNVVJRM2tc7sUPQ2hUgoVVdzVYxFQbGiJECJOQ8xi7zTbUFBgen+Du27fw7vGEx/hgfx+XLh9wGY7p7Ay+57BSLoWLaqrJYbxxBNh2gOnU4XDsWsPAwWEHvf06IIewJyHXdqW8R+pnCo+lfqc6lWEU8ZjM7ACziQrHDTGcOnDCFLGig0qMjVwHD4cDDCcTdnfJrF6bE/V5qC71H0VQEvPMtThz0FneI4r36b0ivJzmAI1jUfOTnBKF2jLNi2ajDjPycDZxEGUkKqVzeRFdTVFvmpilEvaffBY/8fd/Hp/6zE9Dp3B1N6B4dehUe5aKzNCcIEaZIhVSCoHO9ei5rSoU1YBK9WplS6gUI4MXvI3R5P+FG/wb3D65i3eOM8QSCWl1YMhjJN5tZJkPW72BG/v/La43r+Ds9H/Hn37jc9BMcgtooBnZ2I/RO0zhOOLZ0u4CKqUcRyoCz0CakIov0JQSaKooRUC5zcNxjFt3QshyHc+98DE88eRzsIg5D23oeoSbr38bN19/9zHwrGA3PD7kffbAXzbgWeV2qxs928/2KOeqAjzFFRdG1ToDaR2Y2d7S6kesZQIEdbElXJIOUufNp/OUgWdhGgpv3xYzvspBlW9p2Uiv+rW148X5NQvguSlcksQCVg3xc0Yzs0CLnFhhwhZyPuLowgQmkRjOy8hB6kL5lotXrHxrYQrPWZU56BGlE1ZfS/MsFy8qkM068CnattzWTWvhvQDPVdC5DDy3RW2cn2CPsk7LfVP9e8tgpTwvtkUvrK7nTVN/da6RwVV+rXNwkBFEE7EQBRIhdgvQWTChXE/2gogYBlo00yiHqXTRTcBz4VxZHPyo4kILH4a44upYLO63DPwW1zu/NteD2FXguRoUtN35VwarF4dAXzSfykCzuN/ieGLGLCXDG3/2JXzh3/wmbp/ew4iEa6iIZ0DV9lJMvBGDKE0X5SEox5OEdYpxLcIOC+BJ7xMrRTsVsZ6UV0iMkmXViXhD4IxZXEhWqOYiEFE1CA47FAqeMYVpkqiLpqOhq3hqfx+HjRr0NIScuGi3TRakkXUFe10DdV2C43pwwxC9vX3EGRnbotQHsYH1mokrey0h+kL35oVwnQBBRCUgLOzs76Gz00MUzmCPzpAEVKpC4bItBM6IQNKJYU0pp9FFJrcYtNL5ipBP6hcC4s1mk9koYjxJMFYzu+jtX4VRszCenWHmjKBrMna7e2g3dhHRvM9DKam8C+9+dP8UNhp4zOD57gyRZyNwPc77y6IEhm4yqDkbDjG1HfR2d9A9ehK1RovPn6VUosZlwEniOKHvwXVmiNwQVDwyljN4VDzE1Jnd7bSpxqYMfzrDbDzF7l6H80Pt4QS+E3AuLjOIoymXWDHrDcRpDMcZYmevh9Zek4FGo15Dr9WFKekY3D3Dd176Dvp2iIOjfVy7todaXebcU3tK+ahAEomnN/VdzWrxvBpPpsxeUu5ru9fAzm4dtZaODAFGZyECPxezIkeXKsAeMepUgoXn5sRH6FiwvQBunMJNJLhJBjsM0J+MMJiKUGwqOUK5iuJFIkXiN8ojLsrLcIkeoiRpZEjkJ2c3aczougXrWewORT4nfY+cM0XILYWlE/BEYGNs+wJ4yhpMRUJDB6yaBo8Cnsw6Pvrjfwc//g9+EU9duQqTlMPdgPdHmo8EOjkQQSFAOEVKztdEh6yQ86IGXacwWKoLa8MPZggSEp96DcPh/4N+//cxsIGH0y5k8zJ63TqaygCp/Q4mfRVO/Tk88+Sv4YndGibT/wWv3nwZuiUhjVMEmcasZ7sdQqcancToE+iOSSm6icjvQpIspFmAPW2EZlNCKkWwfQ9jO4PnW9jb/xCuPfkCrHqTlZTlJMJofBtf+9qfwB7NHgPPVePp8d8fTA+sBR7vQVzoIkOm3NLqxt137/7e65kfpe3bgKdow/n8u2XDqNh0qwSYvre7+qCAJyf9F2qqpaacKxy/pplVcrvyp8+SqM/6O64GPJdh1OJMgpDK+5tzbEqMZ+mC5fElQ5+N/U1sZx5+mBdByR+pyyG3hV4NlwKk+oIF2CMVzFy0SfwslHFLrE9RUmWem1nc3XbgyY93ri8qXnPgOWc6heOgCMEtumDTWkhIWGENIbV8vAi1XT1XYYx/rwNPwZIVtRxLc2ceeiqcNpvBU3kiLQtVlef00hx7ROBZ8M4F8KSMR2Yqqb5iqZ3r1tAm4FmkVa0ynqvAsxjdaiHvixaUS/98N4Fn+dyEwTfN5eL95XVddsGUJzr9vrxPrztv+Vzn5nu+/gh4mnKCd7/+FXz+s7+JN49voe8QW5dBSyQYCpWmGGEy86DpJhvbVDKEBYZyNVsyzOkfu6kyEb5IwFPU6xWsJwE1Ap4kCpOSEmwcc6grtZF2vSgPmRWBEyTTLCPIVNQVGXuWhaO6iZ6poGFIaLUoT9MiiR80tATdOuVSGvD8AEatgYSuKynQrTrnfTIYlEIYJOYiSRiRmunJQ7h+ALPRglqvY3f/EFZNQuJN4A1n8MYuJENHbCqsPGuZCrq6CiUIce/U532nYDypb/n+c/DJ2zqB3noLvZ3LaHQPEaUJRnYfUeygbpnotnuQMw2pLPpAiCfROTIEnsugUwjTyAhdG+OzE2535IWsVEqOHQqlJpaPWDCNFFWNHprtDoO/OPRxenIfWRLicH+H/57ZU6iZiobawM3jOzibTdA+3MXR1SvodtosHuWOJkiDCAqrDJuQEwmRGyOLJYxHDm7dvY+ZGyCkDlCAZkvHpWuHOLq2Dy+cceixlhGXa8Eb+Hjj228iMyxcvr6PnT1izMewJzNochf2mHIxAzSbdXS7LQxHDibjMcI4RKvVxO5+D+1ODaqRIUpdJGmI2SSD71GOqRCoomdFLQ81jmKqETrLgaeJwdhGqhkIJAUDx8XD0QhDx4YXktOD5hhl65IIlgj1JwVZhZRjc9GlIvqA5nnB7JfXafEei0nl+xy9VyjcUlvoH31GwJPGBZGNqZsgTKgaKjl9JLRNBZYhk/QU/EyCculpvPCpn8RnPvkpXNvZg55KHArN4cCkgkv1XZFA47xdFTRBJUWDpFCI9xnO7Ndw+96XcP/0FdjBgLIuoTgTzPoniFTANRVovRq6LQuNOEE6HMGxNSiHP4Lv+9B/h4NOjLv3/ye8+sZN6HUhlJXpEl0aRpbBMCVougzfT9A/keDbO2jXn0G3e4TT/m3sm2/h6hULqRJhMJ5i4ihotK/i0tWPoNHahxdEPJ+oJu07t1/CK699E0nkQ/KC2dr4Evb/bcnlq2qSCo/m9jAWNn4KT4SwCNdegnNEyoZcftS6QKMqbfzumd9Vrv6X65jVB9ym1j8KmNrWA2XjdfXY8uawDpRVMtJWTrrtwV4Y0he1e3GOdeGB67+5bblVTW+s0g/b+rz4nPJN5nipLEJTWqgU1iOkai5+LbOVq/L/OfihkJEVAQ8BWgRNx7/RfpKrvi1ABo/KeWPvvN223Ej+fEOwbUlQRoTkiPPPQe9cAUW0iT4rG89Lxn55PyMva/7hul2RDWv6L1c+OD+DVt9ZCe1lwFj0V94vLMxTKm2St1d8Wg7yK2KR8vfyPNFCVoi7i++7LLxTXKN0x7larYhOLefpLsJu8wBODpObv1ZFfIraoxSqtxpKmnfeErjlBOfl/igiZMvzaNtcrf75Mthd9z0KkYrznF4B0nKwVgJt9D0yMFYdF0VI6pz5JqZxQ1mfc+t+w4ayYNEzaOyREK9i3vHvS98VPXy+3Yv7EJRolSdpTreXJn559RX9I9qzEDQqQoTnjCd9WAxsudPXLqgKmaFC6PPCl7hksRLOX3/x9aWd7vx+s5jsCxOnuPiaLizGgp8p8zm/xgGxJQVBUyRYaoRXv/If8IXP/jZu3bmLiRth5ifwPBd1U0EYTDAd+UglFTKFpRKIGo0QuR50SRGgKy8LIYZbKLuy+E4sionqugFN15nBi8nwZDD6/7P35r+SZNl52Bd7RO6Zb629urq6p6dnejhcWxqJlm3IIqR/wH+YfzJg2AANUDBtWoAlGqYkihTJIYez9Uz39FpdXXu9NffYV+OcGzczMl++l1E9PT2ywSwU3nuZkRF3v+e73znfKb1deDlYgmxOG6HSzKaYyC401cFu18S1joodo4CTFug0bSKHYNo5uj0HO+SO2zCQZBRzmUHRbY6vtKweA1C9TVQqpQShBPYuZuMRkiiGY5PRrmJ3d49VWXOKSaVUKcMx5/gMKR0LKc5SPChUmLqJbDTknJs0fw3bRLPVEnXzI0SkjENVazhoDPZwsPMaBt0bCII5ToYP4Qbn0C0Tne4hHGePQRWLkJZHwxq7eJbR+aW7Z+JPMDt7itOTU6RRyqlOQi9gJorUfBuOgzCIMDwtYOx20brWg2kWiIZnQBigsdNmQZo0iGFlGszcwhfPjvD50yM4vR1cv30LB4cktkQs6RhF6nHcLbGq5L5ZpAWSKIPvUd9RjKiHk+MTBEmIw3s3cHjjAIapYeZOWZVXh8bjIvNTDE/O4HR24LQayIoIvjcDLXuG5jDjSWlt6DCD3JVPzibodBsw6XCh22RlYYofnrskJATEUcaxtcSWp3kEVS/Q6rSYOQy8FN4sReBmcOcxXD9HhIJSwWISRTiezjCi9Dc89sReW2gk8KNyXCqPuVIZS8zppW1x2RJWXQ9ZWEse5lBan2aT934CngSSSdWWWOUicjH3Kd0PHbAYHLtpmzpoHhLopUN1p9nC4eEBru3twuz0YF2/h+61mzgc9LDbMOHoKjST4mJ3mEm0mhTzTIrB7+Php/8Hjo9+jOPJMc58OhyKYKkFclIIptyolPPVAIyGimZDRYPY/CJFZNzD29/87/H2G9+Dkv8Cnzz4H/DFwyMWwKI+Uq0YmUapglS0tQJNvYvRWMGz8xiGcxtv3PkedsxrePbxe9jp/TVu32pSJ+N44uL5JIJGaZKufQf73T101R4rIx+Nn+DHP30fbjBDo51vA541Fuw6OzQbZPWA50rQidwQq5vgQhL6cpGbdUp8WxHrbJfb7vHr+rwOA/ZVgkB5MrSR0dq2c3+JRpJMiZzoKzZG5XmyXJuu+xKP3fiVy9r66rZYGqbb+mFbX277frXQX9W9CHhKFoZm8MJJjtxCFodE9YDnqn0ogASDHqEEXpp1BDyX6876XF60QenWJ+8p36+2EW8oizJunuUi2pH8WTYcEFQDJynpNgFPFucp1zJWCxTf47bJc1YirKO6vWJMbhht/PkrzScJtsTPajyimEPs5Lg0eSv3Xh1XIsWDnHcL8R+5QW9ak8v31scn928FHMp4Xdle9FPkUlsqhV64R3kDHoZl+S+bB9VE35sm8KvMn/prRk3gyanfl2CqdEpdjBW6S6qwU+viVWX4lsAT0NYOZpbb47J/xXp4dS1o9pnKqsgVl3GdYV8jTxdM5BrDuW3NEWuzmCtVfaSlq614dvXxq+BzmU10MT/WzIqNfVwj/65YiLZbAgJ4brNlNqdTudgb1SOfy/tq02HvpvXusjvI75MAja2F+MWPf4D/+0/+BM+fPIcb5nCjDBN3hoalMBBxh8RyKSgaFgpDw5SUb6dzWIrG+SULXUFGxruc26TcmlKMohDeYeVRTStzHJIBKw8uVsenLC9Fp+mFi0Qhd1QL3Y6OGz0d12wF7axAzzHRamvQHKDRtrCz08bOoEnasByLmBY6VL0NVWsjU3S09gmcBawOSitLRsAxCqEQeNQ1dDtdaIRkNQvk1BlMxhgeH+Ps9Bw+Gew5ECsGmp0e9rQESRYjKTKYjsWKsgRafTeAN3N5LhYNG0ZngIP+XQxa1+F7Y5wOH2AWnLGrarNziFb7OlodEoEhYEA5F3MWexKunQKYUyyfkvrwx0c4OT5msEzgl4Bn5Ifc9o5lw53NcfTYBfoddO/sotdvwIxDxNMxUkNh8R0CkOTPWfg5Zl6MB4+OEOU659/cPeii1SHGz4Nl5bCtNjvPU25MmxWNCbAHUMlV2g1w9vIEM38Ga6+DXr/H+1+cRFwHWzdgUR2SDJPhEFazz6CH3GhJMKndbDNLqamkiJxhNp1hMpmh0Axcv76LZsuAaVGaFXLlDTGfkRqujSwh91YaN8R0JrCaBgY7ffh+guGJC3dMwJOAasJuq5ECjJMQZ56Lc8/l3J6koswx6KT0Susci/uIfJu8v63vgZzX9OIsqs4/+l0CT8l+EvCk+8rUKuRK3O10qPHg+gHiNIeiG+y+zn2uKpy2RS0KtBwTh70m+o7OTO2Z3kPz1j289eZdvHltgAExkORufXgTubaPVuM6DASYnP4A73/wh3jw4kP4dGCCZmk/kfqxipAOEDKV3btpfDmOgp2+jb2dNmaNa/jGnX+Fw8EAYfRDHJ3+Kdypj9S3EYXklhwjNxQUqo5GFsHKGjgaqhgmGvbufAfvvPXfohm18fmP/xo3d/8S1w4sFHoLR7MQD4bnCGzg3v1v4LX9+9jVdzEdneIXX/wIH3/yAk7LgNNJvx7gKTp4OyMiTqov9vzKhlYBnps2yfoGQ7kL1vxCnU215q2+0svqlKuuwVXnXrLNfx3AUxguFzd9ZpousbLWr69bx02dVPcZq+W8GnjK8v0y5XqVsspr644JSm69+E4FeNKiXrXTathsa3yVaBdpenGKj5KFoydWDxI2gbR1b4xNgIVHynZbsjx/vgSYLsYbwSMx9lbB2LL1Gd7RRlfvoeKLG9J0SHaHP99W/jUlUPGVxTlu+Yh14FlRIlqY0XJeifV3RRG35HmqM2/TdFsR3+FHlPeiOkq3XlnfBZOqcs696mvT2MxlLpi1wb5uPFwwJsrrNxnv2xbiOnOyztkAS0KQ9VPJF7sEkqK36H9OycsrXc6ArGSVqsCzerCxMlYqdd30/np9afbpFcZTru0XritJcPn+uiG26f3L2raEIAxaZF9JFlOQYrKmiytX4pz52qULxuqacklnyDtd2d88j7YftBflAcLVY6cu8KxjE1180qYxXmc9J+BpaREefvAe/s2//iM8ffQUfpzDTwrMfI+y8EEj4ZFRhCApUDRMqLYp3ExHU+gZGe4aClK3JaYuLz1AKO1Dmd9TppOg8hADxK63ZS9dOm4KigGLAKuDKBdKqTf6Du7tNnC9raHnGLAtYlopdMYKhgAAIABJREFUnYoCx1bR6RCT2IDrepi6IVSjAafVR6FocJoquweTeiwxhKTISylGCIyaOgnCKMidJhxSXW21oUQhRi9f4vGDzzEeTTgO1Wy00Bvs4KBvc17NkFw9NRWmbcG0LGbSCEBq0IirRW7YGLRvomEOOBZyNn+BKJuxoI/t7MJydtHbaQungEIqDJt88BRGFJ8phJYsDchDF0NiWqMItmGw0FDgeswcEZgmpvX4+RQZqbzudtHb66NhGfBGIwbYlmOBUl8RMI5nIRyng9PzGYbjOSulOi2Kp2yg1daxu9flWFyKISVgRO7Kjt1gpjMJIuRRyiJHM3eOee6LPJWOw2WluhiKhoZpQi9UnBwdIc5VuOS+HZJir4l+r49Ws8VzfTSc4PjoCH4Q4sat22h3HDRaOjJKuRMGiKIEeUoDi+KLKQ6UXJNFDDClUmk0WhiNXJweT+C7KadjmXsJYtXCJAxw6s5w7ruYxwlyBogGNDogp76iGFeVWFeRb3MdeNIsY4Gugjy8ROhA9X91bVzfS+ighZhcakNiPOkZ7Gob+/A8HxEBT80QuWfJpZraTaPVJodp27hzfQdvHnbgnZ3hp58ew2v08fp33sA7b13Hvppg9vgJ5rs7sA/ewOHuGzgwNGizT/Hxw3+Ln559jkjPYeXk2l7Azyn1jQbPI7ZYQ5ZSHlDKlzvAnTuH2Nnt4bPpU9j6XWh00Kk+hNF4gl7XQezrOD+bIyZBJ9bZ0GBmEYoAOJlaKNoHuPv29/CN+99DOo7x4L0/x5u9v8P+LtGqezhxU3x8+gjj1MZ3f+9N3L/+beiRiScPP8b7H/0IUzdilWOYwdXAc1UCYNs2ve3zOotseb65wapZbjYyCe7q8+oYCRdKWMdq2GC4bKvp1/n5l6r3L1lAeuZ/ScBzvTp1NuE6TbCpbTe9d3VbLFmfbcb1ly1Tne992WuqwLMMExS3YrfN0k2TxkNdVqEsiDAGl0mSJegUoE44VXJbb1J8LY+xtvMO27kJURwhn351P1bWnUrsI32HgIUsa63zNdkGMnayZHurLqIERxis1QCeJCq3KR2L6KeSjSVW+ZJBsAD2lc+ly6eMwVxCbt6CN95JuiwtPuTCC/deMVZW40/pnYzSMVSA52Vzlw46tjGe6yxQ9V7Vg4yvan3g5q2xh8h+XIc1C0azgvmr/Ony9yU45dav5Jpb9sYqOqyzL9D9yeVr/bX+XTEXt68gdZ4pOd+VPKOVw5MlqF5S5XIt4D6sAvO1I57N87fmGlCdQ1dWdXvuU1GObasTjZ2LbPOmR6+PY3lN9f11NepNeyLli7S1DC8+/wj/+//6v+DJF4/hxRmiTOEUGWnkc9qD+XmAeZgis3UYTYcBnHs+BigekNwMdQ0ZAyhRR2KyCNgRaUD5LW3bYiN8Op1yb7GaaPnatM5Sr1JKKK2hI0xT6IqBa/0u3r49wDduO+g7GtSU1mcNeZEhz4nNTHHt+h6iMMLR+QiFamDv2iG7Y6b+FMPzEeauh1aL4gdJXdViF1UayFSuiEDWjeu4e3gNHcNAOB7j6WefYTIci5yVnR6zg4aZYjKbISKBFU0HUWIUX9hsNNCkvJZRhInnIipUtBv7UDIL7nyEOJ1AMVJWhTXMLnS9i0avDVIWtmyL3TNJ4Zam8mQ6ZrdVAiWUv9NQFcRJyO8RW0uKsFHos+iMRYCPvjOZYz5zkRcKjE4LTq+L1A+h+gG7c3pZhMl8gsQN0OsMoCk6JuM5zs6HrEjb6rXR2+3j2o1DVvml9CnEuDZaLVg2gZAISkaHrSqKhOIp5xhyvRL0+3202m0BtIKQ42mbpoPT42OcTwjckpKvgWajyblcSVyGcmjOplN4rseuyrfv3kGc0jMpFU/MeUgJiumajSyjAAMDg34Duk7CTpQrM0aaKBhPApycjRFGGSslB3GOeabjbDrByXSCSRgyR6pQLLJhQs0p3U+ppK1S94m9Xq7d1d/ZBZxDi1YVbqt7R3XNl2OZDluI5aSXjBGlOF4lCeB6PjOelGqKGOUl8BTKDLrdxJ3b+/jt+wMcqsD7P3qMB+MYrXsHuP/2IW5YMYbvf4CfnyTIbtzFW9/9R/itOzdxszjH86f/AR+4DzHVMhSxjoS0pDgVTw53Rky/iSw30Rsc4PW33sKte3cRJTH+5sd/BM8F0iKG2fJwcMvA7dsDkODVaDjCfJwg8km2umDBsTwEZuEO7N37uPXmu9jfexOjl8c4efR9vN58DzcO29CcPRzPInz44jF8xca73/stXN+5jfm5i08//gU+ffAhHxrtHXaRqd7XAzzrbM7Vham6aG7aBJeSFcsr6216a8txDaPhsnJt34a/niu+VL0vKdqr3OvXBTzrGHuvMt7q9tKFcVixxK5qi6qwxSaDoe7z647DV6l7nf6+CnhKIMPL+obk8RfqtvCzKxd+Ca4WrrZkzJDzZSXu7BKLV3heXm00U1usmHYrlF1l7ZDJlxdEYOVC6RpYOgbLODj24SDQuUibQDEklDKAq7D1xZhMsn/lT0FuiTrxx3Qyv+VOdB0xEcuvrrdJySQLh+kLd6s+k+dWxWBegk4JO8uDhjJ+c/1mKwbygnetxI9WhYUWIPSrBZ6vMv63dtJXdsHFBJSSF6+mFWGhnkoXkYDP4rUAZ3QQvd09VoyHWmhxpZaXHbZddqfLQNHlTVdCx8reezXjWY3zXALPJQi9+sBoOZO3t8X2K+odNNQBnWIf2w48NzEzm/pWpnm4ao+hQwZHB86efo4//sP/CY+/oDjEGGGuIEpTRP4cWp5gOgww9QIkhgqz3WT3QPd8hNgNxIjUNeTEPnIOQcGW0fOJ9SGxFfpJLCkBPCGas4yJ21i+glxim1AsDxEJj+QW9ns7ePv+Pn7rW230HQXRNEUeUXwzncaFiCNSY92BbTVxOh7Dj0P0dtvYP9xBPp3D9T1m1lqtDvYPrqPTG5TKu+C8mEfzOZRmA3dv3GDWk4RUxqfHrA5L4LBBoFDXMBodw/VcqLoJzbL5oCyIIs53SXlHx+Mh5iQqo1Fexw7CeY7ZfAzVTNBombA4/6nD9dObDU6FQqCt2Wmh0XA4XtubT+FNZ+xaa5C7q00pMhQE/pxTrhDoTKldFHKZtDhWMFdTjJ6eYDKcIabvHBygaTVgzHykgYdJOoefhpyeg9aRG3sHzPYevTzG8fkQMAy0+n309/YwINVgFczq0n/aAujwoNvssistlWs0PMfxyUtEcYzdvX10OkI5eDwaoUhzfvZsNMHM82BTDstGk3cASqHC+U/jhOtGwjvNVhOKoWI8GQJKAsMgl2MBCCmukHPBFmBXXIqXHJ97ePH0HKdnlALHYhEbn9LxqAqiXMHRLMZ4NsXYc0WcrqYy8CTRJ97O2Ms2Z4Z2mx3HASkl2ylBqvzOJsAq5x0dbNC4lzk/+VlJwArMEniqFD9JyrnMeArgaVot7O518MZdG791cx+nH4zw2eM5/K6Fg2/s4puv9dANXfzHf/MBfhR42P2d38A/+b3v4N3DJtreA0ziZzhWYqidXbTaNvLEw/nxDIGnw3auIc4o/rKHxs4h1GYbT46O8MVP/kfOqwpLgdYsYHYUtLo69g8tNBwgdjXkEeX8TaAWc8QBAVqKQb0Dp30PsdfGs8+foQif4s0bx7h16xZiRcWjF2f4/NkMB3c7ePd3/oBz5j55+AiPHj/G2D+DaQGNDrHxydcHPLef/8n489Xl/x+A59XWTy3joqYB9Sr3+gfguRynVwNPCSMqNuQrHHisd922PnoVw3vbvdaNo3XG85WBZxnrs0ixUQGeC90MdqVfGmTVxb5qtBQsLnQ18KTHVVOGXGDAFo27FNQRb1Xg12LhEuojojziegZm5G7GJo0QV2HgubV/paJsRQCIvlNhd3kTpkPHLcwJuSwaC3R6Ma5Pur8uo+w3OAKvNKOosIhkq/Kelba8xIf5Yr1X54hsymqdOPb0K2Q867BDNZfDepfVQSscDFd1+BROnXyyXhFCIgOxGvtIBaiKC4lDggIFBV9VXpeBxVoVWI/nvGROfR3Ak+t7wdX2qwCedTppu1e7WA/rWDJiDdn2+iqBp1SdvRJ4khIrKb2+fIT/81//z3j08DNM5h78jLV4EAcu8tiHOyIWL0CgFrDaTTi2DW84QTidi/qXjCfl6aQXuRfSi0AnAQsyrinGT6ZhkYqgl7eHBl3pIsM5kizkGL9eu4/X7+ziN79NIitANA6Qhwqalg3HAeazEQOUVqvP4mQxImh2ik7fwo3OgPOJEkgioGiaDuxGi1O6COEjC+czF36SYncwgE3smKogJBpIzRkIEWYJ4wDRdAzdsKBoFrvgUq5CzdDQdBzO+TmdjOB7XnnvFmaTADNvjmbbRLvTgmU5KCgGFSZaA4ppbMNs2FB0jUVuiCmjEI7I9RC6PgMuyvlIrqdB4MIiMRpDRZpF8H0CXsQ6K2h1bISnY7gjHz6xep0OeoNdNLwYk7MTeFmATMuRxBEi38fN/QPsDfqYjic4Oj2HF5PaD+UW7WMwaKLVbiDLc3ghKcqSkJEN2zLhGBbnlaTULi+ePUUYRWi02mi1O3zYQDGboR9CIdZ8MkV3tw/LtplBpc/ocILu5dgOBr0+g8+5O8fR+REDaQLfrZbDbrAEUOk/twm5yao5s5XTcYTjF1OcnPqw7D6z8bMoRJTTzwjPzj34UYgwTVieDaSgTOCz9GTSqTMpNYoQCuDXZQCU1FzXr5FAVP6kOSC/Ty7mNPeozBJ8ct5PWnLI1bYEnlApDlmoIRPwtEg0SCmg5yRYZeDgtoFv3bmG4PMA83MdYyVF2E7RP7Rx//oetCcz/NnHH+GpqeHWW6/jn/7GW/jHt/ZhxwFO5x703UPs3voeev23YWqUW3eO45PP8dmjn+LJ6Uc4dR9jngwRpHMMvBl0zYHiGIi1FG4SIM5zXLul4NbtDprmPtTMhlJMoWuniCmvbKpyzGeWNeCNHARnwJ3DDm7ebyJMCnzx4gSPn58BeRPf+e7r6Do38eL5Jzg7eYEwT5E16MA0hqIXiJLi6wKedZbhhfDZhfVpfZCoJaVwmeFcx6Dmh9TeRGqeHm/baX4Fn9eu61f4bHrm1wU8qdgLMZdKHa4yAOobB6/WKJctVnWB56+qXK9Wi1e9esm5/bKutlz/MohNQDUhUMSn+gLJlbzcKs+3iB2sqNpSvM02/z9x2Ll0q7kAPK9ghC70VdXDjr9XyoxU1xBOKUAsaI02JpAqv7uinisZTxZ6r2G+LoHnOnu5aiiXgPkSJkyWpSiRzybQubhmxeGxuoyuMsVCv3FZB+luK+f0wt36MtfdqvhDTVfbqlFQna+XMUdX9VSttXUdKW684bI1qRc4bxyr05YMnownEv7mSzfzUoRHwibuQZom6kUe/MuAzxXH5xVsVjmc4KH+inHLVw5/MQ75tmX/yjygon4itmphMVTccJcsZ2k81nG1FWbm9glZ0z1WuMNffT9Rr+2LwC8DPNcrtD6+q+uX/F1TCP4Qe/kM/+5P/hCff/Yhzok9YiESMJCK/RnmwxBjEs8pEmgNm1OUJDMPwXTOcY3EdlIUWEGBniTxQykrVI3TYtC19DxiO0lshVxw1w15CUSXTJIGXesiSoYoctLiNOE4LRzu9/Dm/Q4OWzpMYu6SHG3bRruls2Lq6NxFmhjMRDodA51dDe2BgZuDw8WeQu6/Ork46ia75ZKwDaV2MS2KL+zAaTTZdZZiUQnUmY4J09aRFynC2IfmUVyjiUIxESY5/DBml+JOp4UiCzE8P4FLAEvVOb3LdEa5FAMW4el2O/x+GpMwnQGrSaI+HWi2iUwRIRoE1tuOjcwP4U3n7NasaqpgbH0PTsNk9pF8d6LI57ZO0oTjXO1MRREXmPoBznwf7d1dHDY7GB0dYzIdISGDv8iRRCHazSb2d3eEG6bnwQtCBFGGRrsNFCl0UxfX5hnsho1Wu4WM+pV6QzegZBm8yRRhkrBqLrUfKaASo0kKv3mcIgljHNw6gKarmFJqjcmMY2zZhdhyMOgPuPzHJyfw44BTqzSbDrOdBFSpvpRqp9NuMXtI8ZZxmLCC7XyS4uTIA7Q25nGGURhi7Ls4nc1wPPW5/9hOLMNThK1RiL42TRTEhJZ5OeUeUZ3Hct0hd/TVfXO5Ji3XpuXsk7k+pbutZD05VQsxnuRqS4mzF8ATnObHMlQ+7HByE46lwd4FDg/6CJ+EsOIWFNuAb0YI9Ihdvt9q7eOTx0/x0ckxsraFu2/dxbu/8Tbe3N2HEhYYnk8xte9h5+3fx3e/8wZS/xh/+Z/+GJ9+8peYzB4gjM+QIkSrk2HfbiFJbHhRCj8JEeQpHya1dyIc3DCw07+OXnMPDQsw9AhxoBJuR1bMEEdzBNMYuQe8dqsPq72Ho/EYz46J7c7Qbffx2vVvYTY+whcPv0AQTaG1VeRtDTAito2SBF8f8NzuVFLKTG9Y01cW+priQts2h38Antv34suuqAM8a7V/jSIIULJ8vSrgXb++TrkuA4i/CuB5GUNTo2m+pkuWRi67l0og9yXEhUhAobRjhfFZ5nlkM20Z0rWw2WR7rxtRPCZI0v8Kd2cJZkkhV25CcixJA5cZRrbkl8Bg0ahr446/Q0IFFaVcLrMUzanEL24/z5JJGSTWXjVS1zfEKzu6zPXJ5rVAnquXSzderms1v6u8bNnwom5Lt9oquF6Zgxy3eTFX7IVyVgJUuYXlwYGMDS4bcF1QbuMcZyP34mvT2FgatGuM6/aOWTGS66wVLJm49SVEWJbAacl4LowZbmBxr+URgczIKw8jxIPyNbC76cChBtQq+/pyFkBWi0tbGQCbxmf9Q7UybnuLuJCc2lXIS8/9UuJCq1paG3tLgvqtXflrBp6bAOWinyoHwotDonLM09+kwGrBQOqe4s/+rz/Chx/+FGejMQNPUiKleMKY0o+c+xjNfUzTEIploNfrQSWRmRkBvYTjOxOaz5lIpcL5HA0D3W6XGU8CF5SChdigLEv4mqrRXo2zE2OJPEAsjjElbxda11XTgNNs4HDQxq2BhTs7Duw8RcvU0O83mMEaDUMcvyD3SmD3Whd33uyhu6ujaXV4vhHgoXLZpsUxhwRsjl685PJSDsy9/Wuw7CYCAk9xyh4mzXYTlmMyw5imETTPhR8kJAODOFUw90JW0j3Y32Hw9/LFE/izGSu3EoibsJhMyilbOu0uTVYkYQJbtxncW60GtykDdxVoNZvoN5vIw4Tbl9KHUOoQPwgQhAGDUOlkQ7+TCy4J9xRxjLbTgGWYHH/5/PgYSsPC4eE1zM5GGD0/QhhGUEwLOeWALDLs7Az4ecSYJnEMz/PYjTrL6eAhg09xvsjQ3x1gb38XaURxlTGyhHJ7JlAoL2uhYOK6rOlgWpSCxUAa0+c5dEVHd9DkkBPfFwJDxJYTI5qlGdqtDrtljycTaKbBca6UzzTNUmbVMqo7pfxxTO63LI0ReDGSQEEW6nj2dAw/0TGLC5z5IU5mMwae0zipHOTRgQgxpRnXmdqMDx5UUs4VaX9obFTHoNg7y7jODQeJ1bG7vifIdZ1ZTnKjLfPcknqylkbwAuFqS8BTKXPZEuNpk3uxpqCh2nDoO1aGZquBcJqirdk43OvAaqgYui4mQYHXrt/mfjg7O8MkdKG0DOy+doBvf+stvDY4wNmDJ/h4nCC79Tq+/e17mIwe4Qff/3eYjD5H0/bQaaawTBpvBdLMxHioYzRKOY+q4ahwWjb0lofufoG9g310220YaooidxC5e2i39tBoedD0CfLI57jPXlfH+IWLaThHVJjIFXKzN9HW72E+f4RnRy/hpWMUjRwZCUUZCUhrLI2/RuC5OV366jJPm0p54HBh/V90+BrwlINm/Qu1jIbyS7U26e070q/lirr13HZdXUZATsJtAHDb8+o2Vh3guX6v+kbQ5lJc9f26Rtdy4xem5NfZXnXbtk4fVZPaV4En7ZpLXFEvnQoBz4plz7kgxT2EAJMAoMt8jZeVj9qSjJ+qyb9uaAkznoT6BWCR4hvyOrnRlKY8/7iqjwQ/K6LLF9eV6VQWojkbFGo39QXdI93Adi4NSNEmtBZWYwAv69fl+rXJ1bZ08VTIgFmqzMp7XZz3BJDKvijBdNXjQNSV2OYtwHNB+izHvmRwV9pwjT2tlmu1vuyIemk/yf77Zed+9Zl15ge5i20n1ATo5rgfPqzYLJLDbHNJ9sm6ylauQk8mf1de21OnbBo7YqYllSl5yU64xniuA3t5EFmr7Uu2l0WvJOPJXualimRZGqErJtuprH0JPHl2lAdG68TipjJIxeyr1kVmn2sYAjSHto0LUYZfDeNZna/Vulb35U2HMWJFUWEVJvRkhv/wp3+En7339zgdDxHmwMwLkccx0iDAlIDnzMUkDpDpKnYGA1iFinjuMXAg0MT2XKEyuKwCT2LwSM2WgKcoK8XrXR6zz2OHc9gCaqxxruRcoTyCBRTNRlNr4M5eE+++c4iWEqJpAPu7XQbR8ynw8LMzjKYhDm718I3fOECzXyCMKBWHxrGQlqGLn6TGm2eYTSYIA59jACldSrPdQ5yp8IOUhYNanTaDoSj2UVDySW+O0WgGPyrgBTkmM49ZrLt3bmB3p4Xjo6eIwwD9bg+NbhsT30eU5djbO0Sn2eX4wjRM0HJIdTTj9CqJWrD7YaEBTaeBfqMBLS1QhDGy1EeS+yJNTEbASWNGlsYwubASwKW/EaQM8MgNN09CDE9PuL+MQRd5kCA+niL1YmSmydcTABrsDbCz00eLqKw8RTCfIQoITDR4PyI32zhP0Oy00e8TWysUWCNSnPV8KGkOVTf4sIJcji27AdO0kcYZg0+OT22IeE1mkNOU2cY4IDfhgFVuyT2b6kXxmbzHaZRmhdagnPODmibVN2AAR+8nYQo1s6BkNj779AWmgYJxmOPl1MPJ3GMxoYgEgVTSci1XTRpz9AxQmhHhYUKCRjTWpGusjMVc7rkEPClURogLLdaYFS+M5Qoi5xjdh/7LeUngk+psGjqMPGZmuRrjSesCOajbJqUmonhPHQ3NQEc3oBM7runodFTcu9bGXsNi74MXpxGKlor2oANb1VCEEQLPxzCPYd86wLfffBOduMDD05d4FI5gNXScUkqe80dQtAj7uxZu3+xhp9fkWOEnz08wOlUQuAanF2p3NZiOgdycoLGXYrDfRbOpIMs8hEED3nQPewe30d+N0WzFcIwObOUmWo0+zn/6VxjNTjnOuDBaUAh8oo8wmuDF6DHG6TlSI+O0TAQ8ySs/8gHFD91LV8gqS1ldbFcX982rdWnuCEOBh8D2tVgm1xWdvuzkpePP0jlr1UCQ95ZGVo0dRG5w6w+7anf6mj+rVYsau+W2+7yK4XD5OPhqG0c+Zx14lpZnjW1dlIfHqjTyF25cV5d15TsXBlplXK65HK9v+OLKVdaleruFCymPd3GyeRkps/xs03Rd7eFaBmBN8RE2GsrbM18px1upastv0WHQuqKO9JytVJhxJ3XHgl6ogBcJKsg9li6oLP6rbJu4YbYiVFO6667n5iLgSQCJxYvIAFoFvhxPxg0rk8JfbFvZRyvAk2TXF3Wg0/plKpj1NC+y+qusPdkj5TOrZZLuvCUY5wTj21GNiCdZvNZn+3JNFMBTlFUaxmJ6yNKVHbQAntINenF1qU4r4mcWddswaPlOXEWBpJZPKB08F9/ZrPp8YYZyHOjFleyCM3LJqlaBjQjJFXG5rBZck/lcX1o3raPqmsKsLPcqOBHtWv3+eh5L7pFFky53PPkdZv7KcbFUm2cUu+z5bQv9xUaFWiyBZzXGuDpeKUWQ8FBY1G71d8lg11qVlxzm4hBIAs9KjKcc07Ley/5bxnyKx1UXzUoak8oYJ0ZnpT4r7SAqJYRHrhYf4adJ4Ly6tIs7ls9cujCvr8vrHbCeE1RcXyn6atqHRahBJTZcxg5XvT948JdFqq6JhQo9N+DAw1/+P3+Mn/zob3BCefeyHKOpx260RZJgNnQF8AwDztfZ6/fR0E0kfsgpPlJyElXJVdxgdlPE5Rlotzv8czKZLISFFrHNMjwhF8IxS+8MkReZxr6W2byqZAiRKqR2qkNJDNzY6+Cf//43sWfF6BgJdgaUlkSBP9fx4OMzDMc+Dm50cP9bA6i2h4mbodV00G61WCWWwCylryD2jfNoUs5IYqIyAnNN5AqBM4pBIyVWh8GW74o8lMSynp4OcXpG6UhcjCZzRHGCu6/dxrVrO3DdCYvh9bodjt0kdeAwy9Hf2WO3Qx0Gp/MgMSJKhZIVKWaBhzm1o6Kg1Whip9mERft/riKJXfjeGabzOYOvVrfHbo4EWsm1lRhLRVdgpybmoYccCUwlRxq4eHZ2jFEewdEstBMNiCi9Bgn/KXB9H412A91uG512A4ZaIPFdjEfn0NUGNNPiPsgoxYZSsIs0AciWY0NXVQaWKTGflC9zOmGG2NDpM2I0Y8xnc5Ard6NLbOWSXSQVXqK5WO2VWFKO39Qw55QrEef3pMFAbWNaOrvpTibnQqRHJ01dHUZmIQ0UfPrgBUZ+geN5hGejGYY+gU5i8AStRWOC/tO+Kewlcp8WzCelwBEgl1SRS88SZjmFJ5A4uCEiXbCnBGTlXF8/aFp4Y5QsKfWTZFOpHFRHm8SGkMEPfCR0qMBqumL/pfFlGQQ8CYTnaKgGbjU6MJkCt9De1XDnoIEDx0Q+S3F+HuHF7BnMawMc3ryOfbsNY5bh6bMhfnF2jr3XbuKdt+5h7D3Fzx/8COPJHLMoBqX2TEzg4MYdfOub7+Dabh9nLx/g5w/eRxZQmqId9NukHBzDDWZI9BnsvQROj9joApaeIox0zOcqrGYDRsOH3dDRa30Dh93/CjcOfhfxp/8WTx59jFP3BHFRwDQOYeoazsYZjrwv4OlTFKYKRdWh6wXcOTA/Twl4ehveiwW4AAAgAElEQVSBp1Q03LSRrmzcK5L5YoMScVslc8Frqdh45amAXHhEh5aGSSlnvthoSPpYbqsL8CBcwagScoXm8zKRFKzkIyomWA1QJjeTC3vy/8/eWDF6arbLpiaoa7T9ss237VT5svuvMzjrf0uFvV+2fBIQbwabq+yZBPbrz1xvy00HANXTt4WhttZ/q9e8Uujy1mbgYP0tL5p+ZH+vgKtSfKd69k/i3GKWSsNJHk9VQAGffQpejT4V6Y9l2valAUlur5JypXaRgjVVd04qdjUlVBX8rDtIbh1vF4VJN7bKiiBQpUGujNaUTPDaM5YA/eoOMGoCjm11rLYjG4NrZ4ULh+SCgOcyRQKv8Gtgjv6s4+WyPj8vq6loopoV3TZga31OrnrLDpQ71Xq0I12yqVTrwLPOkrttbZX7pWj7co6U7Jo8Q5H7GYleverrskPFJehdu2MF5AvLb3VMbHr+pmdU1y/JcqrEPFTYhuVBpLQn6CdxHJJtEC50HDdZuk+UK025BixOzxZHJiWcFsXkk4DNLqGSTeTrKM9fWbHq+0vbRlhOIlZ6eWyw8MkXDVU+kmbI8jqxVlXSVHE9FHokv9jzoAIkV/Yesos2DEQBYktArhCjaMFKJnjvr/4UP/vh9/HsxXNM/AjnM49zYBITRjGLFAs58ylDJeVtbMBqNJGnCQLPZeBmmZSqQbh9EotEqUFarSa7Mk4mI2ZGqX2km63cd+l9epGxLpki+j79TiCW21G63xYUP5qi3e3i3Xffxbf2LezoU2h6gmaDXHMtfPrhEdxJiP2DNm69ZkPRpsgSmw8aKaaw1etCp/yYDYrpbMINfOESCRWx52M0mSApcjhtEgKymbWjTSfyA7gzD7daO3j5/AWrwbqujyBMWPG3szNAZ2cHUZah4ejotEyRUkZTWOTGbjRY7KdN4NOwWdwoV+dANMN8PMbUT5AbHfR7O7i106GMI3ATRj5QMxfnkxPotoHdvetQ1SbiiOIdqewxDCODFtjsvkqgWtcVdg0+PnmB4fCMQTaBxiQnIGnj9u3bfDgwGg0ZjFFfNZoO9w+x0+SrzHk8LRPtXge6ZXB87mw8RhYn6LY7aPf6CDUVnjcEshBhECMLdKSBgXCeYDoaw3I0NHYd5GqGLCUVW3KbtTA8P+U8kqZtMDil8eiTuy4L8ZHAro00oRjWBKpKcaM0lwG922BxonAYYvhyitEswVGU4iGpEk+miIhBJudsSldSjnGqkxxbNM6Eu7dQXKb36Tr6e30civWFDiXEZLuwJlUOwimXrUxDRfeS19Kz6EXAk3J70jij+SLZBJGuJeexbugqzyFyxbZVFQctBwdNm12oNcvC7vU97B12YBgB5uNjhF8UmDccWK/vYfdGF4eWjfbQwsc/+AIjy0V8zcfT5CVeno5h+hb0xIPfACaWjvvf/gP87jv/HO34FC8++t/ws/kM/f4O7l+/ga6uYXjyFM9fPoTRLWDt6oi0DO2GituDNhoOiUgVfEDlRREydl8msa6buHPnN6EXPrJgimD+COHsBWI3hzstcOoqSMinmFx7tQJJrqNtDTA7KnD+cvJVA0+xqMpIFcGQLDcKVoBcuKHIBK2yX8QCLDd2uYfR5iFOhyVzRWkLyqNh3vT/AXjWMTD+AXgu/fjrtNe2a+oCz20McdV4qAMMqouiLON/icCTANhSE1WUNGPgWZ7qrwGVat2ZzVyIDvHaLEAQMYvS6OMM5oK9Ko+1VtxgJWhdYZzL764fqm1q0wv9Xxd4luUURmoVjK8CgZW/SkOZzc7qB+T6s2Ug0ndofa/zqjO+lgB+CfzlvRf9+WsAnqzKu60x6jRCzWvIzlAr8ZtLl9dVVeA6wFPYLPUKfxX4XMzzEvSLuFl5er90RlgeYNWsrJxTVdas0tiSbVy/26KsJXZSSpXTV3vqZuE+vSKytAL8Kocc7PItFoqlOye3h5h4ss8I0C3WjXKOLSGh+I2Be/Wg4ZIk8hJ4Vtdc7t3S8BXrEa1fVA4JduWxBT9p+X5OkZLi4bK5KXaOD4DYS6NcQAhLVw7u5fOq65Z0Y1+f47KPxE8VSqHDSad4//t/hp/98G/w7PkzTIMYIy9kT5Mii+HN5phO55j7IVICAEYDdrMJ5BlC30WWRMKIVwwGNHRvUid1HJvdI6fTyYXQBjLCpdEvwYEsq0xJIUECDydVY4M+jBLYjoO7d+/id+4f4kaPsP8cTVNFFqoYHQcIfboG2DvUsbNvwLH68AJSQCXA57CaqG7oGOzvwbAtBltaroDEoSfzGaaeyx55lF+T1FcJ7FAOTXJn/Mbtm3BnLo6fn+DsdAzPi6GoFpqdPk6GY07t0emY6PdNBKEPp+HAdGy0ul00211YVpOBJ4FQu6FCyzx4M4pVJNqry6qtNgXM0fizO9AVFZk/xtyfMPvYaPdhWV3Oa0muvwpCAT7RBnICXRGSJGIBIWJfKQWLQuJjFHsbZwgzlWN0BfjSuY9ozfADj/uI4iyzIMachI2oHztNjnPl/kpTxAQ24gRRmGAWRHAcYo41BF6E0MuRhMR6A+M5HQgo6PUcNBoW/57lKY8HOgxymhZ0TptCsY2UriNi1WPHacCxWwiCCK4bwNAtdt8lcaqM4lsLDcEkwsnLKV4O53g29/F87mIaxRC5nVUGc1VbSMZvShErGndyDZHjkMYavS9jM5ffrxw2rq0B8hpiZzXSmKB5Wnm2BJ6kbkvAk16h7y0O0Pj6LOVnEitIfUFjraHp2G81cEgpdijfbEG5dUOYVoabN5p4/dYugi9UfHj8AnHPwOCwj9u7O3hzcBPJPMEPHv4MP33+Ac68U86p2jKbHB98HMbQ9g/xzj/+r/H2W99COHqEz97/U5h7b+GNe3fRsRKcPv8En330M/hBBsUGZgkQQcHdt38P3/7uH8BObewZXSSTMzx69BM8Pvk5ZsoxrF0DnYMeNA/shr/T7KBl6PCnpILrQXMcvBxNMfVTxCqQailiV8f8LEc8V0hcyC82bXaXGWcXTrZLd6rlgbQAnmLNXCa1XlmYy1V2/cRQ/r04XV6wnuVgkCeZenmyegXw3GZkVTfHV7n2VTfVX+X1207IF5Npza3yV13fuuVab5uvolwrp8DlOKu+t13avX6Pidih5UJ1Wb0vMwaqT6oujlWDQs6bqrGxaexWGYE6BnrdPlp4S17VLBWBG7qMXHXW2TJ6P4YusmFuLKB0jxGuVwtTver2yf5woiBFWnpVVO4lQdOqGuzSJbR634ruTe0OX8mrWOtb1bGx/AK1DsVJLefnMuZvBXiSQboFVPLWWyNx6Lrxvqn4vDFWynWB9SwPA4hpqviFLm61OhdWY3Avay4xvrc3Zh0Jn6Ub8fb7bSNPBdsmCnYZ6BRtL561ae1agpPFaK5RsHJ8X9EoEuCJ9l7OtKoLmFgvaj/uQh022gQbbri6tpaeSFc8trqeraubVkGSsXBrXYu7WWHXyfhbridKCTpF38mlghHlYs2pHu5wSK1kMji5/MW+XAeY9Iz1dhZtvdwLcppF3FbLybvM57wEnjkBT76MgHE5Dwo6oKPfSzBK9y3jlFb3AllW8VN6iWwHngYahYtP//7P8d4P/xpPnj3FLIgx9WNWNI2jAIHrM7tH7pAUr6hqFoM/cmOknJJJ5AuCQKe0GREzOAQ8CdjQ3543F2v02v4oh8W6sU/GuzTaCSAJdVLh/phmBbNVzVYLdw+6uLXXQLehoG0UmJ2OoKYGep0u2h0DvYHGLrem0WbhHLqPZhiCqFDAzGm718V0PkMRZ3B0EyAWLwoxmc0RJzG7s5oaaf9SaqMCjpMzOJiNXJyfjDGfkpBSG+S989nDp5yG5vBaB92exiI/3X4XrR7l6eywGy8UA4piYHf/kBlXYjzHZ8dIoKG9d5PjEbR4xmquMJrsjoqQYkpdBLEPaDZspwfLbDKlk6Uu0tSFpndhE9pm5deAgXKRRsxKExilOFYvIBfKhPNtEgu3v7/HYIdYPQKFlOaE+k5NCnaVDeMIhmNxHQaDAcdJToYjjM7O4bkBEsqvmQecE7Mg99GCWG8TQVRg7M+hOxaaKji/qWEaSIsEURqj2+vwlkEuwjTHSM21oQt33AYxwZmCGR92kHhVwcwzsd+Bn7IQjesmOD6b49lwimczD8MoRkRKsbQ5MvBbpjdZX3q4fqWwEI0nGdtJ40yylfS+AKu0BlzccBe4pASirFhb7oVV4CnvJ4EnC28Rw16ysDzOE8Hq26bOQlyGZsDRDAwcGx3T4LqblEPWKmA7KXb7wLWdBnbim3h8doxpEcJskkJwDweDFsaTY3z/gx/h+XiKnVYL+y0H57MpPjsaY54Dd77zDl5/5w1We/aDU1hmjt3em3xw444f4/mjj/Di6RMxX3UD564CPzXQf+13cec7/wI3WrfwnRtvw0liPPjor/HZ47/EJP8Y9n4INAKkswHUzMdep4+B0wVSFzudXewfvIFPn/wIHz/8DCMvQGxQyiDAHfLwvgJ4cvJ1sXOtMiprhvbC1XbhzS8YCrlwlv0oYqxErBWTlIt4CkFxl+dxizx5sv/JlWC5VJcnmSXjuXi/zJO23dFn8474VQCeV9vit19dFxhsv5MMR1udUL/KOr9K2S8rx5cpX9Vwke2yXpa69912HRvpG4Dt+nMvM/gvHOBsOIyp3uuqNq2WtfTG2jos6vZRXeBZJXTkdxaumWVpItqy2AX/okVc8g7CkC7dBJnMkKZ1OdkXDEEqPlz0+cL5cOGBWxo/FeOvLMemQ7U6AI/cs7a9qtxGtZqLOnNu0QJJBWFKLw8RR7p8yfpve6ZWA3hW1/Gr7ndRSGgTgOScHovbVOtWHbNVN+fLnimw03aElJciJFe2Bd9m+722XyH2p6oNsgJYKoCCPXLKQl0NPus8lXtpUYflelatl1QnLg9neC+t3JtdLsucAlsGTrXZZcydMKiWz5OkWzXd0UpNqsxoDVdbcSJdAnqJ9EobowpUiPmRrbFo4IUHgQRpMneCoDEJKMhYWul6LPpkOValfhPfuwI8qSikqLnttcEuLdcZ2R8yTEBYNIuwgnIhqw5RAgBVrxA2oXPBdopmEvWkGFvZNuL7F8fSylFfKcokr12UgeTRVAst+Hj03n/GT3/wn/HF40eYhzHmYcJ5L8PAYxVS348w8wNWfAXnYqS0FxrSmECNJ9J+GA67LJKhTSk/qKnJRTOKgoWxv74nk4G/Hu5CBjndh96XwHPRBorK96dX0zZwbbeNw4GDBiIEwyGuDQa4d/cWK92aTo5m24Bjd0ROyCRe7NHU0gqJB7Vb/F7o+ZSyEx1S7DVNzDwXnk+CQgUo7yO5hNJoiAuPVXG9iY/x+QyBm8A22vD9FA++eIZ2p4sbt3ZgOzl838XO3g6a3TYaFNNJLqQ5ibSo2Nnbh+N0UYQzHL14jAQqDu++wQqzFom4RD7CQmfAa2Qh/NiFyzGcBhynxy6PZPZG4QSuew6YBHb7MHUdWRwx+ESWgvYC6iN3PoNLMZBJzu7Q1B62bXK6GwKfNNYl4GqbDcRxgrnvIslSNDst3Lh+HWkc4/T4GMPTc3aLte0mPErTEgRAmgG5hjjV4IUpvDRlt2Y1jGBqGjPMJJ6kGhpa/TbiLEGhlrG8SoG2DpiGxWJJxHYS6HTnPsIwhuM0+WCD8snO5wlG8xBHUw8vpi5OaGxmdECqMFuckUt3RWZw3a6R4j/rLt8SeNK4kmq04kBkNWykSggsmFQpDVEynnLdlyBUutrSM6hfiOGlwxNiZiltDL1vmwanHyKRLFPR0LMtNGjcGSYavQ46Oy30BzoGHVJyTnBNuwU3mGM4nyKng6B2CyEm+PTJR3g5PMbBwTfw1uEtKN4IP/jkA3x0OofZdfDGO2+is2MhyCfI9AL3v/ktNBUH3vgcw+NHmA6PxFzQdISZjuE8Q5iaaF5/A9e/8du4e/gG7l27DyPN8fLJRzh++QvE2VM0OjEKzDGJWtCtAINWCwNngJZp4bB/F93WdTx4/Fd474Mf4unZCJEBGJQPdpphcsbiQssYz5UT6/IUTS7Eq8ZtZeGTAJNdzATglMBTbl/iJJ0W1dIXe3EiKQa/XCDZSC/lykuX64UBwBGj5SnmAgjzteVmo/Chyv8nXttAjdhb6hoq26tcxzB6ledtK/+Xvde2+15V08ue+Splqd5/W1mqwLNqbK+X8VWB5/bevPqKVwGeddqmTpyheGYV4JWusmswIKK14QpxF24rNrRKI65UruUZLlnUEowqacU9rWySFZC66JTtwFOA2avblT6uAzzJxJWCQJvaV6yFBeJNwJNOZCsF4ZygNYAU8ch1XnXG9KLZFm26yl6LJ61C5MsOUUSc/5ZXTbDI6sTbcEFNEFunv9kgWekjAQCqQ0WyotVibQaf2xpBfL5pj910mCYYz9WWXbjzLspcD3xetuZV+5QOi8QhwkVRmwqvuFXtlZ9VutCu13e1hUpRreUjl6NRVpsXHVovhGCHAJxyBZCHrWV4RUWBWQLPxWFPSV9uAp6b2r7qvre+7q/YT+WgEGsjMUVLICnXaD6El2mYKgSOPKCX50kMPEtXW9GGa621CGuQHwgPinIVXQBYUIwnCc/Ax7Nf/C1+8rd/gc8/f4A5qWQmGQICa4HLYjGUr5JcbeknueBatgPLNNhVkJRQwyAEdGLPcnYrJBEZinEkdi1NiTkUIFJ0+ZINrsZ2VtuLGC4p0kKgMytTX5DgDynl0ue0FvY6TRz0mmgpCXYaGt68c4DbNwbotm1oOhGlObtq0r2jOOL/DDJy+juGaZno9bqIvBChH6Dd7aDZ7bLNGkYxkjhBEsX8me960FoWWpRyZe5jPpkjCTNo0OHOQwwnUxwcHGJ3vwcoCYOKwW4fdqvJMZ6kABvHBQsX9Xd2MRjcgBK7ePbkc4RZgcO79xlMOoWPMCZABShZAS0J4IYzhGkEVScl2z6ajS7HBYbBGKPhSyRGA93+Dhq2xXGhke8jT1NY5J6a5ww8PT9gTQUC7qPRCLPZhPuKcoySci+1Kb06dovzsJJ7sht4MCwD165dY9B0dnLKSsCm6WCwd4CcXFypfaYzzCczzKc+wihDrppod/tIo5DjHymNCVWu3e8g0wCfcsRSDKyhwbF0tDTKqykYTwKbEnRSOF6300cUxfDOUwxHIV7O5njp+jghgErjsVRop5ykBI6LQrjNVsdZFTDKdVUy7fS3BJ50HY1VkQZldV2V43Od8RQ4RBzw0TVyTZDjnVP42OR2nrILNKXyoffooCkqY6JJXIgOASjPK2k0tHQdVqFAM2yYrSZagyb29pu4cWii3wQ6mYkiDTAcThBnBgrbwfP5Y3x+/CnanQF++1v/AjecNp589lP8+/d+jKldYPdmC3t7TWRJiDkdqtgO+jduQ0tCpNEcSTBFFgV80F9Ax8QDpn4Ow+ni4OZ1XL+zj26vi0LNWFgqCefIAg869ZtmQMuBEy1Fs9dEt9FB2+6h7+yh39gB0ghHLz/ERx/+GA9fvMSM5m7PRhRmOD9JoHjBqqrtyoZT2VEvA55scEq1NR7G5BBQuorILaEEnpfFeJb70RJ0VqhzkbdLqPezuVN2uniS0KeXgFQkO9js9lRv6/96rtpmAMrFuk5p6txr/YT0su/UASK1nlen4OU1l93vVZ9Tp+x1rpFF3/b8TcBzU7XlonUZCKkaL5sMnep43lSmzffdTiLVbYs6wJNPp6uAaUXFdNkqcR3gKeMcS4Ap3D1JYl+6k5VyHMx4ipOohS1aHn6JRaBKlYoyLK9b5tGU729jPMmlso6rLeu9ynVzQ4ynYJAuAZ5rjOeqy/Blk4q2jHqvbWNaNtB6bO4Fhrj0cqk+dRMTUz2MqFfCy69aSrpccaeaIHYrGF6sTctncZeWQkLLg09pgKzf8WJqjjriQiLQa8loLRirhWeFKI9Mi1O9p9BjqTgkb+ij9ZZb9pkU91pesagR7920p5cpj6peHmtqwdvOBejuVW3i6hpUNe7E/ifUqC+LbeR2kGle5GGVPITm6b+0BSgtxGJdrxwM0VxdPLfiaru+Dq+UkykRMRjkXOYYU1Fo2UFMl7MhXAJOsn3Y/il1LkQCqvJYSTKc5S1EfGep/lrWs3ziKugsG5yVmiusD7+9IvYrWVgNimahVXg4/uSH+NHf/Ed8+snHcMMIcQGO54vjAL4Xcu5KSgVB7ppJQYIpFgMYGgnkPkgpRVI6ilNVjhMkoz2OI2Y8KaaP3peuh7xXkqppmedQuj5W23UFpFLbFAUrkBJ4I+BJrB0BF1ILpbyXfcfA77xzF2/cGaBhhLD1nFVsDU7DEXO/EnglMEiAU7rz0rP39/ZIFh3u3ON+cjptOM0m0jxHTIBn7mJ0NsTw7BxOd4Beu8c5LQncJWHM7CwBVAJWu/v77GZMjGKSxuh026xuS+CTclxGMSmrArt7h7h16z7I3/Dxw0/gJRl2b74GSsdkpS6r3caKiTxJkc3HmLpjjvG0mx00GgMGnhalGolnOD97jgAml5lUewk4JHHE6rG2ZXL8IAFn6gsamLL9zs/POOaS2GnbESwygSMlJYEig2M8oyRil9hOp8Ns4nw6Y7EpRdPROzhEv91F23QwOzvH8dNnOD8+RRplUAtSDDZQ6HQeQS64ObOng/0duFEILwpYWdd0LOwM6B45x3HaFrHmObOeJBJkWQ4Dz7Pzc/hjFeeTEE8nUxyHAcZxBi8S7unkkszHMUxmCaVa+l8FoFUgKkFnNX+nzOlJY0UyoyveI9Ldv5INQawXBbvPyn1AMvjM1uc5g1iaKwTsiX0mESEBPGl8CTEuOkRoOA67sDcMAw6tpaTyq1tQrQZgaWj3TLx2Z8CpUJzYg44E7tSFHxbw8gIn7hFS08P+7j3cPfwd5PMpPv747/DjJ4/RecNC/0AFkhDxLEUamTy+Tt0AqpIxICXP7zyjVDcp59eceZR+roXDm2/i7Tfv4XBXxTx4jhenP0eUEfMPGJoJNWvBKNqw9R7mzQSd3l00GwM4Zhst8xAtqmv8ArOzIZ48/AAPnj7Ey1mITt+BpuuYzkIorj+/sA/zgsB23epWIhH+isGxiPEULiL0xWWMZ3kWyXn3xEJc9YmuskF8csBQUliM8kSBXZ5KKfcF+CwX2U3As2pcbTW0fllr6Et+v0656gKDukXYdiov9s26Jtn2p9ap4/pdvsx3VsbihvJfdmCyvQbbr6i6JS4MmxoW5no7Vw2dy/qgOlfksy4DqqIZrjYD6/Z1XeCZVp1EpeDPWkqVlIGnRIBLh9sFjyQ9GtYPrJjtlMq2Ze0zYjuWjNpKbkPJivIytj3Gs65yr76VcitbfTEGlvOpOjTrxnjWdbX9qhjPBbAq1YTXXaWp+kLwZF3bVfTJ5jFVB45sn2us/7ltbhGbViMYlMfKtmKtqdWKr4gvrTpcL2P+qrVYXcvIzW97Ha+ak4vPeEgJ3x7pTiqKJdm+Jeu1rZLrz7tsrUwLcpEXcZJVY04WQhz80oHL9v1Dpghav8868Exzep5ky5YGZXWcqYVMN1SCzNLteNG9HKajLBQoxapYplvg8laA5xpwv2xNJtGb9c8utAnFgJViOhSCxnZPRmqaoh5CcVjys5KXlO61ItKAe7NcNKjN5Poh3WbFGUW5crLJJEKY5LheMJ4LkCwOEAoSxsnnGD78GX7013+Gjz78BeZByPmO4yRicaH5XKi3evQ/iJDkBTTdYAOakt4TizOfuwhThWMHibmhh4eU7zEKFzGwVVtPjFehOEovCRSq+xoBOmF7EssgwKemi/QbxKQmGcVXWmiYLQzaHfzTd9/G66+1oGWnsJQEh/1ddJtdjGZni9Qd9CwCxORKys9XNVZ1pUb2PR9hEsNqNNg1lpPbpxRXmCANY3iuhydPTtBpkegPGenE0glFVBLKsVo25/1Mkxye63MbWA2DU0+QCy+BCGI7VdXE4Y2b6Pf34Y5e4sEnH8KPM1y/9xYaJDATkyAQUBgNUNBoMjvHcHaODBkarR4cRzCetkXumj4mk2PMAqJHhcVMcYkUX0uKvNQfBHIod2ccBJybVYoIUd8MKX1O4DPwpH6jz+Yj4qPAqraaaTDwpBe5zJL3EQHPueuhsCz02gMc7OxTQ2E+PMP09BTRLEQwjnH2cgx7r4VGp8VuziTc1Ol2WTU4TlOMpzNmXK9f32fQQ3GjpJhK7GYSpyBPDhJjUhUdBJInUw2nswgv3TkmacaMcBTGApxzns6CXYalYFB1vMk5KcGoHH/S1VsqKstxyOt6GbtZXYvW1yXxN505LNcOCWalOBaNceoHOizJkpgZT/qbxgel6OFDGIoSNnSO+93f6WOvYcM/PUPoRYDV5HyeiqWiN3BwsN/FrYGGw4M+A1ZKZ3NydoYkTXDt5nUUqYXYNzBzjzEKHmFczGAcqkjhIvUL5J6KLDDghxqOzj1kBnBw2EKnnyHJI7geYTdifZs4OPhNfPPtf4bvvPlddIwMjx//BZ4//09IsqeEjDknqZeqKDQLTmsPncMDOM0b7BFhmA2YuImuvYu2Ocfs+BxHz97HZ48/wKfPjqGaCnq7XT5QuQA8F4sq98SXA548JHgdLF1EWHCEgok3q9qKzURszAJ6yk1UrKM0IESOHuHEppRC/cItt2Q8K662ixPpbYbKdlvgV3JFHYBVFxjULeA24PmVP+9LtH2ddrmsvlcBNvmdr7KOvLBtKEydOvwqgecS4Pz6gOeibSoxmmKOS7d66WC2bMCqcqbMbifvQ262Mq3Kos0rwJNXi5UBviAl+DCr2v/y+1Wg+lUCT1GOJeW5ZI6WdRUgejl6FjBuQzqVbaY8PUnb7tBaYoQtaEsyegsYs8oMCxaltG43UMQX59c2dFd39QLnvNvaFnRBjTQivwzwvIhZv2bgyZ1Qxj+WnkCiFbnylQbdjq7rAs+E8gtW4wzXDu+dGgwAACAASURBVPikcVYnrU/VFb3a+9U9m26fZlLdldxUL7rR8SyrHA7Ig+qFh1SpIbH4W7IXNF9K4Rr5k59dplMR61QJBtd+ivKW1klVxXatPdj7o2RZ2fBdsJ4EuJZup4v8ouU0YRa0ZD9lZmE+OrtUHbvCrJPoUXkYUW1XCd5pfFBqFIoZ7MDF7NmH+Mnf/Dk+/MXPMJ67iAmI+T6UnNxlQwRRiiBK4AYRYkpbrKhsKFu6hjyJMJu7cKOCBVLov3Cz9RiUyTi56viiNpasU9XYFwa/GM8ynYoQWxLXG5bDYJAFcowcpm4hTS02lO+9tod3f+8m7t000SSl1xRwNAdJ7gnBI1K1tYQ7MCnZEqNL4i1kT2YxuQxTTlICiw4su8EsHbWXY9nodymu0sF7f/8efALZPrmQEmhtQTctFtDz4hCm47DbceB7aDRtBpCkaruzvw+n2YaqmTCtJvYPriPNY4yOHuPR558hgY5b999Bv9cD/Imwtc0Wuy9m7hCj6Rk8Sp9iNljVttnosFutrlLe1Cmmk5DBWppn0HQNrU6HQQy7KLP+RM4MbTSbMRAl4EN9lCQxHzCIPJ069vf34RGL5vv8PXKFVcmlNwzRdGx0m6Sem2MymXI+U1L1HeweYv9wF7apIHFn8M6nGD4Z48knz9C43kV7p8t7veu5whVVE0ejPqviNrCz24OqEytNBwqBAJM5pdgxYRoOs+mz2QxPz2I8n/g4D0MQrM8KyuuaoYgThBHlYU3Kw0iKzVz+rx5myN9pXEpWnccViU6V6X6WhyBiHa2OVfm7nFP8dylCJAFn9Rl0Lxp7EngWabI4DBDhg8I1NycxKfrd1HH75iF+4+4tYDzCi8cv4SUqQtVCaphQLIqXLXD/ehv333wNu4cdZOkU7vQMJokANQ7heQFm3hRuMUTRdmH1IzwefYGnLzJOOZTHFNOcIE3oMEHFPNeQIeWYaCZXHQuN1iGuHXwXt27/Pm7d+C3Yao752c/heZ9B055A044Rxufwwym8JECYpxynvHfwuzAbLZgtSlnUh6XdQcd8DS3FxPT4Ac6PfoJnRx/i4ckzULg4xa4WZiaA5yaDvGrMrW4K1VP8MjChBJiS8VwCz+U5LJ2obTrl3Gh6sAEmwCcDzvJ0gYCncNUR+XLkQitPfqsxnpsYovpmzq/2yi8DTjaVqC6QEu108RBhdYPaZta9WpvUqeNVd3zV71/VFvJeddurTk03Ac9NBx4XTsPLm18GPjfVe30Dr/69+fftRmedOtI1dcSFSGCOY/DK10J0aQE8JSMhc29uHmsEwAiQkTEgr5DrkASfDHvIMBHrtriuyqyusKxktC3H/fKeq4CqjksrA7wabBolVl88slLNzccUiwYTv6ynbJFZ7a/orFcBnlv7vAI8RXHWWOYFnt6c2uQCkCmPCa9+br11J+X80FcDWTqdr0G6iVCQbZi4LBbPx8WhqNxzqoOMmIfNNVzO5V+e8Vw8gctScR0V5JAYPjLh43J3vLLpq2vTVXt8nCtI8qXAjWQWqt+hfdq4THmnUgrO+VtxYZMf8ZyuAL0kL/NzstiOyH+3riLOwDMvxQdLJkK6ukvxFBGNLPJzcstxgvnSSKWfJSBid71K+62Dz0UVSvaRPq+69q3speVYFe2rlMB5KRgkr02IAZU0ZQm25JrG6155/i6PXDYdFCzG2Fp+UTEeVgG0YDxNdNUA8cnn+Nnf/QU+eP89nE/GDDAnkzGQxeweGqcFA08vjBGTmEtO7pgaLEMHsoQZsHmYs0smudoSoCHgSYCGUk1IlVoGHqWgUDUWTradtNPoM3JXZRddzrWYs1ue02gxmCUgZGoRdFVHFDugEFPTjvHf/cvv4L/5J/fRUmO4R+ewchPQQwZVdC/HtjlFyXg8xtnZGTqtNgOBPKX4wIT3N9UyGCRajsjj6VgO+p0eBt0uwvEQjx4+xvB8xKk+Wp0+t83ToyM8Pz7F3rVrsCwdapFgb38HAQOiFL2dXbQ7PQbOhuGg3R0gSqaI3SGmoyGgOegd3oWumfBOX3JdjdYAjmFCjaYYT88xnI4QZQoss4NWq4dWw4Ft0liOEM9TZgopLpciaVvdDjONxDKSOi0x7uSho8YxAy4h0CTcUcndNopD0aamiW6zgzAi5stDSkcTlkiTQwrO5FrbabeRBhGef/4ML05GaO3u48a9G2i2DCShi3A0w/yFi2cPTpA3c3R2Ouh2eiycc34+ZGBOQ5HctTvtDrsjK3bOysNhSH1OscPEIpLSa4cVbp88eYbHowQv5iHOAh9+nnNqlaZiQsuJXfcRJCEyylmq0WGCmNP0kvGb0r1bvk9/S/Ap4zrZxilddGmhp/FbBbHVuFA5p4jtpDG+bu9VGU/paltk6YLx5HmgCtafmFDqBxgabt88wG++dgudKML5yxOcjCKMIgWhZkFpOCzS1DcKmB0LO9dt3LndwK0dB7anIxuZaHQcuNkJnsy+QGSNcO1ejk+ePMXP3gOGEweKVsAwSdqxgJYCc0JQOaVAsln06vadb+Hua7+JG9e/C924jjRpoJnrGFBaX91Fbs1xMnoK15vA1oF+i8bWDN7sJT6bv4dpOkSKDgz7Onb2bmB/5xaaWQfR5DGmJ88xmX2BSfIpJvMEMRQWolLmvsuhOMK9o/xXLljS8VXubNINtmoqiITwYlEXG0N59lqKU4oYjdJF65JtcLGg8imluIG449KXmt1iSucSvUzOzG64pcLUMs5TPETsM9usC/GM9de68S9ODa/cwyvP/Oqu23anukCKF/eLlVx95xIGb1sZLvuc+uvrfNXonlcqzrbSC8Pgyz/1VYEyXS/GpTT6V42KFcPnyxfrQhvVudU60VQFWetrxbZOoE00WspiLC5fuJ0y8iTPMnEqvnA9K4FSFbByDJjMLSjd1xaO/GLuC7VOeqpcdMo2rjgvSnRbjf/YDLJK5nXT4FlniaoiSwuQUxIvcr5yUSRol+tZKcBUaUiKE5Kvav1XxoRYoS5ct4hPKz/VaSOQl5WLqrB/S5Gh0hWu2vaXjeV1ELi6roqHVL1bxH3WG6/cW3jbrOaFLsNBSgWWcjZAW7SzlHiqsOyycUg6n3+X6qhLSknuI8KPtTp6y5Q3lX2FD7AVSrJY8lPVPl7EP5Zr74X1cIXGKvul0vabPi5dRS/my1ydZaJhN7y3Nvl4X8ukx5AUUih3XvZYEuwcCaFEi5Qeq+ueaA5RRxkSI/p12X68/0jXNAKBlbWM27AEWZLZ5Pg+Bp6lTUFlkUzhgtGWz5SpU8QBNTOqJQhl/Qco0Mm1a2EnSO8p8ZPcWMtldSWelMfihj1MWSmXAMOXqcyK4VDGxpZk/BLsq8xOiXXn4pojDzZXlo3FH5WY3LKMJCizOnPkuiFnL5WFXOR0OIaK6PwxPvj+v8fHP/1bnA3PMY8LzD0feeQKsJlmiBLBehLQonhLcjMmBpEeRKwUidf0epRnkuLZKFbMZ8OejPJ1F0Zp/POsW3PZ5vFBYkRpGatXjg8GjxrFbJJ4DEuyIUuIxdFR5CZUI8eb79zEP/rd+7i7a6MZezBiwdKSS2OTRFraLZ6f7mzG6p3G/8vcmzVJkmbXYccj3D32iFwra+9tphcAMyDAIQYAQRKkUTSSZoRA6kl6kvhAMz2IP0Km/6BXveiFRpNRMgMXwyIK4BDAAIOZ6enp6Z7ppaqrKiv3jN09fAvZuff73L+IjKzMBoYAoy27MiM8fPnWe+6599ya5tYRdC4YiurVsMgokDLA1u6O5Cc2WiG2tgcYDHrI5glOjo8Rk3FlKGs9xPnpCB9+8BOcHI/w8OHr6G23kSFG2OT9eljWPRzcvy8lVZhT64ctAdB+wXzJc6mZSSa0t7MP329gdH6OsNHUYxstNKkePDrDy8PPcRzP0d4+wP7ufey0uqjlCYpaIjmnwhYmZA6BkPm3bEOpnZkhpsjPEugEIRZZCo9gh3OPbB/raKYpRpdDLOYRWlt9DVclm5hmEsrKsOncW0oeaYdt6BUYX5xhOo/Q7im7ynzaek4p4wKXh2M8//QFpl6M/lYf+7v7AuDPzs9xfPQSu/tbOLi/j1Yn1HzWZIGTkyGYKku2mWJEnI+NsIUsXuL5sxN8fDTFs8sxTudTRMwbZrh3PUDA8khJKqV/FmmKrBag3elgd3dXnBTDy0vJb2Vud5bnuh7YrG9bjUDCZWvw6+yzuhxDBxeZVAs2rfPCMpt23GoEpllMbSkWAl4DYCWXuU4F6ESO84NAfgSwMtybIl90FDGEnWVuDnbw7qNd7AU5kvEI03GBo4sYZ7Mci1qIguHpLR9pHmNrJ8Rbr+3i7dfu4G5vC35Gp0eBrJjj6OQFxtEZBneAWTHDBz8+xecvZliw7ZoFCo85z0ss610sihj9zlLEsfZf+wa2XvsG3rr7NpKTIeIswtadr+DO7s9henaGyeVLXI4P0e4P8PD+67i/t4cguUQx/xTfevG/4cMnn2EStdHffoTXvvI2Ou1dNPI+Wn6KPD7DyQWVd7+LaF4gSWvC0nvD+Uy11Twtn6KNqwaBb1X8zG5cwReXkaiLJ9qGdNjNoszzXE+8v7L5VaEnkgezAjxXvaMWeNKzKku1DadxwKfWVVMD5mbWzLgUr7GGK6bsdsBT9+BbQZab7O+/0Oc338Nf6PS3+rK70Vz7hb8AcFs/520A0q1uvFxPXt2P1zGZm65x1ZFxu7u9atBb4Fl93x7jXmM9t+bLPPef59jbAnARiLlhfpDtXJRmuNNOFiiYz+i9L91TjmdfD7Pfs6UnKuPPFmdamflUxRMDsKrYKGDaGsQGIpUf2xxWZ/yW3s9bNKD24qZ6plXonJ6PoV8KamQ0mtxKMfCNUSuhQaaYZKWRWTHB9nY0zNkBns69l2OIeT72fbO2ytpuHAEqGke2sGbWfAP3Ns1jC6bX2sMdp8omCqqojnJEcdzTUkJJgacCJe0vVQyVv8y+YQXm3OqbbDd5RiOCRYND29P8r0Q+FYiRc68hZ+vMdIcwd80r4jL2aUoHgh2HTmNct/bZa5bAc3Wt0PQSKydl21/PuzK1BGyZdr0uVFOeW+eRYh/NqxQ1ZdagXyqwSnJIuKXTSVexlhHSYZ9WtfC0j8RQkx9GLKmsjoP2TN6jhqEKYKEhtQwccR4zRCyjbca+Op313q1xKWFw5TKjIz6oFc57NnVHv8soKX12/aJdOytHnz61Xe+9IpB56DKeV6a8EUSr5p6mHWkYrS3DpTmMVzvO1vG0dtHqvL1ueVln+6sSE7bMjAH4tTrCZgvx+XP86Fv/Fj/6k/+I09MTTFkWI8mQRyPJ+SToTNJUVG3TbAmys1TFZVkVAtBoHmM6HWN7e1sYHDJkNPYVeNZLxU8b8/bqSB4Fnmx7AgcbriglKJySFZkAlhTLhLO7AY8hpjstfPWtO3j30TZeGwRo5QsMz6fCwBJ48odjj8yTLJNFhhZDZZkDGS/kuVh2JK/V0KPozU4f3a0uuoMO2t0WlkVNQFKeLqRUSS0HppdzfPzBpzh8eo6t3i46Ox0sGznqgYea78FvBHj0xutodrsoPB/tzgBb2zvwIoLJ55iMZ8r+bW2j3ekiTfhdKuCmElnAMiyNdIazl0/wYnSBYLCH/TuPsNvbRS1PsYjHiKKpCApxDEmdSFOHUgBPlkqYKxVyu6225FgSRCYMyw18dFpthOzD8RSji0skoSdMb9sPRVk1jxMML4eYpTE85o62m6g3KK23kPnMPM08LVCkBYIihJ+HuDwa4fnnzxDXM+zs72Fna0cUp6P5HOcXp9jZ7+Pg4S6CVg3xYob5OMJkkmAyK1jHSHJmfb8misFZ5OHk5RAfHU/x7GKE8/kECwaKN0MBzrz3erZETjXmKMLcq0m498HBAdIkwfn5OaJ5JEwjVY11bdRUPTuXucaIU4pMM4Gh78sSQHEl16Zy2fpyDTDri10jVse7ndKMyspQ92tSWoaMtgBSAtHCQ+B5CMmABg0B5V95NMBeK0U2HWO58HF6vsDJcIHxYom4AKYhnQopep0Qd/b6eHh/F1994wHu32EdzVRyedmm0WyCrDYWlvLw4iU+fXGK03GEGXOHuZaL46yDPJhhu5dh0N3GsvsOst2fwTu7r8E/fokov4R/73X07/4C/GkAP87RagF7dw9w5+4jbDFHOn6JePRn+O0P/1d88vwpCq+L3YNHuPvoLWQpHQM5ei06eEc4v3yKw9MnyBcE+3WEgQfvZDZb2kLhtvC7NXQCetHMoqysmfGG6g5uDBL1ROveraCVoRKygZU2oDF5rrW3FSiKMoQxIOwCa0Nn7PV5B1Rq1nAdU/S1BKFuzc8NLN/GVXs1fm4zaNscWrbpdDeDvleD3es2lk3vX2Fd1oz6m+/ly1ztyx1722vfBNNve9XbQbnbnu2//HG3BWt2oTTL2SprdY3x+l8r8BRlzBuiEJh/lxqGTXcJY/jZP8zf9FRXcRG60Ng2ddvWggUFXobhlFA4BXIyGz2bcWnXN0fgw6xhPNJ6OZWNuEpJlWvkDYNRViYjPnKtISnOPAJi3SBt/9u4D1vaQ9bqWwBPNyZ5hZFeG0M2XUHmL+/BmaAKPE1Ei7mjTQ4YBZTViH3VOik9YIVR1ERwWH3nmxSbKWthmJsyolMWg1twWY0b059uuDXViSlIYU9hWlf+dPJDFdhe15GbAfy6T8XFFWT8bn6tHXNtFMrqcVd9OQRjNit67arlvq3OD4a5aZ+avbtYmlIWGuJK2yBf1lRcyJmQ5Ryz5xOj3gBNsy+XbL0M95qwniIuZG9YgJgyDRTfsSwZr5kSEhq1WmlHrdUmY8NA5RXnM29N2E7DRtjwVDHKLeNp8SXtByc012U8bWu5+5cd47w/CzzturxpHdf3qrHj5m0q8LTj3F3bqt9LB0/Z/zcrU4kRvBJqbhlQY52V89ZDo91BenmIH/3nf48Pv/17OD4+wiz3MU9zAZ5z5tAlKeYRy6lQrdUCz5qUKqHQ0GKRIppPMRgMxKgXAGAYTy1NoYa21Cq1zrNNDLLJ3bagXMqmmDw5AgIJvTVlWbKcojJMgqSDxBMWzwuX2BqEeOPuAG/f28N+K0AxGupYQiEKrgwpDIO6CAPxXzJ1ZJ3IsEZkd5Mcp+eXKGoedvZ2sLW3hUYzQMCyHzs9+T4BaxrHIv4TIMDxiwt8/MHniGcZGr0Q7d2WHBenzPts4P7jRwhbbQRhC7v7B1JqZHzyDF88eSIOlh5DlLtdNJoN9Lo9WWsJ3uczqrsu0ex4SKZDXBydgnoz/mAX2/cfoNdqITo5wWx6LkCNk4AKu3meCtCieFKe01nADDyGRitAT8iEEmzValKXlOCbUJLAcxhPxM7vNlrotdoC0M9OT3F2eYG0yOGHIZrtpjDB3HYpMsXw2XgWo17U0fSamJxN8PzJc3hdHwf3DtBhCZr5QsJt0yxG4eXobLUQtOpI8wRZlCAIejg+m4qQVdhgCZJAAO30Isbp0Rg/PpvjcDzFOJ4j4ZxtBNJOZDx9OsYWBOELREYtmWJJrC8r41CUYwN1ZBiQyXG6biOI88knGAol7Ji2gAhMZZmMIfm8Xi9rz+p7lWHCzxW02r3G5Ijy77wQoSYpIcQfAZ7U/iV4VuAJP8DenQHee3MfO80U8/NTeKmP2RQYTjIMoxTjeYyR1M0NRQDKD+vodBt48417ePedx9hiUdQiFjaYpxzOnuF89gTTdIKXZyM8P5rg9DJBmrPeUB1RWkPYXWDQWSKo9xHX3kSw+3W8vfUQe8kCZ8PnOMzO4e3u4L03/jbefPALeHj3LlotPkOCIj/DLP4RfvzZv8MPP/0+8voU7UFXxIZqPmvcjpEtjuDljDKYYjJeYBbl9C+g2/XQagbwnk3mJfC0zmabFxHkeelR5IAtgacNlZDF1UitW6NElCuNgWLAJ7uEC/2mRbpiCmjkkHNlKE61Wdp8kFL6XMQBqvAgDa3R81eLPQOAbws8q4tZI/WqgXAbo8EYWn+JjOd14GUT6LstELzZOLrdEbe93u1b9tXX/WkDz9sAw9s+46Y7v24uXG/IqLFCZ8smgCWfblCOvl1v/eUcxVzQm140l7T6W/VabxO121aS2yozb8VYF2vYmMtGJVPYMQU3dvsQQGzYHmWvhMcylqDeNA1ZSnPIdxyQW96lnE7rCrpKutc977LuqmPaO6mO1tCgdaPN3reWkimfwNilr2I8+VzlXLuGTdNzmna1LJB5Xt6ZPb/kfkqzmFDV8t8qxeFV81o/s/834YalMW6+uTJWapSU1G9pPS2naqMCRHV88rCrV64IcP2sRgbMlOcSfO0KuDihk9fmgTrgzQJl7f7NwFGuYZQiLctqmm9teFiP/Nr4X3FyrIIadRDY0FZ30rjzZ2U2lUSvhMjW/JKFo0FMwRuGpwn7aNg5jnwJ03QjC5wHsO+r/8NqMlSkpvRWGZ3EsDYDYk2UKsGEXM+AT54vI3CWuWRb2Mwvy16YqAFnmJa5o8p4apgtr+tLjqe2geZ0Wma7ipoyk13HmAHKemXNbySA4r9e4a8pmdllYnVxs2CL55C65kZ01k1H0nBkx4lhc6pN/d7KkXIVeF7ZJ8yaJO0ht1IBT50tCt6LWg2NVhv5+Bgf/+F/wA/+8LdxeHiIaBlgQUwXjRGRPWFZkflcVW2zpYTesp4rVWUDGuhkxrJESnUQGDJfjz802G3+nCqHVlEb2rZm3jvlKNhGqSlF4ebgWQEYKwyTpYwuUKDAJ6KwT+7ROZfgzqCLtx89wOOdbTwKU1GsnUczATO9XkfW0pkA5Z4wXAEFb1LmCqZSBmRE9k9CYGtS61NyhOvAvXcO8PDhXXQ7DVHzTWYLBLUQ8TjFJx99gfPTMfx2gO5OW45P8gVanTa6WwM0W23s7N7BnbsPcDEc4eUXzyTX9N69u7h778AIMk2xt78jwk1smyLJJZx42aqhscwwf3GOZ89PMKrV0XvjNdy79wDJ0Tm8nKVIlGm+OD/HaHghAIegMmCtTNZWDVnipC5MDfNOCX4kmiBNxUnUYBjuPMJoPpT6rASurXZLQBjLsbD2J8/P9up0WXKmi7TIJGR0NpkImxmgjk7QQTyO8eLpc/j9OnpsY7+BZQYJzZ7MpkjSGO1+G37TR1ZkEk0ZBH28PBlJ6aTeoItG6GMymuHyZIrz4wk+PBnj5WSGWZbQ14Ba4MtcYj1tUZjPqDCcIeVzSU4wkxI1T5NLFXO5dd5yj9FoBjovqpVE9zAJPzaKwAR1HIM2X9OOWRtuq7Nd1al1L6nJeJdQZfOeRn3UpL4qx1M9qCvjaUAzgXOD87DuI/WW2LnTx1977yHuDTxMjo+Qz5aYTwpMZzmmSYZ5wjlYA9XFF/Cx4PpQBwa7bTx4PMDdA+bO1jAY0FmyxDQ6x+HxZxjPp7gcLXB2ucBkynapayRDUYPfKNBqMJT6Du48/nV8/Rv/FG917+FOkeOzzz7AH3/2uxgFZ/jGN/8HvPP230e/vYt6OgGSE8yTT/Ds8k/xrR/837g3+Gvo9ELk9RQRnQYzjt8JwuAlktkRjp9NcHJcIGIt2x2gv23W808nkRvoVO5QTCwOC0ocayNqSEuF6q3xVYauGYPPFojXMJKKKXQ7xt0GVxYiq13peOEtgFSqXI2twJiZtD0FdMpmZ84qTlfdaGyWz9rufu2ffxEgYU968zlWDYfb3tum437awPPme799XuNtzqULwE/ndQtMc+sL3QZ0upvorU/sHPjTAJ6ybK6Fe4pHXRba//petxEqKtmNG9rKBZ5XgKk1kLlO1FaVPi1AoWvKDr6E5SIkCHDVSNJoTlsneCkOL9vm142R2pLhhK9mKHhHmbNRXcsarqiU6mypYjos7Kz4y1cBz5qUq9LXdfeuTxcoMC/xHxmviuty79U9j7vpfrm5sYkDN3uNXNYouC4pL2TuX/7Rv6r0EAIlsmcVoK+GkJPHKMYvHao2Z9qEYdmzG7Ea+a6hfzc5eqrnZVjhzYyUV6/2TntfV8ZtoZqv66+VdpYxYYwnpxzIeptLGY8Ny8DquYDc80umUdUwDdByFlTmU9vw0vW2cM8X0KVtjDG1F2S0mcdhNJMN7bWlUvQjAZ5OqRF1FxmHhAWL5llt+Qjd3+0OX42hFc0Ho3Qv4bTWZjB2hLUX7PHrfeEamvzM1vxDVkVarLOiq/1qnCHaMaVarc4fkwxk1HW1lap55jKeets3A0+KL5UvmetVu5fzRkyyGpqdLmrRBT7709/F9/7Tf8CTp08wz33J5c2iEWLJ7STwjDBnfcp0iQXDQGnc1wOptchQUUYOEOxQpIaqsVWOZzUObKjt+pi29qRtQ4qdWEEiG/5Ig56gk+BHGKiMUSc+/DAQANPqtYUIX0QUHvJxsL2LRwf7+Ptf3cPh4XNMR0O0Ww0M+sxRZIZjLvmH02iKPE5FoC5NCqQJmZ8GxqMJpuOJAHcpuVIrsP1OH6+/8RCvP36AVhhIrud8Mkc6X+LsZILh+URyOuvNGuIkEpDhh76soZ1eDw8evoZubwd/8u0/xXe+/yF2dvfwd/7Or+Hd976KRTzD0dEL9AnIAiqt1iXoL4kSREmEXhiiHuX49NMv8Hw0QnhwF6+/+y4aXoD69BhBbSnhwpcX5zg7Z43OTGp4UuyJTDT7ivUx6UDgZ4MdzcddUCV2OpMuYb5rkjI3N5MSLARmZDj7nS7iKELE43IKDrUQNLogHRqEdUwmzEUcY5kV6DY68Iu61JhMA9ZbTcB9sMPczVpdFGoD1g5lDRWTy9lttnB0NMSLwwthg3d2tyRE+PjoFItxjskowQ9PRziZx8LUso1B4CmlSDS0mFs7142MbLbNrzTRNnyfDLfFL5Y551hlW7hiRG4+MhlFCyZlXjoiYnZtU4erSYFx8BGPtQypXE+uA9R8ZUw11NZDg2VjDPCkrnJvt42ff+8B3rzbQTq86x3BKwAAIABJREFURDbOMDpnKHKMlJHILM+CAJeTFBcRMF/6SJjP67P0yhR3Duq4/6CLoHOB6eIQUbTEeEiVaP1JE3UaB4Fum3FSk7nMjI3tu1/FX/+1/xG/+Rv/Er3Yw7ZX4OTkC/zx+/8n3v/s/0Ft+z3cf+uX8drdRzjoLOGnL/H8+Pv44MV3cVScoZd+VdbWbBlJLjFzwcMgx/5WgSIe4ejpBZ49izGae9jZD9BoZpjOCngfTSJZc1eNEg3bCJgAK6ErRjFKHYAryeEqzmGXF7uo2tDbMjpGvA/XGdvW6yzNI0nklmVQT65dpOySHzB0xngz1ZNqAWi59JdhOFd28Q1vlB74NRRk37de11ud6wbG0+Yk3eZcNx2z3p7rYM8F9Ted66/q858W8JT7v5Ftvt1T3ha43RpcOw6b64zK9XNtBgevZjztuW97/7drjZ/eUbd2Dmwq1aG7QHkzyvRsYsdsCoAx5yzwlEg9K2VTzWieMl7WkZtQXHFalfDOSKebotE2b6rsGzds0dxLjeBhpajo1fbj46VO7uQ68CzXHQt07SlMWJoEz/F+jWHP6DO+/qLAU8xzhl6qT7diwlwxEGfCrvSn/cOyb1/CqbQahWoZEauArM9GHtxmYWgeov1RoKSpHewhixY1fNqW27LK6DJsasw2XgW8OiKsdoABiY6jQW7CZYrN82q+pYaB2nBVuxSVjJYjglvN60pPoRwhlC+Undgyye7Yse8RwGlNwnXj3UY8yFhgOKJh2ey9mxlRnpRtyLB2aT/zr8vIacPXVHtLwhWq+9JQ8+pvtqvNdbKgUwMLHAEnK7BjU08NQ6rCQQqUycjIfUqosDoMLNi0tfPEmCuBZzUgVbSosgesjWBkqZTZdvJC5fbsMmLCY9cdebZNyznqAM/r1nIrxGU/rzQwdF6ZpjOpQnZNskDVjmUnnH/DerK+P7hrPtvBspxVrqcKNLHPm+0OmsUMz9//T/juH/w7/OQnP8Zo4WFGcDm7lNIqZDjjRSIMySLJBYguWA8BngBPlsUg8OR1GWbLHy2lUqmLaptVDgS3vdZtE85dhtnyfYIjCXtcLuW8BJ783ffIVFJUqI56S5k8vp/EKbKEBm8D+zvb+PW3toWd5ErW9Cmmw1IdHvpbXYStEGcXZyZMlNxZgGi2YCStCPYQSLWaClYZgVe7m2Jnd4CHD+9hZ7snYZ4MIR1fznH84hLjUSSDMWwHoHOJ6QDME2w0Qgy2dgRUJUmBDz/8CJ+8uMDb776LX/2bv4LXHj9AnsUYjy/BEo9pGiOO5qKsLI7L+QKNWoCw2cTJ+RkOD08wS3JsPXiArddeRz8aokZiiEY/a2qOR8JQkoVm+/GHwjmMIrig2M58jkazKbU7ya5STZZt2+100GjSeQbJ6aW6Ledgu9kSp0LBMcG+j1NEyVJCg/vbXSwWc1xeXGA+niHwfHQaXTTrIbw2RWxy+U4SRzLmer0BlrUaEjpH2FYBlWk9vDg8x3CU4ODefezsbmM2m+L5F8+xmCwxuojw/ZMLnEYLSUNnDvCS/W3DXyVfXBWjM7OByBhhWKyEG+s9CNgzeZwcfxyjls206yeP5dgj8Cbesce7KrmuCrN1WtlQXHeNsNfjWkjgKeQYwTbvV3LKPYRkPBney/6pL9HbauArj3fwxr0uPIpCJTVh1DnOMhPa26o1MJ7mOBkTfC4xy4HUT1FrJ+jv5OgOPPjtMVJvCKa18ieaCumKMKQoGPeWXKJZ6EtgAFEWBmjffw+/8Gv/E/7pP/6fER9dogmqDKeIh5/g+PB7+HQ8hL8/wBuPt7FTH2L88gd4/8M/xodHL5Ftd5CcJEhjis/RrZOj2fIl7/Ttx++gFzSknM9nT5/iw8+/UHGluoecjt8fjucmoIV7hMmTMp5+WbBvYjyN+05zpkyuiKPkZrd3WWg25KSVBjevI4tUJYigG4MxBoxZwNM0xGNtQWm1eVTlVMyGdROqMRvfRtPaUYJVo+Rms/k2QEQ3jP+yjNQmAHqbe/vpQYzbn+mmLrrtmW7undue6fas7m3PeJ1n/KbvXwWflUjJJhbGXue/VuDp5j29+tldD79lGVe/cRuWSUw5AzwVrFkHmbU29b2o8JAXGtzKuVnzGFxoQacVK9EIDjGKr8nx5KLEDdUt4bLpOTn7GWJjgYD0pTuA5TImD9F6cE1+qqyQNl/L1NXkvQvYcHJjryxtaouWL73E1dlH4CatYPYCm+enz6zru+wJG1MnHHGkV8QyuDmmVgxGpNVX7s46B6xzoRLxUeEbBUyZYfYUPHGXVzaNaEnvdak5nabQOAFoXWJCTWM4IcjVfqPXVNVRx5EhX3Hvnr2ku44FJnZeuqCQY8+GmevnboiyC94UbNuRUTbHWmi0MrZXgae9D7n33LPRyc5pVscZr5NZwCfPwJxOd5tmmKhK3lOoRJ/evlydB92LlSWsPlfgqQ4jbToFPqtmgHVcK6u62r6MXLIl1TR/k8SHhMqKzoPMUgVZ0qza3womDchkD0kIuck/LcGnCfky96s+nMrZIoeXSrw6H+XestX73+QgFMi44mxQGKi3aK9hWH3bYPKvcQC4Y8wxidz+fRXw1PbQnrLRX6XThKGqYQMdRDj+0R/jO//fb+HDD3+IYbyUHM90PkSSs5xKLoY4f18scsRJgnjBXMIl/CBU4FnzyhqbBId8ST6bEQpSw7waMa/cB2v1spyKgCZf1WwJjixD1fSbwuLldcALPCSLWIBikS4lL5L5clSxfXMA7PT7uMM8Ss77PIVfW6LbbyFbEkBFWMwWqKUst9KBXwsxncwEeDJvstUM0e200O03kfdmola7tdXBoN+RWpo02s9PLvH8ixMsohyNVgfNTksYVYZ2JtlCcjgHg20Jmzg7vZTyIPngLv76N/4G3n33bXS7FOhhLc4IVEtKkkhqgdLhwhzK5oJAOEMuOZELXB4e4eXTl4jqIe78/Ndwpw7UTC1OAkm2xenZKfIkQZMlZNh+aYoomouCLxVWyQyzbbu9noSlzhcxmgzJbQQlgGXu5mQyRjSLhDUd9HvCWs6ncwyHE3GcUJmW0y4hIJ0nyGMq4S4R1hro7FHBN0SWRJiMhwLAd3d3RDE5W1J4qSnAMB7zfAsMJwm6PYYlNyRn+Pz0HOncw8XpHN8/vcAZlWFZuoTruixFdj3QeHkCUdGkN/OKwJNhsxxrAvzEIaZhzHb8SQQDlZJtDVmG9nOsp6nOU8NculEPZf45GVdZF1btRHt9Czzt+BUnmQGevD5XLAm1rWuoLT/r9Rt4cK+L1+/3UEsXCArWK+WzcU3gmpyg4TGsuoazYYLTyxgX8wWiIhVRq7CXoxbmWAYLLOupaOA0mlTNZt1UDx3mKC89DC8jTMexKJRz1ZyHLQQPfh6/+Hf+Of7Zf/PPkZ6NkecMky3Q53PORngSf4ppeIZOa4L5yQd49vF38JPPfoLjOMGINWqjFEUaYJHVpLbt1l4HP/P2z+Lx7s9ifjnH2eHnODz9FEfDQ2SphyD00Wj5BJ4zo5VocgPsglWqiVuVusqoqIxe3axM4IjZUFQOo7SljOKtu2W5nll3MDA8hEaf3eEq06PyRIvkMkON7MZiRI/4vXIN14yUlUXPsWrWfl0PY3E8qHZTEuPkZmhzO3C3ZgFef2M3fvJXxXje9Jyb2bqrj2MNvRsf9BYH3Nw7tweUt73/W9zWFZXjL3Puq/1bhXm5Rsj6fXyZa9zmGX56x1Rz9NXnrObk9c/iztPN7gtukhqyZ0wwg8ZkNstX9DpciMl4qoCQhqmJgWv/NvliuSnNUrIfGx6CuSc0dF/1klqlLpu2BjqVKascawKyzCpL+5/ft5stP6P4C1+vAp4K1lbv6+o8dkICJY/T1Cp0DGGB3yan/rr1x93k3Su6x9vfFUy4og+VYe+CURWsU3EoeRZ5HuYj6u9lWGkZWaMlcii8xPIOopgoALQmfatmvgEr5QixrgW9H3qby5dFSxvAunUcKONpDH4rxicAhBLyjtPChi6v5Qprf2zWQnDbrmJxbS05A1osMJZcV22XV60N6mDQhrDiLrpvV70mYddu+PErBrYwEPaZFAkag8+yuwaArrShdSzY3d52Bk00KdRpCrYrey3zkka39KEBnrbzDTug47MKoWbYXwU8DUh2AafMeX2/qumn93ElzUiAZ/U86+uw2DacO87At7ZQpWqrbbzC+jlCXlbqrJzUJUPswP61sbNe1sUyncrs2++Z8lJUAfVinH/yHfzpf/wt/OAH7+MyKiTUluJCEfPAshwJ8+cIPBOCKbJCNM5pzNfRaDIXUENhLdvJ57FCKzY02SoaywrsRP7Ydta2lIYWlmqdnSITZfuBpUyoqJvI+lcgjSLUskJ8i7ynWrOBsNNCiBh7vT4Oej1sh6GAz07DRxACs3giIfTpPEUxp/hQC512T0BfkizAyhWsyzkYtHFwbw95Y4awURMw1WzWEbBUTL6UENsz5icWPprtrggdLRaRrDN0chEAt9s9JIsMhy+O8fTpc/Tf/hp++Vd/FQ/u35N9ZplTAKhAni2wJOVKxw/BBNVn0xoiqunWc4T1HPHFBV589gynkxg7b7+N/X5Pwk0JOpmDmWcpxqORqLoGJrST9xNNJ2gFFBKChBETcJFFbbaawiD6jVDDX2UxKLCYRTg/OcXJ8YmUUdm7sy//EuDF0ykmVE1d5gjCQISmWF6IaqoXJ5coEqC920av34TPWi5UYe2xjmkdl+Mxmp0ewlYHcbTA2YtTJImHyWwJP2xIqHGWJYimEeJJjpPDEb5/cYkL5qbWtNyJ3KLJydR5Zp1lOr4lDNdjvqaKW6nPi+u/MqD83c5n65znZ3YOa147NuZ32vNrDrJRVnfWersm2DnA60sEANcqE2ZryzfZHM+wXheRq247xL2DDt56fQcex0JCx3ddyvcEIefFQtanIvMwHaeYTFJMZgmG8xiTNMIy9LAMgIJ5yxJxkEku5d37Ddx70AJqCV4enuPZk0vE8xyFr471sd9D8MYv4Zt/71/gH33jn8GbTJFhAt9L0S4WqGdnOCk+xbR2jPpyhpPPP8TTj7+Lw+MniGvARVbDQZ+CQ00kmY+cechbfbzx2ttoFNt4zhDxzz/HdH6Owl8gY8g2xb3COoHnVHYDzYMwghWmnJikp68IF+jnrp0kwNMR9LAbVwWvbKmVKiba7l3rhghzqNywKyPWKNdUFTq9fpO105z3bO6nVXeU428NPNc2PGeBtPfJfFfrQXyVQXkTINPv3tb4ftWVzJlexSA7X7/dfd18Pbt53HS+2wKfnyrwvFYBcvW5bntvt2uNP/9Rm+7Ddci4Z66MWRqaN4sL/fnv6s//zZvGhJ75ZqZf15ZVZ9DmPtvsSXefQBU5K0PamMKOYa3WISXsrXYs2TByfjQIajR65XcaRx5SaBmLMqTSnX9yKnozy9TAVzam1cBZARQ6wXQVrtIsld0zrSfF1flTspIMoNHN81XAk7ocZAdXJNectV1htwq8yDPafD/L7pp7k3+q9Ngrz7jCxDnhtpWzctVFJKqjJmROrimgkrm2CkDths6gMmV6CQ7oDdboT2H2DAi1I0evlYsntVZj4XsFnjRuxPBwymWusMCG/bTXZd7ZKs6snK8WojI0ThnMza4vtgcVYXOK0ljPvDleAatlA61e1i2Ap40EMoxcycY5gIhttMlXurrnavil3pcBxpqk4qgZG0bxyslsWzgOIAGwKrxBu6DMozUx0mIrCFtp781FZ/Z3M/Y9sjA6quU8NeMUkjBbtRPIdvKnNPpEvdIJtTU2Q11yZy3DqbB6teaoYVHYV2UxeR3a68ATeQWu14/VKWKBp7hoTNtWCv8q2GSnjcN6mhu/4rMyQ9mOnXIMrY233ImrVpBtWOBSZMjadzUGrWNQTzF++j7+7Pf/Lb73ve/ibJoiygoRF4pZB5J1LlkrUUJuMzkL2U6G3/Jf1o1kSCoNcebN0cgWltnkrgsIMAy4ZaDtU7vsUfm7KW3BEFvLmBJ02vIsAiDo+PNqSJaF1G9knZ8gL2RVZsmKoNMC2iGmcYyOH2A7CHGn2cR+p4XtNoV2mLs6VaGvZIkiosqrhn5qYDOBQoFmq46dvT4ODvaw9OfodJroDVoCpshMzmcx0jhHEhNU8Lt1LFhfNEvR7bZVRTcM4ftUf00EeH722VMcfOOX8Te++cvY6veRJQthppqBL78TRLI9mZBHpnDEeprMAyQI8FLk8wlOTk5wfDZGs7uHzt6eCAHxubl2E3iyvArBM3MbpS5lniJfzNEigKG6rKjmzoXJDpoh2v0e6o0QUZYiqAVoeDWkswiXx2c4Pj4W52i710V3Zwu9bgtNr8BwNMQkmgvrTcDuMwT0YorDp8fIFgX8ToB2j6HKLWxvtdFu1aTsziyO0N/eRS1sYDQc4/zFOebzAtGC6zJrnXIPK5AnOWbDFM+fnuAHozFGy0LCZ2UJ4ZiXiV+T8Fu7R1k7UtYB5i6yVAnb3wj4EQRyHLm5nJsjRtRNY8WF7FppQ25lNSLDyvIlJuTXHfP2eKvoLKHjjAgn8JQQYHWyUtW2Ua9LWZiAubChjzt32nj37XuoLTMsZrEsGI0mIwsojbaQcbpMCyxZWyVl/mgN58MIz08vwIo0uR+g8FooiEC9FM3OAl/7xbt49+d2MF+c4Ic//AiffXamgku+x0Nw6W+j/zN/D7/+j/4X/MqjX0FtMgaCObw8Rp68xDz7MUbZF1iGBZreLmanM5y/fIrh+AlyP0FSC9Bpv0C+jEWFvKi34Te20OkMMBsOBXSeHV1imdeFVU+XEwklT1k7+oPxZElQZUV8dCnXBTNf90y6XkKzitATUq6BJpq21FMz6FPWWZFa1xO4ni938xWDzwnNsOandK7xBnPchSXw1NCeCphWm78yF9VrNUDKtZdWgecmMCTA09l4r6jsr3hPV8/tbK2GGH6VTP/KDV8x6so37Ek3R+itfM8alDcTthvqnq7cvNmIV9ToNt/ibcGdGQ3XP+eX+OS6/l23Bzced8VmXKOgrruPDe1z5dDN9uia+8aaRWJWXD1F+RCW4biBvV0/xWYbdCWX+lXB5FfGsJpT1X0668TKsWvrxfVz0J2nblvo+5ttejsnzcw0wM+k28n3xHtp8twsi+MWXJIn4BwikiLjKYyKGqGUGxI4KuCgEJCzALPznRsywMGuGVynWDPQMmqrXbk6puSa5qXtUjn55C8TYmvzxQRES6odE/kpL2PqLsv9GK+tA+116bXhkECaUznSQYJO6oJzIygkllB7VzZy29MlLrCpD4reXCBrDcwyL39tWK8yRfq8lJiXOnu8FjdQlkGQH/5t8jfVJDSlN5RBZBiSsKAFlQttaLAGCvNcLCcizFdNy6cQeNLbKiUeqF3gDl87nMsBoeCADPF1DhX7Pgu2ywBdaws9pTYkgacYBHbolPmgq4BVwhLX1pQSsJsvq/PVhrSu3p8FfHa+rMwb87zrc7BQb4SjZmxgmQxP3RstkNFxwvd0vG5izCVcV2wC62h2R7k6AiRwgAjL2AvyyObvShJQ6+pp5q4CT7kzAa6mii+ZTJObrVirAp4W9EprCeOpF9MxWjmH7DOIrBPJXUsBW3BvS8OYjpHrybjTiACxf8xEtw4jdRIZe6cM77/KKpf7n0XLLvi0/cV/xaNkHARmHJR7rDnOZUlVWEg/YJvYF9tRcrs8D7stD+nLn+B7f/Dv8Z3vfBtHoxmmcYKMNROzAjHz/eKF5HgSeDLHjrnkFKshIA2CUNRi2YkEOwxVtPdk2STft6IvvIfKaSPqyXluwAD/pdpoIeVFWs2mjCuGPQrbyT4jmGWJlVpdfl/kuYSNsi+CHAi8JcJmiLDbROYDw5iqqUDXq2On0cBOI0SPtRS5JkgadYGQjNKSpT4yAc5hk8InVLQFuv0Q27sdtJrKkvb6LezubsEPlphOR8Ishn4bda+DPKtjNJ5Jvch+r4OdnS0JL1W71hOgfnZ6gS+eHeKtv/0P8M5778kaFc+nIgRExpUhviHrazJEtsjl/M9mEzR6HewFdTTzCEU2w3g+wcXZGMkwRb6zj/agr+Vm0gRFlkpkB39nDVO2MfcywhbmaXp5ATJsfFaKDXGT6u9soxb6uJzNpbxKN2zASzLELGEyHuOMOZyLGI1OB/v7u9jbGSBJFxiNhzLmyXgWWQ3DswnOj0bwvVBY1GY7wN7BAAf3trAsFhiOzrREDlV00wyz+QJBFuLl0QWiRYGw0UTA0jActbmH4cUCn3/+Eh/PIsxsjVKzH1lBFxt2yznIEjIWHDK8mNdifitVevkiCCVwo3CSlFcRkSx14mv4v2IYmb81FaerGPlq1VOwWkOaUmVW85EVeMqCVjrxrJAQ25p5vzWJtiHwNOVUJNRWczwbyxravoe9vSbee/sBGqGH+SQCFZy5ZzH/tvAWCFtNUQL2WWrHCxDWG5hOM3z+4hxHwwjzjKJBVAwOJQw9LqZ48+1dvPf1XdSDSzx7/hO8PDpFvVYgho9kkmPeuodH3/yn+If/7b/E2+3X4V0MUfMjUaUdxZ/gPP1IwtK7ndew3fg6Wt4d1LmXFSMs8nN4YYyPnvzvOJt8iLy+RL0xAGq7Up5oOnuGeH4JL6+jlrdEwCtenGI8n2E6JfAcTUsnm6sgq2FK5Zq14tF1NxwJ5zGL3zqgtIaGMKrGOCq3oY3WJH1xq8yo9SjYThYD2V5PFjPdTMpC0OYC1fFXjfQKGJkF2tnstQ2scWVzTFcBsQ09stuy9XKql90ZqOuFFWQtWqKwVG7VvFd/c2rKrX94O3ap+tYGe6ayNd0NzagSlhvVhrAyCXXa8L57j3rK26CyVzWAfnZbECtXvC4MzlxGGJ0Nl7xyDSe0bNM5tb83qupfOfur2v7mp1894lZtsY4UjGemMkX0nFLlbCX/xuTGOfPLXt0ppKSGgDmDddkIIFLuQT6xziDtDg3r4IsGj5Yyuf7lFUup0XXTq1bwiuwDCuLwhxylqpxKOKowgx4Whu1wvZeWWbbrE2tq+U6oxabcDhZfnpp1QYxUKa1QoE5PPD3unm4ufo38oy1fUM0CPpeCWPNkQSVhZG1Ly2paO1MkcLi5GW+v5IbKj4bqZiwVBqBlQ/GEDVfhIRsmS3ZCRWRqSAVDmz6ihAWNapOMJsYivbgNZfAs6HCXaWtMWTjKduRz86XCL5XKuA4CzcMR1o9S9sIKMOTJhEFKAgz7rQpdlLBZE36nZSz04QopfK1grsxx5Z1qwI2eQ+pAU5xD757SIVI+g3XfKHtv7tXjAGPtVidc0fWAq+FBEGyMIbtGroU3yuiWmMoq39Idt+7+VzoHnHPYMWnXGHnSUvxmlVmz65vsddfsH+76YMNQXS+/vbdyb6xxTqpCrtbXtOVGVuuwkgWq+5UAkDy3WeOra4oCyEoYqns/1fzLpZyN3der53JzsDYr8tp2Kg0+SeEma1XBVVleDOOq0Vj8jOypsRXMPuHWq5Wpbxwf621kr+WCKteBsp5PL2Ndcmerdc5YNI4jxzCwxs9QOnjMV0qnkcGcdIBc0bU1a4m9ig0VNi4jm1HqhEnrKsMmmfjAVqcJ/+g5Pvid38K3/+h3cTy/kNINXuRpDc8FAWYiYiTM7cxE2XeJWRQjiilAUsNge0cUVAkQCT6pjKrlK/Ky7qFdR9x54TKeyi7loi67u7srIZJ6PgIogt/YgJxQlGbppOJ7/NyCXQIL3gdLu/BzyZvkmJb12O4+OkaY/8jjgiJCPY/h10Nk6VKAW68TYm+rgZ0tH732Eo2wwM5rDwX0iuJsPUOxjATAdtpbmFzUcXacYjQaI2xkePRwG3f2trGYEzxOUA+XqIcMJ41wdhbj0c/8A9y9s4WGN0etlqDRbiKr+ZjOU+wN+miwhiRLvGQ1zOM5UoaqdrQGqcc6nNEc8XSIl8+fI+08EqXZPImQL2ZohWRP+bxLAb6TyQTTWQKv1kGzGUrfZznBEvNwtaau6BkQyGc5cukzT0OJkwTReIKzZ0cYHp+jsfSxd/817LzzcwLMP/3kfWTJFL12U/IVR+djTEcLeMsAeeTD7zTRfzDA9sMthE2yywvk8wWGF5cYT6fiKN1u7uNydo4kjzRKSMJXfCzrbXz0/BTvf/oUx3Edmacqs2pCqHtFnU+6p/AN3ziEVwGjhtXa0O20SJBTuIlOZQNUbV647mtmnzSOJdkOqbRthM84imyZoNwrJO9W66eqHWIdW5yH9vwyzmVf8lALaB/UFHwyatMPpNRM6BXot4BH97p4834fvUaIbMb5oGkly3qBpFggT5u4c7Ar+ZdpOhVXbLvdwWyS4MmnL3F6OsJ4FiJCF3F7ibjTQJR4uLffxZuPA/TbZxief4aL8xnGHjAcAbsPfhFf+1v/Hf7a3/pN7DS30b2M0CxizJaneLn4I1zEH6Hh/QK2238Xg959wItkLfXRRZad4cnxv8KffPB/YJ59grCZCAte8wZAEQLBAo0mpD5rbZkiiydYzAMcH85wfnYN8CyNR7PaXWfwqkGxkaRZ2YDYKQSem86zslmKlW4NI2epcoUU1JYtX2rkmlAZk1Pibh729+ueoRCF3FWYZBnfCogbEO4YjtZbWXn5K++ibn7VOcuwHgs8ry1M7jzXBuD5ZQGnu9hfZ+6v4P915moDSLDy8zcBg00S8OvfuRWQuvlCzljQp3zVOHOGTnXmtTBdMQTKUEen5dbfuwW2/isBnuLdt4PahH457SgmiGeBp30IDV9UGqIKT6WxbgGkcE2WFSoDVg0MsepiNtRNe6Kcm/zLAqlXdSnb6zZ+mTL03YBZLu6a+6hMmADPwhSid8bEuiHJvubGV4Fm68WsQvi4gRB4zgWoqZNLypOY3ymRboFNjcIvjnvDMoLKVFVrgsXW4rk137BheLZ+IllNYd34H8GVqV8pgJPzJ2F1AAAgAElEQVRlzMwzB1YEpwSdytzw+ZU5VLBK4Cl9KyGkNGZ1hZM1QH6WWAYKRFbZMtsWOj50zdM1kRuyAk4Ns5PQWQPipb8NO6R7uwWYDqgS50HV1sYGKENtS8EXUTA04bcl+NQ+t4I8BJ5UouRLnAPcd+gQKO/NKCHWVKjICijJ8XLPdi5oaDWZSm0HwzbZ3w0A1naqgOeVvcZhjJWjuyoqpHNLr8vxVKaUODV5V/dIHqPA7VX7nEAVy86Zziz3KltnjqdgW5TOItu3emY7D2s+iYBqbVXnhi4wtl+1ldZrfVarbQU8l+J1t+yB6+SxazePtSV8qrWiSrWRZ6cBSaePHcsyCNUWsGPGDiJvKaPU0YCw4bZ69rIlzbnWAa67Xq3mJm4OsdZaxE7ecgUDjXiJuW4Z3qx/qw/IjDVzUVmrS0e7nafmOauhabWcy29ZrVxR+tWz65gvCswDD1vtBuqnR/jw//33+PZ//h08H77ANMmRzQqkGUNZqWJL4KmlVAR4FktEcSLAk43Z7nQF8BEAkmXT+okKcJl3aB1Idi2x4Ym8G3FEsXyHCMAwzLQrwjf8m/VACS4JhngOsle8DsFfkiaSUyoMGlkkismwLmcQqKqyMFwOTJf1j+GRTHpeynG8Tp05bCz74TdMuHaBZuCh361hbyvEwX4He9sdMHq31+sLYJVaJ0gR1D0k0xyHn09weZIibdSx9aCHR4+25RzDi0iEd5ptD37TwyLjnO2hc/8buLPbQxFdYjo5gxfWsXP3AWr1JvJFDL/IZM4xZ1/Yy2WGKJ5isZghqHkYUAio5uHl4SGenEzRbHXQ63YRhqwtm2NJRduwLvmiw4tzzKMFgrAnQLvVaqDuqxhUyjzCpbJ+0k+eJ31N5pn1TVkWifU955djzAgWzy+QeyF2v/IeXn/tIV4efoKjl09RW+bY6vbQqDeRUNl0nuLwyRBRkaH/oI+H795Hf6uN2cUZslmMPC0kAiljkMiiwCInGMzEeekzciWrYRot8f7nz/H07BxnEYOjfbM227lhQrhlXihTWa8RWJs5tOZMtKVRjATRyj5lzHQrGCD7ge6RZvZw3Jh9VBxYkrBJLxdnaY6cgN2OYeNMFXBqxiFL3cgUZ8i5r/oCfFb2ZSsI0aDIV1jHvb02vvrGPt56uA0vSTA6HUlbkn2tC+OZYjJeoM9apw3mVUdIk1iEsfZ37mE+S/H0yQu8eDnDKPYwrS0QN1tY5AGa4RK7Wwt0OyOkywvJGz6eAbMMePz2r+Obf+uf46//0j9Bz8+A8wXy+ALD/I8wrX+EejhAC99A4H1VyifJDkbxrMUYw/Gn+Pz5H+Dk8jtodBKETYbbnmIWH0l0le91EQRN+A2WKkpQFyTfQDyvYxG/AnjKgmx2nk2GfMluGmN1k3ez3Bhlat8GeCpbUoWIXY0ltUaY7LsGCMivuu84gkKVQe1uHKu/E2BskNU3G0K5fIlFYDcLsylbL4f1FItxaMrO877WgGfVFhvFJK/e4hVG2M0vuv6JNn1yI4Fk6xU6X3YNIvecm8LBNt/NFR/tlcNuCzz/PIB747k3ok7dlFeYHbLS1zCoX/peuPFfe90v14+3OtowEdacsiyvDdm05xBm0HpwHO98aaaYe2bye8Xi25y3pRHQsYhFwWpZO07Gv36m01RPRoXMTVUbV8bXNe2+/uwqlGPC9eS8ypzZHEhlPJdS8VBtezc/fXVdoQHrrhbr0RKS17EEEmPsSzqCFLKm99TTf41indn+TM5QxYrb2pjldSRErxJM0DxOAxYNY8t754pi2QytD6oF6ZkGwX/5Q9bHAgBVe2Xuo2F+xWNrgLgFfmLJatjQChxmsxggYm1VBRcWdCh4FCLTGPnSo+JFVuApcvYCbGhw0ZOuYbN8CcNqoipYJJ1hbvIR31vJ6ayAr52XXKcrUFo5O1YCCb0lcgukzPqs6sQWFKtLURwDawIxlUqybS/2hyr82j5Vh8zaDlLONwPcnYPsseJckCa0ALYCoHI2MzZJxOrYMvGg9h7XLqxKpWviNOsTxIJNOb/xyJcOXF5SHUpkOSQf0AFg2qc6h+W2mYNbOqEN+C/7y2Aa8xzylFf2ruo9SYERIpwMQpU6YL+npXHUQF1pbMsE2/XBAE8NkfWMAm3lGLPaE+pQUUCi67A71y0XafZrYzxalr7yCVSK/JadlPFTMvVrY8I42ezVLHjU3te5JPuLu+4aK3h9nVYYV70sS+M6tvWsus+UILN8TqYLmPdlHciRBHV0GZo6usBP/vD38Cff+m189uITYTyjaSrAk2xjwlIaRSGiQrquQkJH+cM1JqBCarcrIFDDbRmPYUPbteaiZTwty2mZblvCQsIi/QCD/o6AQ4LKmQj9qKgQX2SGCDz5IIuFsp08T6vVKkv4WKcW+7fZDKr5bUP3JdJCQayEYOYpljlDiAPUagpuQn+JbruGu3tdfPXN+3jrtXtopM/R7+/AD5rqWqktEXrA9HyK5x+f4vzlFHGrhe7r+7j/YAtFGmE2XoiyaqvLOi7MafOwNXiIxp33sL/TRzw+wfMvPpWww8dvv4uHj17HfDSSPE5G0dTqBNKsBVpgOhtjOhlKyPSg00an0cD48gIf/+QJan6Ard19dPpbApDYNi2WzchTRLOxtCVz4AmaLVu8SGJRwCVo47JLVo9rQRC20Gh20Gp1EfoNESKaj4YoWOZlNpFw4ggNvPHGI6SLKU5PGEo5Q6fRRK89AKWGZ5MYzz89xySJ0T7o4tF7D7F3p4d4fA4vYSQQQ5B9YdRnrAFarwmDXqRAE01mPuJymuBPPv4xDscjRHkg5b3EOWVmjdr6OlmsY8Pz6eTQ2abRNPYYu9saJ6k4SKvSJrq+mBBZU7+Y+5UmF9B5pPsx64jyXzsXXcEsUcONFypsZBhW7oG8kWTOUNua/DC0mSwtQT1LqbTCUMSDKHp1Z7uFx/e28Pq9gQinJtMYWUKozD2+ANnaoKF7K9l9Xouqw0mcYXuwJzmV82mMk+MxTs7GOIuHlAhCmrexXBIUzhB0J0j9GaYUcCpaCHZ38XO/+Bv45jf+e7z92i8C8aU4nfLlGcbp7yDxjtEIv4ZO/RfhLfsIA227JB3hcvIRzocf4ezsCNnyEO1OiJq/QJy/xCz5HKin8Io2kmSJtGC+aiTAMwx60seyy7mhtlfYmVcwnqUBbuXfVwSGzBJrDDX12dMDa5eSSlDBXbKtJ730jlvvpTlIh5HN93RC+kx+RrkAm31i3UiwORh6Oh28FZtj3nW9i/bmaPRY4Gk2MJvH5Ioe1Q3wXN3E7WZQmXg3Q7LqDlfbp/TNum/f+LsWFnj1y7I3m45ywZbWV7vN6+Z7/S8JPGVJ2WAAqfGur+uuL+21IWerNOD026s0+XVNcktFyNu06G2OMSa+mh0l42IXTWv4GpBjRT/kcVYdNXa8CFiw5oMjeKNOHr0j9cuYXDAz0iojz4JTZUQqemHz08jRG5j29aOFjSqBpzJP/K4FngK2GF5kZIOkNIKruin9Z+akOAcsGFsN2da1SMtMaBCnPgLBFZk9CbHlZlYaesoCaU4m78H8a6tFmGfzM7JzhvkrhYP0/hUoktFUsC7hO6LhWZe25nsKOg2kN7WPhSmlQq/x0jIny4K+kvEoPcK2v01gqulbUccsMzerlUyeyYQdMcdObsSofVvGU9gHX8PbuDlHZEqMqIOs2/TgiuADJOyWxi2NWY+UmhlwK+DSgDrpN2EyDfi0TJsDI8QoIPB01idrpCi7W+kEiByHZS2tpWKmtPa1tr9VMdaPNqDOciGp1hMB5hViUUcqf1wn7obFmMcJ8LTPbMNm1tcp+bwCni47586RJfNYnbBdZQm1Z+13uHcxtM7Q3QagGGEaaTMFaWTWmVesa6Zlrqu8XLvMioFVrgtmtzbDzBqGMlbMMsB8PbkX0xcy7o24j61Na9tdHc2G/Tftq6rThm23TLxdm22OqTD8dt5WZUZKJ5njGCMQVEBvZrmzB6w41suxYMfjaoeqgVqFK6+o/Jsxa2xeB+5X+dRmCJTrt4Vvdu0xMecrW5D1a1gnX8l4llfQdZiMRVavo80afmmE5+9/G9/51m/jhz/6LiZxhPnciApRWEhUbekgogOJ+fJUuE1F2IeOLc5bAk++CDzJevIazO20gi7q4FAmXBVBNQRWWVIFqg0Blj1Mp9OybifDdTlaGZrYareFpeR7VsTIMpf8vmVOlVGFMKOuY0nCJQVQaBgkS4nY9YweNI5DidZAjka4xP5OF+9+5THe+epruNc5Qbc7QBi2UWepGIpcZREWoylGL8Y4fXaBo4WPdNDHYKuOImE4YgP9Xg/tno+ixlqoS2xtPUC9e4C7e9vI4yGefPZjPH3+Att3H+Kd935Wcjv9IkHDD+CHLWQF2z5BnEQC8JZZKjmaYb2GRRTh7PAZokWKRn8HvZ0D+O2e9Att0PoylfDGItOQZa7b7BOObfYTS6wQpJJRZpv1uj10u1uoBwxVbgkIZTsm8UxSR4J6jsuLIT76+As0WwEGvRaSxVTuK6j5GHS3gMLH2ck5zp7PEOcFGnsd7L+xh+29FmrZHEHBdJSGiKxRJTnLZmh2exhNFhifz5BFHpaZj4tJjO988gnOF3MBnXVxCug6Ue2xZrG2YND3Ta61sUfEEWXzN3VN4V4tzlE6rEyf65yp0jyYDiPLhlUiZzrLksBPfzK2l3FOSQi3CfddxJrjLLaQlE7RnM8iTmXM1DjeTCpKUCfoDITxpBOkHdbRb9Wx3fXx6E4P+70WmPrD3PuEc4TrYR3oEttnORoB6+c2sIgynJ+NkMaZzJ1upwcv9zAejXE8OsPZLMUiasmYWAYzZO0ZJv4cZ/Ecjc42fvZX/jG+8Td/E6/fextd0rxkZ/0mktoxcnwkzjq/9nW06m9w80Lgp8iLGcazT3Ey/A4m0RdY5m10Oh7mi2OcXz7F5fBIIhKazT68OlXhhyhqE9S8DMGStUR7YsUUrD97HfBUA7DaUNcNvwqMGB/bhvyX0ivrnsx29voJHUNWN5vNi7pAWBPK5RrEriEskNIJh7KXWrnn0oiuDOMSKq2pHtJocNXm9Lo6iDWEThmQuiyW1sdng+ws46IeTrtZbnj8lbfWWTLdC28Gc5vOewV4Oqcp4YbEym96rTKt4pG9gcL7S2X4bmjIVXCp+V725YbRuaexuXbrzb3quOA3bgbhP81Q25vGjFmOhakx06xi3gSIGeBpgY6JLpA2sgxiOYL1anasG7vP5G8an6AxzCTHsQy1dRkFnVt2jF0Nar/6RAogbn5SgkAniEy+4Iaq6vwvkHsM5TL9bmpvlZ5Sa4jbM1lHme1460yzAN54n0SMzQ2vNcargA4yr0vjLSVzY35o+2o6oBqkgVMX0cokKbg1hr0Y/ArCCZqYryjsHUNATRsJKSRtZesvamgt7TsNsyWQ1Z1UmSGT42zApfSOdRyaNucSpuukrmvKpVT5fdJ2EtKqrKE1cGkg8keAJ+uT1TzMGarHcDlJylRjgOdmXiTzuij2oO9rnbVyzJocSzt3ddXkxq6gmG0oVzZY0K71kmvMe1sbPrpG23x9qgpq6GV1fu0XHRfK0IrjwBU5cM7pOuIss7/qca/Ai449w7JucnaZdpfWtsmra+CtYkp1hlceffNM6+NWjrKy/1X+6Xq0Bi8d2rEuDKcrzlOVJFkwZN1Rv5V2KnNxq2gRGli6TV1lY8u2LtmIajuzbJUFtXL3Fug6vWnXX/uvhlPr9ey/q8DLsJxGQrpUe3V0s82o0zVKvI1OSG65DhjHQ7lxuGRsNdpWombMsQJwNoTdlqurU7fVDb9XYFqt1ytLohNFU+3flWNEfQzV2muXHXaahAguybr46NULXHz+I7z/h7+L7/zx7+NiMpJanlFEViwR4Enjl8I/GiKZY2HqHWZ0nKEuTCSBAUEnwQz7kqGftoSFlDkhCDDhtZYZoqFuw2UpsENjfTQaSS1PC1DZrwSYltkk6OT5CUL5w8/5njiwDKgVAKl2f5XDrXVsqsgHySvXH00Q1vG6LFJ4yxTdVoCH9/bx+uN7+Jmv1NHvb6PX30an0xIQVixG8PMEQVLD5eEQP3o6xfMhlUdn8L0c2/19DAY9YTw9n+ABaDb3xBG5P+jAL2IcHx3iixdHWPot3Hv4GNvdFgZNH81mG17YNaIlnAeZlEghS5ktFlhmDMddAvMLXA4nSOtNtHfvYevgoUSOLOYT1MlyiTo7c0ZjjCcTaSOGdjLKIIojEQ8iKCUb2u92hdGNE+b3eggabezt7YFpI0Uxl2eOZnN89vFTYWD397ZBUo8AmNtAv7slgOLo8BijowjJso76oI3uQQ+9QYBGfYGm1MYOkWa+lMAKG0s0Oj1cDGMcPT/H+IwMnofRPMGPT44wXmZl2K/m6avdr445m3OheZC5EbGy86V0aJkxR6eD2OdWDMhGwLhecDOnWAXGOo6oo5ASeJK9pCPAhN5ynVDmVGdZRgcNVYXLUHOTspCy5m1ggKfO+BJ4soRMrY6mz7BboBN4eO1ggPt7fbR8psXGUjsX9QAd5v+2p8hSiiZxDLaltMpwOMPl2VBq2LLm6g7rs6LAxeQSx+dzzMYBokWGuDbFJBjjvDbHSRKj297Dr/7Df4G/8Wv/CDvtAunJR6inKVp7u8gbuUZwFQdYLh8hrHXEKPHrERb5U1xOv4/zyQdIl3O02nsI6ym+eP5dfPbkYxwdjZAtOmgEewhaMVq9OfpbNXS7IRp1rZWeLOjYmivwtB0my4NdR03ukb511dvrenV1jVxl1aqcCl0arUy/axNcYZyMV7Y8n2NBuNej56LcgK15ZGt3lQu+eSwHPaws3sYYkUFsN/81EktFPdSTzh/dnKqNzgWevEzdbNyy+a79WORqC6bfZFrfDnhuFstZP7eyGOa1xuTZdpXahRsYwnWwVcGX659Ann3DuTZ9Y90YuqldvuznV8eYlZUwm9MGLnhT2vL6eBf+7hYI+y8deBpmTiGB9aLrXHBNcrJlAmysg8aov5aAw86PUoxmVZxDpHzMMVIU2UQQqOHpiutUJSksTHlVH34Z4FnagcZ3ZEV5SqNDBJSyMnRRjIsNDjI3z0yOKek3505XPXGls0nmsxiWRpRnWVcVUzGeFXgK82mZL9tmEkto2F0jSKLhttYUVvEg2sJ1gk7m/ZjbseVVJJfVlJawLCsBgQJOFWhhbhYfhxGVVDm0zivmVSq7ahRh7blF5VQjVNy5SUBqAXslTEUGyQjFGIVaCbU1AHOeJUb5U1fEis207KnJNSXwtM8tzKpRtTXLlhqFrN1sQLEBxpKHaUKlrOqvlAW3DJpdiA04sb1JeQS7lpfLojM2XFEIPUVF9a+vh7pnrkJdC7zsvwzY9W1RTbNPlnuRnWecj0aMwr2n9bmijOoqsLP95PaXCzxdprCc7yaM1nU2WleOspJq6PGcVDldGArSiqRWzKeNHPFEMXT92as5qm1kP1enR5WPucooqgOm/K7p0/XnZBsavl7GhsZm2FIrzpbHgul26JuutFpiZXqOjBnrbLHTpJqLN4YMrdhJNvfTOEhKR7gLWPm7CeW2DhQ7B69crBpf5bh10gPM7CpTOuQYk3okAjLl+BXZIxS51g/sNeuIz5/hx3/y+/jW7/wWjk6OMccS80hzFNM0E4aTtTxZWojMJ4EoASlBKMW3CFwIDhlmSzaNc4fA04JNzlG3dqIFiDbfk6GDBJGLRSKCOLymjj1lSkOpF6k5fASlfDARB5JrKmtask10fhERUQG5DAVXgRgT4FKSBVIoy6NgEBOYGVGhbHCeLiR3sdMMsDPo4yvv3cHu7j4O7hxge6uDZiNHLR9h0PKx3e5hfhnj/fdf4sOPniOKTkSg6N6dh2g1QzQ6HpoEnxLO2weKMToMWUxjAW1z5jkuGVLrod8O0W9w3/CR1NrYvbOPrR2ykAT1qbDB0xEN+wW6rRZa+RSnZxcYxQWC/i4OHr8ldTKpulvLFvCXGbxlhjylsNGZ5M0SnAwG2+JYG42GiOYRtre3Zb+exynGkwWmUS4lYh48eIhm20c0HyJNplpSLC4wmYywtTWQkODZbC4sHNm2mlfH6HKE0csxpvESadhAMGijv91AK4jQ8HIp2ZLl/GG/Up14ibPLGY4PLzA5p7PDwywp8DKeI6p7aNRr4hizufp+XSXTZGNTFTppuzxgXuu6Qnhl7cua6drmkhqizhABtMaZyXcCYVHVccy9hD8KPHOJ+tDUEXXYmhOIvcC0kWixEDVmGduMhspZKiaA51epCtwfW4EvobZ+jfm0S7R8D4N2A2/e38P+oIFaPsd8PpaQ5Garh/2791FvDAVD1WoNEXEqcioYe4jmC0xGKnu4O+ii320gThe4uJhjcllDHOcYZUMcZac4Xs4wYrt6d/Dm1/4Jvv5LfxMP7uQI4veB7CUGDw7Q7L+FMP8qkL6OwmO5nBReyjDfERJ8D+P4uxjHh1jWmb8ZYnTxIX7y4x/iyZNzXJxTpMvnbodO38P9B7t4/PghtrZDFDjH6ckFJuM5siJaBZ7WSJZNgB3qLv7O5roKFhyV2TWKaNVwKf15xjBY21LNICqN0zW3tTX8rahF6ZM36TC62NrcMz33tQGm4jhXU4cx1DIAze2sgFMTRugCEfu5qwBsGU+aQW4YbemNdNRt5b1bxNq6CpjXgTMTPLNum1z9W3f5ypAsQbfLbmiW3Ppr3dCyHv5XXVQNgnXeYfM3/jKBJ+/IDZ+zBuqrG9CYxGsDQ8efO0M2n2XFmXNzT914xE3txWmaSD51NQcMLtM5IbYZ2RzNEywdRmaj1rIiBnTwcym87Ia1r+ZtisOF7J/jvVF2zXrdLYPAjeHmgS99dMuxU2HdKqxtFQNwBWAFyIqBurIm8II0sI2Rrc3j5OCZiAZpPAnZUzi/ItqhH5oGZ9vLNm0U7dTYlLBaC5x4kyw/YM4tn5ljLNuuo4tl0jmXCDzNemXzP0UIQYFno2QLtdallhcxv8sg54ZtgKcYWSaHheFDJqzUspqsAadGmgs8KSJnhIqMA0Oe1qS+c00uPdKO6jVDruwqUIFOZWJluTbskpszo+K6DBm2ZboMyKq+VDKe0upOyRWbhybvl/mRlmmuQqilvIZlRMwdloyrNWAESMtd6r3qDa+BPtq4VWSLnbzqPzXsmVnuLfC0zGi1rlYMG73rVYu54NIJcbWs7xqzeHXh1pG+6jDT3tCQaTOPTQdZh6is3XLrDCHX7yc5Q80M+yb/KMCTZzHlTEzGoxPeu+q40LB/mWwlu2xLl1TzzTyFhJFbSLmaf2+6wRxoDUrLaOu92zss92qTCmBF/qx/WwB2ieTUjil7037ZrqMbnAvVwChvp1wbeDLrRNKpYua448MvKLhYrptmZXFBqLk3m79Z9rFxJukedPV5y0x6q3tRjgOGM+SopVyjPDRbPmqLSzz74Nv4/X/zr/H5559g6gNRzBwzAsxUwB6BJ2vvuaG3BIhJyrDWQMAnIwVUYCgvGU/OKRueb+/dllEhsOR3pdSF5xnQmQrgtLU8hck2dUFtzimZUV6P75Ox49gRltM4u9Rx6Dg4hJ23Nt6qcjLZTpa60AgSDdOV/U5YRRXaKYIWtgfb2O730O/U0W0V6PeW2O424dcDRLMcp8/HuDw+R54PsbfTw972AbDMELaX6G430Gz3EPgDvPZaDy3WAp2OscyW6PR2EXS2cD68RDy9RDo5x+nFCMNoif27B3jw+DF27uxJO0XzOS4vziVvcGswQCOPcHk5xOloKsrt/Z076O/sSphxwCjTbIE0niOJtTTK5eVI2vXO/gH6/S0sFimGw0tpP9YppWDULE4xjzNMpnN5f3urh5C1jynxUwdaQYA0UZtHxofUdNV1Ok8zAVnpcIbD4zGOJxmWjQ4O7m9ju5ej28wFbBF0zuc5kijD6eUQ8yRHnizh5QHSzMPldIGXUYw5FXaLHIGoxhP4mB/CRPGCau4yJzDrnZYTwVn3eZ+u00MdXTrPhDSSPbEaO5J6YJxEdBpLrWxTCYFrs6SwcC5QJd6U/uL1GV6bFrnMGwGfWSrriO8FEmqrNb10shI4M8ezGYRSToVVZFpBHXu9Ll6/u4d+cwnfmyHLIwWxCNDr7aG/qwwrWWtGDC2iBAwY8qWsSowkTiQMu9VmXvESEfM15yGQ13A5P8Onl0/w+ewc8zBAp/4uposG7jx6C1/7+mO885UIjdb7WDYWaDZ/Cb3mr6MR/DxQ6yH0U/gFo5ieYYFvYbx4H5dTOhcaGEfnODn8Uxw+u8BkyMWzju4gRL8/wIN77+Hhgzext7+NKDnCp5//MT7+6HNMpyn6/fB64KnMg/H4bWLCnNCocnO+BnhqaI7ZuDawp7owc6HmIqCb2qbD1DhYCs1fLbrWw0njsRL1eRXsWfGuGuBZAlnjBakWebsZKRMix5kNqgK/Vg1wtd5nZZitGSc329+VlJ1j9LjGhYDmWxrplKqWe10LyXKNKRtgsG7ArDN9Lqt7xdgpN0EtMXGb101A6jbneNUxbl+zvRIp5GVfV42adaNF/3aSG52Nvn4L4PnTZjxvai9O1UUh8iPlYuzOBQn3XAGeCrTUCDQjWgxs5oRAcg2kDUq16QrG6rPRocGaYWqlqrloC7JXlhHfJxi6nTvi5l6XgFNTJF3tMyNAYFVGzX2UgLB0HOhcLFcjY+hJuxogZA1hl10ywcXG4DbeVjmLbR8DIEQJdYOXwoBfbm48Lz2n2rCV6BJnqXX9iDFEpULJjDXibOZqzFtlEXX+sL9b5a5btr4aA8IGKjiwgEKCPsWpuNQQOhENsXCnJgWsdeiYis42rFXCjLQcg9QRlXOa+s8SClVCTPWO00tcGtl2H3FNZfP4NPhYl9Hk3Ugtz7xiPNX4NHVjzPi0IdXqT1MFWvldQKi5lnnhvxgAACAASURBVCjfmp+SbTbjStrtqodcn0jfF++343RQktUJWzXracm42XXBdL20hvmfArSrI79ypuqXVKWxOs6C/zLi08xTm2dkZ8kK02m+v5onvbqP6zV07atCVI1zycwBAWXmVjg+VqJmSiVk29b6rMyoljXAOC3EkDftULa3KbGj17eCUdX92GfKVIHo2jx8nfNK69u9TRwgxkmm4FnvjzUdlcvUOarbr9oNm9rQXe/L/lhL3dnIMpfePuvFM/1qJrqxe/XqAkzJDlQ3oauJXZlKfF+VmLPLabkE67GiBF6CS7uKa/iWWzaGcZEsRt/KWxLuSDHQ0Jvj8tMP8Af/17/Chz/8HkZ1ZTwJLKScyWKhbCfVbckumpqbFB4i8KRhz1BYtqtVtmU+oVWc5b5CdtQynCLUlueluqyG6aaYz+fyHYIj/rjhuWVZFaYD+apgyxfPY1VL3TnAvHJbS1Ftzwp42vOyvcigcaleSJhkYvYvw7CxcARFfuqhCsIsC7SDAtt9H3f2O/ADH0enY5xeRFimNWy1Qmxv++h3AtRYz3KZod310NtqotHpYjC4i8GdBrY7TQVTXoBWextBewuzRYQ8niCbXQgAH00XmEWR1G7cEeZzGyHLbMQJ5hOWI1kKWKHy73A0wXA8kfqY/UEfd+7dVTaY4lDRHGk8lfV0eDkW9rrf62NnZ09A83A4wnA4RNioYZEuBCAFYVMUjU9Pz9BuhFJblECPQLzdDRHNYoxGE1EdINPJ/Fzex2g4RKPZxMCv49nhGB9/McIw9nD33j7eeNzB3hbQbtaxSHNcnM9x8sUUUZ5iZ38H3U5XwNTZ2QSffPESTwmmgxDdeh0N69jm7/VA8h8l4Zjhs2b/5D5onQ+yjhpBKf5ejkMjNsixIGuZERGy35NxxPxgzsDSaWTTOgzTmeseGC9rsrcJ+8ljWZaKjpcsk7YjYGSKicBYye9X4Cl7Ga/hEXwGaAShlMBphz56zRbuDVhOJcPuloduN5AImNGEytKBKCRT2KrfpwAUBYZyLOIUWbLEaMi6n0thVv1mDUGDAswBvKiBtt9ElI7w2dkn+NHJMwwLYKf184hjH1mtje2DHXzlZ9t4851LLBZ/hsmsibsPfgMPH/8ztFpvo4k+/HyOFH+I88nv4enRn+KzL17i5DzDcDqDn7C+7gLdrSUO7g3w+mvv4OH9b2J38C6S4hgn4z/C509/gE8+OsHREcsIAbs7g6vA080ruJnPcShn411wF3K7aFsDQT9zFtaVvZjBQZofpd5RG8JTbQ5mnKkSnxFYsAuuNWlMFJbjp644DndTX2e7LIjkNZR+r16lMIXjrbSAwgbnyMJHRUWzjyhA1T/cc0l+5JcEnvLca6BeJpizUa220upfzCfTKDu9HzdUy/4tBhdFQ5yXObryJplQhJtun+bbTwt4rvTZKx7yWlbYMeT4dJEJsaiG4lVenHH+Vkdt/ZLVdciu3zxDxOB3jItX9dNtPrsN8IyKNYBn2DZ3ujFjjtIOykRpjmBpnjn1F2WRN1+0eUPqFTKAqwSaruFqgWfFRPA38X7f8JDuPHzVoXWWLTHAU1d3E4Yj96NwQO/XhLSacWCNYgswRMzEslMGfFpjRaC4yS8pVWJ0ZTKbk1M8XhRCFXSKSIm9eWN5ixFv6/YRFMkbVVxAWVLFrJDaH5oGIPPVUdpjvyUGfHLj60hCnIpkaPFlhYTat1WOptGSEncJNzV6aclk2dxTXoOhP3Z9UKVXYzyzGoERfmF5AHp8ebyyYratjZEnbVogEZNZWlH6RDf5KrhTnR3MwSXTQUeHipBoCRjNTdUcMbYpw6l0Tygl7s36J3PCSMeyALkaDs6PkL6apy9nlRqeFnxqR1n21XYbuydw2VCnH6r2Mc+/PlCt4qlhFqW9HSeu68xz12LWhi1rZzje+nIoGfEdK7zj7gvlXmuBZxWEWt5dOfdKVFxSfib/qYpskHObNlJArP1ROpnXzq+MnhHYcNknez8l0NcxWt6CcTrLnu/oOmRO+Rb3+VfWv1IUbDUiw+aEaTsvEZqcXs3xrNR6LfOpA0BZ3o0vG7ptnqVksx1wW7W/STMx62MpgGZDP50LMJtK1gBr7zhOC8dqWY2iKsGt6QnTqXT8uDaQ3QEss8PPNL8zxqDWR5Z6SOopOmGK+MWn+KN/86/xZ3/2R7io5co+SqhtioislgM8ReWTrI/ktelcK+tnpvxOUoZoE0DydnmsG2LLdYRgVQWDGLI5k/nH4ylKZPtY1wItu6KiQmRJ9Rj74u/2OOlGAlkyZaZWo6wXjC4xEV92LyYr2CDdVIOU9ZD8PLH9yBj6COsNYaW69QVqSYpuvYa9bgP37vRx994O0sLDh58e44vDiSjH3r+zhTff2EORRxiej+EzfHKnge5WiGa7iwcPv4rlwJecvqZXR+g3pdRJ5jVl1rSCHA0kEiLLnMHhZCLOwUWeyjOxvVrNlvTLZDQ2PIGyzMPLSxyfHKPZCvHg0WPpHyl5U+QSrsrxOp/HmE3n/z9r7/UsW36dh33dvUPnPuHmCRgMgIFIgqREl0QX/aAq+8F+sB9dfnCV/ik/+slBwTKpYEksu2SSpiQGgIRAhAEwwGAGk+7ccFLn3rt3d7u+Ffb+7e4+99wS2VN37j19dvzF9a31rW8JWOI7kpUjAm9FgXaPJTs2Am5PT0+k9iJLtuSLDL20I2btdrNGexCJqNT4ZorthqrCPSmzQefEfLFAu9PGo36Cl5c53v9wjI+eztAfdPGtv3UPD+9B6qIS5E9uClx9usW6scb5ozN0uok4Ol48v8YHn3yJL6ZLZO0OBgT8pqXC6GA7jkTMjzTfxkYp5FyXWCKEDgkRUCJTiJRpY2qR2konwabJMmvq9JAorQtdkdkhecEtzQMF83yr+tOq/N6U/YhUV1KLl40mVo2msHLW2wI572XK5Rx7LE2jAFTtKgLTBlVtbZ9kShvreDJ62U1jdJII3VaC824H3TjDo3sxzu/30IpizBesvxpLqaJ8zTZuoT9g3doUzI3OFlt8+cUlmA66o8On00Kn1xKHSX6zQ6+ZoBWt8Gz6OT54/ktcrAr0k2+gmd3HahNj1iywG2zx1ls7vPP2f0TUX6Nz9tu4/+S/x4OT/wrtzTtobZ8j2/0rfPbsD/Cjn/4VfvjTF7iabtFKgK+/cYJf+Vtfxzff+1W8+eY30G2fIStWuJl9iKcvf4DPvvwAn312iZdPt+h2U9w7o2MkQeP98XxXefUqs9CpV7p0hx+LpHgivnGtZc20lVzMkJL9ph5pFc0IPKC16/qKy6LsFehUDKoGg9nF8iCsu6c2onemPaUoJLr57GTY4wBWzpDITwW23CNqMa7ypaVun2WASNTTqFSOBXVAWU07J/iW6VQOYtXbqpHdQ0rr/oZ3RCLjYE+0ffX4Zhl8KyKUgXHluanGldK/xDDb62ndrWofqYRXgmD9pRfglh8sCqZ5uHstqd6E8npKx9TPkYCA/mIv2FgDogFlWGsc3vKxi7PVVUfv1R99v8AdHjhB+Dt/Bvqry4+DsyCHtoILhjpqplvo63aRmPo9D5/SJ5Aep89hxCqdgPJEK2q2+MkmUMMfwzZSQ5F0TIsuWVtrpCQEruZaKTtIn1tUM8MGt/fWnEeNkKoDx+7EhZkL+q2dZA/M65jXonTuGGBzUCpgXoBnOUS0ZWs52gZ6S2dR0FY2sEp6qQYFq65UxFY+qq9tOi70Jh7B8aN8PeKm4muFNandrc564GZUTQdb82y6lU2kQV2dbxZ5ZB+SYstIJb2sfA4KD4k6ox3HHpBAJ+m2sp5qxp+7ScRLS9qQK7h60xu9tMzvlLFu19mo0ivHC6MlgnV9zIcxZAONKs7j9ELL5RRak6or6rurmA8BjkcTfVzzvg64+Tc9vPUIWbA4ODDn+ypTuBJECvYd30NKGq6hHxlXe+uMjuP9dToQDbJ1MODo6Jy0+2m02SKuQvG3OJu8WAXffNzwXDGbAkS272Ty9/cal+GaqWuBjcbaOhsqtQYrik4HUXrUljTWjvwQhCrFyRRGhwN0ZJcLrQY9vaI0hmuY7uXmFFHPr4lEVUKCaiPsUNhz7Tsew2iktJWrCHO9sXFYgi17VKYBVKkxtmft9fl+xLBsk2ALFMcN90nf1/bXDBsA3k8+HmQ9tUYK+0zK9Vhb+9iszvET6vZLGGGvr9LKPCnBZ+l+snVQ0gM2aG2XaDZ7WDdSFLsCg6TA7uoz/Md/+6/wx3/4/2C2yTCeLaVkitBb1+RXMDNgKzlnqnBLA55RUBUVEmqsAEAFiQLyqCIqZSWUwUDDWcEnAabW0uQ4cXGgFutwWh1gnQLVmBN7Uii1WoJHxyePImDQFhEnlo1pp1J6n4vTRCihGhkjvTKNIE42cQpxflpuH6/B7Yegc9Tv47QxRxpt8fBeD08eDqUOJyOLjUYP3/7Oz/DLT64RRU288WSEhw/PMF9O8fz5S4xOhhie9dHup+iPRnjzra9ik1BlNkM76qLbOUGSDKQ+5myxRDttod/V8hqs05utViLWtM4zrJbMpSwEWLHtSDG+vrlBUUhSjRxD8JnlGfrDE6AZSWSRSrjtVkNUgdlGN8zBvBkjW+Vi/KtoUyT9OV/MpM4ngWe/z1IYK6H3ejkq2c9j1kht4/mzFyImxNIrVJ1lrqjXjO61E2EfXVzO8OEvLnEzKfDGVx/gV7/1GElcYHI5wfVLqheTitzG6OwU6/UG19cTXLAUyM0c4+UGG5ajaQLdOJKyIwSau80aXda/jFqgk27HcbXbIePTiFq6Oir842OxzbEW0dahmq5SyDkmG6y3KWNOxxHHX7Lj+NUcUDo1+LstRbUo7LRlDeImcjo3JPCqOc/LNVNiGti2mrIv8zvOFf7JN4WML/5ObAzWkqUjIU6RNFuI0kio6b0owf1uB6fdFh6cpjgZMfJPp43mWDfWMTa7DbbNAq1kh3Y3wWg0RBwlmF5PMR1PsVwAUdxFb9RBM46xWlIlOUIUb7BY3eD59UvMFiugeCL5oeNVgetljOVugJPzJr763k9w/51rpIMR+vf+W9x78A9wsvsa0sYHuJr9U7z/4Z/iL374EX726RhxN8WvvPfb+Pt/7z382ru/hYf33hEg+nz8Q/zs6f+Hy+lHuHh+gWefsl83yLcdvPnmGUb9MzR3bTR+PCHw9K6qUw/dy+lGgrkFnXAqCwCVXBmG9496lOt6nzx/bfldJjAWxCK4yGintOjFKD22aih7TMHBpwI8em2qvCzf8RUUqqEsfoo7c8p2WFvBcX/+YxElPpPYwm7olsBX39XzRRPqHof5YcEm7F5SVaB8HeB5gH3CPVz/rcr3d348AiPRGxFxUzCsHe+0wbrxXUKvvTqUuyY3S/MblhudZbAERpMIjATA06CSGhuWX1Ru9geos9rRJZDs5Khj9DhDH/RX3qW2KwyL1wD9fD+leQVmwJE5EoVRaAdHnqzufc8lSehglaXuMSk3QOU3d2HO0qqtBqLvtaW5YaCYESk1ZMwB5Ia+gE83vHR+CPXJDVYDqSKmVfaJehHLAefkMM+xMAI6/Y98L8/tVMPdQZgbxerCeeWHzxfpGwltjvNdxrkps5pxLiU99tps30h141HvpzTWUsU1ANceHQvXEbN9gve2uW7rmxqTh5MvBuMYZgGFDiqnbbrdXoJXgwu1axkI0CQTvbEp6ElxeqMNea7eziMAZYRSI40iMmRRShryFCvS99LndvAcfqeEAO8jzROVebNhlFTHhTsQxecYLGWG19UAcLpSQFFUh1e9pI4+yvG2dMDPIzYs9nakXR1s255eqqHKO9mzyWgKuorqetXUdheMxfNsbdf9RU/SSG+97YTaLXM9yGO1MSZMFAJ7o7Pq6LcVMOhn32v8b0r+OxU7nCPhOOO1XPH1tr7UzuW64+JNe/mWwRhg0KdaURQR110k9ciaN+Qxm+GQlFPlr/r7eGTf2192oCDQK2NSgPqrafmyz6thUjmgAudB6EhwQmuZ4yk0W45D19n2tUU7WR1bakeESwy/KzkOe9TbWh+5SFg5ZnyMVy0tY7rm4At7vP7vcGmoU7tDuTYDnkaRLiOe5b60Q2tboL1ZYtlsI49Ib9xgGK3RnD3Dj//8/8X//X/9HhYLGv4ZFhlValUtVgRcNjusMq3tqRT2BvJCBX+kfmEciRGvoFQpsP5htMhzO2nMM0fTVW8dHBB4lm0dzhErqaJsCTV4HNirgyzYqw17skQQ558wr5xaLWkCBJ4NqYfIcpethoombZsEX1avmOCUEak4wumoj68MmhgMW3j4qIv7D3oYDFLJq2vtBvjzP/kxnn85w8lJioePehI1Y/Rttlzg3qMHQpVlciSpsm+99RbyzQ0ms6XUM+z37yFNh9ghxnQ+R9pOMRj2kaYcrbkIPRarlbAuVosZZpMJ1kWGdrctAOrL58+wnE+RRE302qnMg8urG6mL2YzaaEYJNkWOHVVMqVobRZhN5qIcTBDL6Gm/P5B+Ik3z6vpaQHGaMu82Rq/flbIXUu+T84qOUlJEDXhGrQS9rlJkGYFdr5mXT7naCP1uhGaxwfMvxvj40zHQ6+Bv//avIo23GD+/weRqik28wnB0irQ9wM14jmfPrjGeLIS+nWUcyy0kzQ16nRTdJKX3AutshUG7LaWAaFNt6Bxh1DFpy6QlSOMzOP2aY47ji7mnrLBD8EwaNoEnz2vSWSIOLn1Bjos2LcQt6aNUaCdtuiH5q6QTc82hw4SwQtTqGd0U4Kk50Mzs5LrF9ZkKuFleYLHOkJFZJDXFNfVF5kCUqIM+biFpx+hHMc7bHdzvd3BvkGLYb6GT7tBs5djsqKDc1Qj4bo2CedpJE91uG6cnIwHn05sxrl7MkS2bSLttxN0Oti2ymZi7rEmMTApl5DrLu5gKEJ3h8oZqxqdotXe49/YLvP3NG/RPFkjv/T0MHvwDvBH9JrqNn+Lnn//P+Pb3f4D3PxqjiLv41t95D//N3/8f8c6bX8NZ5wmKxRLPLr6H9z//Z/jw+b/DqsgwfdnC4iXLp/SQnJ3h/OwMEajk20Hjp9OFrZl1I6oCm7ox+IagnnfffpqIzMMve50ZsH6uRwNEJUpynzRLUgwZMUzs48DTPPyy2dsqFJYCURuFUdGi9FTUbH8XQbFi7ndRQnXxPwIC9wxaZcfaJmTKkOJdLBUJdbOKJc/MjTrb0NV6CrzAGvO8+3M3EpF2ttzZV11PCpLb8zsvvixG4cg12EjlzkH0KAS3W5uohreDkWCjwmzuJqkFwcYd5jo68CzBbbAfhx5t7e6GCKuU46u0GMPoAw0V9Ua/8rOn7HrbsZX5YXetXVYNb3l2qQ3pY9gN1+q9dXxYRMfegA3rkd7StLrjsYNb7OUEBSUlSiofxCAoKV4BzVZ6yKLu4pwJgKe8qXWIADSPn8iYroCnDmfmUvlDe+azORoEI+mmX6pkypig8W4Z9q/qJJ7fqoqhC5iVZ/VcJn0a6WvnjpZd4JaefiHvWi4QBqLsF86mYK/pGnPX2KlqAB5zTvkrJZLvGjiprO2OnVMZq/v3thY3z4K8gynfstm9sLU6Ukjl8QiTGmEKsC1C6XRPUo32okh1Y9lGvaxrRtO16J0A2A3rcrnAENuSSrOVUJB7ATzKJ/cPzHYfLvvgREZKwCI4iHDZ+ulq2nq+jkeNrFlEuHznQFFUbmoGZdm/ms6hAUKnjGtOp9bzU9DBnGVGANyL7iC/BKGeRmFIwJ0/qq6rTAJRFhbw6RGavYHv4MZFlmoMkGBM7P2z1l4ynqvokLef8SB0DS7HR3B/W0freY7BQhzMB1krvONeAbj2p/X+Wm7bSlnj0u2IyhmtLypjOogQH3UoWaQwVE9XsBkAURspQgcP9j91Zqpny3dG/hymhyhI9WihvplE3gPHuIVsbWWvOon/qup4VtFOFWLyLZNG6t0EEAsMl00ra6rdSrvEdytnYulYFkBuLiRfjlq7Aul2hVUjRd7sSASwH60RLy/w0ff/FL//z/8JxjdXAjznqxwr1ifcbNBo0njcSU4ZcwnF+YQGMgEJVJqFRDy9riHPceApa3VQw9PptP6d535y7kmE1J69nN/2rpqz6SNGqW0t0SHQt6vAKCR3TqKrBprUdaopIzyeDp6kxXWarA+u/y2ZqxIto9+zAbSZd9dt42+/cw8npym6fdKDgXZK2mUT2aKJH//oMzH07z8Y4OQ0EnBCoJl2OzhhaYrdRiJeo9NTvPX225jMLjCbrxDHffR6Z0iSPoqtrkfdXgf9QV/YPnmxQpvtuSlEOC5nfdX5FFm+FMpmli1xefkcy9lUon+jQR/tNMHV5TW+fPFSEp2ocMuWWc4n2hciAKQ0U4nskdbc0lxZtv1ivpDnZ7uxHdoEs5I+osEURjQl7aHVxHQ6F/5omnRksjLaNpstkDCKN2qinRDAJcgXW3zy+Uu8nE7wlW+8gzhpSp7qrthgF5F62cN228LV1RRX1zMsV6RvU9xqK6Cv1SiEhtojLbsVCdikgE7KSCVVZklpzddSTkXHkwZ12NuMjPO9ZT1mzq/U8VSKPwEjHSQc1/xZo92ar0z9VZ4j5dJakewDQvcWtWW+cyJOYLKFSM/OGQ2lU4b5nQWd+FqomHmd+XYnJVGWeY4Va6qS5is3YgBI3dNRQoCZoBvFGCYxTpME5/0Ep4ME/X4L7Q7fhXU2m3Ityg2R8sl8TjY+FYYfnd+TNr24uBLnA9kJ3f4QabuLVb6SyHhKh0C/I9HVaWuMyXyNi4scV+M1JgvNTe2MNnjj3R1OHi6R3H+E3vl/iXd7/zWi/GP85Y/+J/zgpx9jUQzwtV/7Nfzd/+K38K33/g4ms3ewyzNMr9/H55//O3z09I8xzl8KK2p6CXR2Jzg9f4TOg0eImiNs8wJJkqPx88miWjFLK1o9e0pDNUXD0kteymnogmOLW2moutFa5tnoF17EufSgB8BTNmZ6j4OoaOWk1kEhHnyjcVIAQ6N3lSfXX6JGGbrLmCyN6/0t88gWagucLojVH1vNFHjqElierGZPtWntU1RfddfXAc3qWb/r2UmnsqvZrueUHI1QVaDC3fq6cR0ElORdvFKpA5DKxjafvtFsJJk6zCstO7TaOD3DrWyXgDrrUWRev1WlGdY5ufbsCkRer/7j3a1lz11imENAUkaMJH+i+pTU0NJgEZKQmVJmIEibmHHgLhxp67szQYUBoDt5ZW44+PAnobdNOkkNeml289RrtzodT00xzXG0/V5PM1qnU95tQts7ieFjgDp48xKcOs22NO7Uwrc71/31x/pCKboe7VTDT84KgCfP2zYrGY7DwGMFI6l451PEI3LuqwmFPKQNws70eashIL2/5YXo2HdHVHWSrAHc4PauYzApeN0wly9woBzgk+A9vMan1Th0RyDfjV7WMitdjFl37nlUUx0zmyOLyuEruyPBnIMGLpnfwrxOFW7guFFwqnmaVeMpGLXn9ghsSE0uGSE25qhKuKeubDHg6qoyjoNtqgY+w45T0YkKqLjRHxj/MhLVwFVD03KVrYSI1COl0RHR4+05p4zYqCfcS70IiOBaR7vMcxZtnxIjlv3l7+pTIFwrAqEiH3j75ZmOAS5bmqs9JtiXw2ikAsoQmFfjzE9255D8fLDMVbRdLavig+e4IJv02d41QidBONdVWVtvqU4S++PXYHsaKPOo/BFygT622QS+D9WAp5VY0VXHQKTv3bZX61upOJaXG6qu5cCzcr25U656n4DeHM5wAcYh0PStqxqLmvpwZNGpLYwmEBbaEs5JkFPD6sgB2AyAp88QiuExjzBDgtVO8yR7rTXS9RjPP/wB/vXv/u948eXnuGE+4CqTep7MF2T+HMf0aplJxFP6rdEU4Emwwj5itC8EnrpEmiqtzRuPdvJ4iU7R+DfmGo/nfWTMW6Re7BZLC2A0SoCnCaqRsk8RHdJm5Rg7T8ABn1cinFQNMUeSpHOqM4Hzm8CTfc5Ip2iLQGm/200hazgjbf1Oiv/sm49wft5FI1oRagsNlsqu05sCTz+/QRIPce/+AJ3eFqtshf7JCGdnZ2j3exL9ZHRtMBri/oP7eHH5QiiwaTpAr3sitMgs3wpAYMST4jykXjbipuQAgnmtrB+5WmK1nAutma+7XM0xH18gXy1kzAr1dLeVaObl9RhoROh0GeWkUuwKS5Zuma8k4kuwye893YpU2VW2lNGVsOZkMxIxKLYFy6Vo7qTmdhaFqhiLIu7VjXzXTtrCdSIYTdMOTt+MBbB1G330Wm08ffYFfvjTDxD3TnkyOl2qtHaktAp7ZDJd4Pp6itWKKu8RdtsWlsu1PmNzI6q6/XZHwCcdAqQPE7JxjyUFNmdeMdN+LNUkFBbiswqdmwmQVJklXmA03GwmpedqfVpqHkhAaKPYgu/M9uC4E1C7Vgo5P3KelVCRUkO8BkEm243X4ZhuRViTAUBRrizHIlsKcFyRnisybA1xUiRxhC7bJY4xiBMM4hZOuwlO+wmG/Rj9Pqm4LeSLtarlcl8inbnVFKcPI7CP7j0QQJxv5pjMbzC5XiBqpOh1RnIMxcJIGxuc9ESc6JPmX2K3OwGKkYhKjWcv8PJigvmyjdG9Nk7fyNB+uEXv/Ov45tl/h9mLX+DP/uL3pEzL1775d/Frv/U7KJpz/PlffAeDs/8BaXSNXf4XyJffx2LxJRYZc5SBYtXAk/N38OjJu0jP7mHYe4DFco7JzWdofDiZVzZXafhrXSMuMbLIBEIMTu9ziOURiTBmIOUQ3Ntrm4OWIlBBKvWGq2Gju4f6Z4XiGORD2C91cwp2RvFT7AHPctfz/BIRfnkN8Zdgs7xto5eaT0Lr0CeqvPZ1mo9V5aptG9Umf9xYPXpwQDO87fe65ahBedeHctRmPysQssLvijFUaauMgNq9w2uGtwgDrMYANK9xlcArWeuMIwAAIABJREFU0SitRWA4xrZ9Ro6D3LnwniXtzJ7JG5lXiWvgOrRuqifzOol3tcXr/L7O4jwEnjIUxZCvgw63jR3Mq7kSKh2HOTghTYpOlyB6estDOvD0iJabHbLnuu0oeX2eAmPshIAiVsJMOaFOcSwXAhngJfIunRClw0U2cItoBpEQfwNXwPX+97mp8/jVA5b9TQqzH+XKmjJWA12uNRUa5SBfa8JG02cXpoX1keSYiwPDlTQrW1tWoyByVt7daYeGe1p045UTOsgvDxwg4lnd679Dm36HJgW/SnBQ5eGFFEYBZAbaJIfG1kxdg4N3rBmwlrtr625YVuQYnbseibX81eBcoYyKuIRGPJW6ywiI0tmkncvB5xFCawAt7KiLgLFmmBcTsjQYrRUWRS0Xt1o1HWNqldTDuRg+v1BLmaPjp1tkU9s0WCtKsKMPrs4SesTVSccIABUvRXzEAKoDT42AVmBAcnWt9msZgbZ9rlSD5bi1/a8aPoFCbjl+qtkh73rL0hNOoWNR63LdNeCpANTcH7WQs0XnvQ9r4DEE+od5/ftLlNr9+86Bqt29H23ZKftbfnY6t5yui6tEPM0R4+DzoEGqjrY9yPcbW2ftpsqz8PfXJ9c+VytGdyfmEGqbO/B0uq2/q9CgD9bmYA7Y7/QdHXhKYmhA1a6Pw8CYOL7q++LuUyoYyeK4tU1HnzkEntqW7urj7wmvYqyRoYV8q32aokB7t8Dixcf4N//n/4JffvBjXM0XFvFciZEeRRQJYq3HTPIDZfwTeG7U+GVEiXNGgCcphUQoNqdk3FnJExrJNOiZoxjW3vQGp6GvQFNTqVqMSNngiC2dgFRKrh9Cl40TFZoswaoJxRgTxttDIp4mEkeHkuTvCXNuozVKG1Th5XOtsV5nSKKG1PA8Gfbwa+8OMRp1kKTs1TXybIXJeI7VYoObyyXiqI/eIEa7D7SZo3d+hiRNtcwH25zgop0qWGHEMOK/UzSbsWgeLLMNTqkyGyVoE1y1U6Ff0uklwJMlbZZzLAV4ZtLGBdMOVnNs8oXQcOfjMeaTG3UCmB1Nm5WKs71BT76nYFSerbXepfjbWB2iJTRc4nuK5lBoiE2pkdAIV5c3piKsEWSCs9FwJKD0808/lyhnr9vDoDcQJwVB/+ARDaMYnd0QZ/0+VssL/ODHH+Bq0sI26eLkYR9n9/vYLYD5fIlr0oPnBPUEWB00W5qbSMDWinYCujppW6KCHMvr5cIin3Q80Hmyw3K5KIWpOHb4HqQTy5ouDgsK0+ne7VFQzgatD9so8z5FxGrLXNpIgJwCcXU+Enhy3PLdCWDpxGB7SJ1srgsEmbsG1hul30rZlSiSyC3bWwBglmG6zjEtVlhxdKSJRHI7DdJPY/SSGP00wagdo9cmhbqFYT9Bv5eK04HPRUp7lMTi6JEc7KxAmnIeRIh7pO5ukc832K6YHztAqxljvlxgvJxgF29xcv8E48ffRxydo7lhLu8Ys/lT3IxXePmyJ+tCPFyh+2CN9rCLdH0f+fQS7XiLXucNbHYdvJhc4MX1SywWPXQf/Q4G/Zc46XyEYXoDivt9+nSCyzlw795DvPHwXZyP3sJgcIrhSRPPn3+On7//IRofjae7yuivuD6cZpoTZCIUAWDUDcaSZUujw7YF91TWDAWKPuiCq3XmAuBpRoEYiWYsuoFR+Vjra7LnamieRuA+DYxCpozvAuGgo6u6AKFqc6w2zrr3VhnSTuuQtzBDVdvH24/esNfAgcdDK3sPyCjfXdd6XeCpylwKFvyaoSKogwgpH+Dg2trFm9fPc2ELByGOvTxK6iJFLpqgm3tF1QqpUQShbpA4LWv/bwGeRwywA8Pn+LZ98G3N7rrlHI4JBzy3XrYBFHy4vWfzMVvFL4MJYoaAjrgy60upIa8R8eQUKiTHRZ+Kf1UMggBIqUxpGe10p1CZL11GnQ65XtofLjTC39tYL50IliPs40RyrbSeXm3EloO3AreV0+r2zlLgGbSe5RiX49ZOXYvIRwW/alcMgHgoUiLAwH+n9qC1pRpw5dgL8jH9O1E5DbwuIWh0I6vs173IZRkht44TAC3UJT1DKaMODoL+VdtVNj4REmJAT/yyZgBb9+m6Wa1jOibq+WiHpToOgYisY00rT+ICRBbBrOd4KvCsolHWO+bIEHAmGzINA30vBWxV1NDbTIGnXmv/U7WJ5tQcWwZqYMdjaOWBLo5kV7bvK1dQkN9pkRCt4qEgNN1TVi3BlbUvr0rplSp3mHulizCpAJRK91cK59UWVUXMq/2j6sOjqNNOPshTD5x55fWrGF85zmxql+OcP5dBcL/G/rUs+lR3UBzOXwWQAfCsXrQ8WHZqsyn8SPEpyrjmmK6YHKrO7BH7eumbg3FSA5Ee3aycwq4R4G6vstZnEEjX6K+KXEk7WdqOR8nClzhwEZoJ4sf4il+u025jlL5Zvcdr5fXLgdUbO/StwHE1861pDWw6CHUmksB5NHesDkzlVwoANRFhgzYybCZf4g/+xT/Gj777H3BJoZK8EHVOnh0JdZUGfiZqqYwQEXjm25YY40JrJbATVe+dARitrynPyfqIVrOTbyJCLQZGfW1osRSERZcYmZM90c7nOVJChesLQS41N8Q51FI1ZtIrGbG2ep7bdaFlNITSqIuk7Omc04xiUTSG6+iG1E5V9obQiYUkj04a42TAfM423nlCQNSUKB1Zp/PZTEqTpHFXwOd200Qr3aE7jHB2fo5Oryv0ZLZHTDprEsu6x1I0w9FDdHp9AVe8ZUEWSbHD6el9oQ4z8sncPEY8xanA9mdUb0WgOxPwETMHsx0D2RLL2QST6wuMry6wnE4kv5F9wygrFVW7gx7uP3wgg4dRt+V8KQCRYkCswUm7kMCz3Y7l2gSCtM0H/REGgxGur8bqBNoC62KNOG3g/Pxc3ufl85eYTWeikCvRNnEmbBD1NtisY0SbLk66XbSTHE+fvsQvP5tjiQTDhwMMTtvILldY8HlWK7m+RmIJyCOhBC8WSiuOEkYeqTJMoR+uFaRQb4QuLX3ZYlmZuQglOUjUkimqvMz+p+oygTXbR8v70DFCYJ6IOBJptFqvtkAzJlBVsSGzmhXJiDqy5oyqA9ycklJajLWJ6LUkZZv1bnOssgIrljpjRJh5tMUGq/UasyLHOFuJiFchNVebkqJHMMtI/bDTxrCTot2iwBUw6qWSaxy3dQ7pnmg5t3Rw8r0IyFl7NgHSbio5lM01mTtaR3S2muNyconlboXh6QDD314hSTtYTua4uniK66vnWK22mExamK2ARtLELt3Jn7NBG0krR6eZYpP3cHO9wcvrsURt+8O3gUELw+41Ru0p4h0Vixt4cVMgOR/h8Vvv4Pz0K7jXe4zTNMXTZz/BZx//DNfPrtH4dDz1dLDSWPW1TqJITpmVouSVsIQeo4m0oc3gej6hkSDHSfK2GjVlfTXfrCziyUipbEQl1U5/8EXWN06hOEmEwoQqSqqFLtCydzg/73CPrL4pMUEQ+Qk23tJgFO2wQGqzBJt6gcNIqD2Hbaa6y5jHfq+9bns8Fa55NfQUOvRrgDKnSXnwocynlnP1HaS+kIlb+DNV9CRXW1RxHp6hG4qrIjp11M505T9Xpixpmm6g2mbpRcwDkFIZ49r3XIBj8eq68IUNkDD+sSfo9Kouv8uA4rmi5LZ3ETNHym/5RBvS7EowUnnL6xHP0JwKwWbVu7JpirT+qz+S2+csBDfKjCHgc1Dp6O7Dt961vM4y96+MbFRvJbMsFEhyMFSSq7W/nbpUjnlXfOaGYP3s5K/QAAvh9yv7x3I6aw19JPpDEC4j8cj493nL9Ys0VBnltvaogWwENVvftDSTrx11QObjhbOf/tHaxwGqrzmS2+fAsaLgVdEr/U6WJ3cshSB/n2pr0QxNM1BAwyuoka7RUF7N89Q9OFLlzOkFdZrLAl46ycp1spxX1k6tAHh63Uieakq26uxgfqe9a8lGsAiPrcV8FnqAy1HugkMm8uHtSE+xAM9j0cwAlBN41qBn6XypxkA5FMqIcBBJNeO/jHgHa5g8ZUnF0yeWmm6inOwOgVCp1TwCVpbGgb8CbqXYSskXU+2VfpGI5/5greeoei7+wTALvtD+38uvOAbag3InwfJqDkjjm5ridHi//UhrNWKro3yNrj9n3VlbOfjqe5gGAnUT1LGkY7hkbXgTWb6fg32d0/7LcN3yHF9nkxjgKm9Lp5hzEEJHQxXZ1Peo3BH+fjWKru/Fvk6Ee3Ppr7c55FoXtr96Xd+ym3zs3la+5WDvqcZNzRZSWCBHq5lcj3jKz24r6SIouWm8hvwtDr4t0sYareUlvvMH/xLf+aPfx7PLK6wsH1AIqq2W5I0tCFqWKzHoeZV8pwqrYozTdiDdltRGifhoLU114lhOYUQap5ZGCetvEsjEBFtOuXeasNWEFfo7r8Vn2Vp02vYdWmayngrw1IQVGuOMhsWkoFrEVcAqI7wEK4waGY2XEaqlKJDmoC5Fpx2j207QTSN02xGePOYYLTAcDCR6NZ/NBXCdnZxLMIXtsot2aA9TnJ6eam1HeZ9YqLN8OLYZgVBv8Ai9IXPv+D1tYl3L+4MTSV+I4w7SfhettCUqrox4btcZ1qsFlos58nUmwLM36Eo7ZBQdurnCbHyF1XQiuXxFZmqq6wJJO8HJ2UiANgFXLnm7BJ5Uy6VYW0OEnqhQz3xf9ivnGdVqWe9zMp3JvGSkNM9XaHdjPHhwX2bh1eUVJuOxKMsyH5R9xJIq7O/tJsa2IJhqYNiNsV7t8OOfPMXlfI1mP0XciZBf89o7Aa2k6DK6LfaH5O42MZvNsGINcXEwMErNEjQttFNGY62Op+RhMly7tvfQNcVZKxybBKH9wUAinq6sTBBOcEsRpagZy3jJpV7tBkmvU5kevpEGlrisQ4zGNjVKzn15ma20TA0Ftkjl3Wwler7IOQc0j5azlI7IbLfBLF9hkq2wYgmfMv+cqR0Rhv0+TnpdUCsiRoF+GuFk1JeyPJqnqn84rEnYZQkc3nc8Y53WDZKog04n1XJCcQOttImiUWC5WSJHgbgT4+zXU7T7LRTZDNOba0yvx+JYmExm+OLpHCwVm9N2SjUqnra3OGNd0SVwc7HBfL5FMmijfdJFMlygn2ToUBJrBjx7Aey6HZy/8wS9k3PcO3sb5+0hmjdX+O63v43Z5YXUKm08nUx16d8LBckyXwLPAHSaASfrmDSmGiKVIaH/CrdY4c+X3vBD4EkjRnL0aFq4Uiq9Chb5cHkTl0nXRbMyBEr6UymxaCqQR3Kaamt6AAIr72S1wel3HMz1TFZ/Q20yB0Uy5Pfs0grQVtGB48bygbGxp/64/3sZzPWyb8cOke8UeGqPlMI2tlmWHlRSziMDLcFGGm6+OoG0faT9ZZLz/05t0nuEm2Ml0nAEzHk0K7RNwjxPi9KSFqPvoVd3+o4bkbqnHkEgey2iYPnVYF7ayDY1Pd2BSPVvv6yz55QOpBu7boL1ezjYUODv48spXj6G7gaenB8etRRzQ25rV7TX5/ctV+YyCqAATilnoiC4VBy19yv72ICniqsodYrURb2LUrL5cfEc72fhA5QRKcvZM1EXC/jIeXf3kLV4uJ7YDNw/3/G+XrM+p/w7PrU2RSU+4e1VchMkMmc/Bd2m49udHVb4+dgLhIaoSKwr+PCPLiF1WCVjpFo5aqO0blq7iqO2neemKLVTJ4S8o9WT9WPqRrzem+yCkra8Nz7DOcH6ojaUdZwYbZtrtIrl2LMYA8Zra/qslxEmgkbMNTZD3NdRo2M6iFDiDBFfFfE8mMe2MaujwbwGpdPFmi7Ieday4gH92vPs5Fx9HplFoXialbO0oaI5PqI3qXQtoemJnoBRTuV9LHWEZWYCoKHAU9Uy+beCUUYNfHAdy4Ws1pjD1ckjo77+8Hp3p5AY3aE2tvYj7O7G8IPCe4dDfX/YH6yhugWE8cqaE7t2fVsDdYxp29jwqMAnz27perjPFiivJZGu0DVbiev4/NLljZtkCDx1vajy7H1lsf3RmzmoBqzrnLVOqaJb76kD+8n2LMfLFfisZrirp9c6ae+HWh6urXV+Z30uvV7JmBGxx2o2qjK47kscp7TXWBWAYEN/s0PS3CLOb/Dzv/gj/Pt/80/x6bPnkq+mW6omxORU6FwyYqZ5i8QEBJ4EkQ48GV3hPCHw5HcSdWQdRf6x+pw8nn3qv9N2I3W26msFizrXaeDTIJd5SHowCEIsj367kX2H+5F+p/oRXLcIUphrqDWAtU1EPMaiokKjZNR2U0gkajpfIE5a6PfaIo5DFdRRv4033lYqZjvtCkghCGN0jPRS6w5sogaiborRcCj5lIyWtdO25G0SgBOQJXGCuHsPaacrQkJR3NK0BYl09tFosD5piqidSORKSgCxjMZmjSJfYjmfSX4cBYvSDmuDnko+e76YIZuNMR9fCyV3S4EbSY9gFI7iNdU45e+k/iqViXltgjxxDmh/8BzP2e32uljnhbwLARyFptiHjHjyu+ura9xcX0mUeDQYoNfrCljcZiqWxHqdLMXTTbroxX389Ccf4+nFFBkBJjt7tZD8xEG/j26no84QKgthJxRqqitPFqRCV2V06DRotwnAODR0Y+IIpkuC0WWCTImkG1BlvxHwS51ZCvRgKyCTdPF8uRLgGAkNdydRT54b9yi6ZY4x30ht35H4PffcLQM1Wh9U6tAulyiKtdCqRd2ZdoDUUt1IVJuUXFn+CUptzM2zlUR7mfO5lvgZ+yJGr9fD6aCPlPb4di0AdNBN0T0l9beFLum5Cd+YNN8MvQGdFW1cTW4wu86APEbUbqAzaCEZthD1gVa3iVa7yciSVDVIzlNVy90skXE+L1kEdI3F/AYf/fwSX3ySYZzvkLeBfNPCyXkH33jnATbLNS6eXmM6WaJ3HqNzf4uou0a3uUMrb2A+buBiTLr1OU6fvI20M8DDe4+R5Bme/ugH+Mn3Pkavscab94DGi5nmeB77CA0i9LaXEc8KUBW7pio5Wef4/uoGim70kFo78m+LnIraVCm+4LlohRmBiui1hlCzqiVkG4AYDRryVLNUjD2tR+gWBSMdr0N8Va+8P36d0lM3girDoTK/9DxfJ7lc2DfVX95mpjyoG9GhebHf/oxivJah/hrXksLyvmnZZBIAanltEsmSIrd6xzLSaTlCddkbp15aHzk91xZ93wzLvAq7hlJ9gw2c92EE5sCq0U0z2J5NzU4b2gGvGy61cPttAznolbslfHTEVoDckcUewUqsGxU28LHvDx36OypVVTdVq1HpuZBsg+IgM/DwZQw26jxSqz0Q4ajGFKNpbpKpQ8ejC5WRLOAoaE/JMbUcSgeeooZnZSw8Wu79qwa5GjQ0ZLyEiCzvov6o808ZDkEH3DH0dc0PNks36vl3eK7TiavZezAUKsdEBfeFrlVGFv2CKqddz+20NiwdNMzPv3tGSgWUvcMOo3mqNHqbUV3NQScgVjRE+cYApxiO4lCwDEgz4g+ZKWrICPH1DscLBeUceFYA1iKctvHqWqvqfw4yfcHT/lNgt9mSvmaAxNvO72/roYA5A56hc65im+iVy5qg/MHX0hJgKtDkpr71IrCOUYP8On9GnQ+2V5TroTnTBISqEZtwZytp0Ao6tf2qiCctirC9lIWixoZEP8w5WOyXhNofS7aX6dWqgR5GF30/VtBgb3N0PlXPd3ibOq2bJROqz6EAkTT3HiM/HEPh83mfvSra6TNR+jpwmoWOJPVHsC7k7fPNnY/h/lHWsfQ5a+ermnZlkUi6R1D303cbrz1sW2UZHXYgJ20R0u1lomoHlN1g/Vh6lszp5VFdXaRsFZVN99WblmwzspKG9kfl3K0DT8untJaVc0twrg5HlnwgvZaiNWqKM4KyQ1pMcPGz7+IP/9n/hg8/+1SAp6pbN1CsN6rOKVTbXIBlzrqeG80zo4FPY5/Gv+eeOfAkaHTQ6SVVHHS6OKRSZAmK1gKAYjodjNrI85mLJ+vNms4zCrLwGK5JCjyZi03KotBTrSYwAYVGhtThzQin3EfsRYrsECA0peYi1xZGrQhqGPGMmltWBcEbb9zHwyec0bxXE80dVU41fYCCNYygJWkkNR0pnENRIQI3eYc4kUggu5s1OQl+EJ/KXOoPumh3U2y2hQD4ZitFmir43DW3kqfXiWIkBNNcS4u1iAuNCS4WU3EaDO+/gzhimZEcxXKK+c0VFpOxtBuFeRh520jpDAr3aB4uncniCN7ouu1MOEb+2MY8nrmgrOnZ6WoUM04ioahS8Ge9JvBLBWSScnx9fYVNscbJcIjhsC/U7PyKNRtXWO6WmOUFGusOHg4f4NNPPsGXL68xX8dA1EYnWWPQY/kYpctu6azIM6HWEHjmeYbJqoFVrqu1jgvOl53kv8ax1uBkxJUvxWi07BNbVeV1Rxjxg0afGVHWqGpG4az5XFgCdGywcgK/l7GSMCezzihRwTx1afJ6FNyifUPlXK5RqzyTvpQ6sxGdLWoB5itgybJErGEr9jUjoqSHk0FQIFusMNlkmJEhKCWLWK4mwelwiG7cQrQp0KKycdREMmrgdDTE2aiPbsL1jCq5S3QGCdJRB/PVDPOXBTazJprdLYZPInQftNAYroF0g0aqSrhsn2zREGDP9aDVIpAnxtpgk63wyc+e4xfvT/DZ5RrjpIFt3MCDx/fw6+/9OhqrDJfPPsF0/jkGD4HeI5YiAgYsd5MB82mBRRGhd/4Qvf5X8ODeI5z0Elx99ku8/+d/idVlhsc94EEXaFwulrVwga7VujgqecP+s33a81l8uSxEjrrcTgJjyvOR9GpZSaOwiKfVOVM3p1VDI7XJJM7Vt6UdTdppra6WlLEw5CReU+Y/6d9uffpzheit3MYC7yzzHfR7Fx2pzMTbNz4bmGaDeFtQkasGTwxByZZng9k9oEd3nGATYpJzOfz3DVmzwHVTuhvEUjZa0ZwuuvyU6qRCr9XSIML/M+O0otl6FDQw0m2/lYlq3eBRM93QgaRGs602gNrTWq2tY1tvOQ55fQPE5bMdKb+wt/0f3c1fr708DF61hTVKraXF8GHJGLNnnKLm7+dDw8m1+kBG9SoBeGUMFWVE5Mijl5ac1Sq18VsRx+rnkIZTAiy7b0izLSM05tjRdrG8JsvHJS2JSfmNba6zWyKAgSJxYPGJkS7CHBaB83qGJfg0b/ZdDASPphlfX/eDqrh8XWPKR6i37C1MAjMUrTfV9y+dpD0lK50wJWyS7TlH3KpUI+7QENblsloztPZwMPHtVgd5YQY8SwdK0IU+ljUHuhL84TOHNFt/GqnE6oa8RxVD/9auCeZvk0p/16cQMrdRVE39T4xmYaXoqNZSIRoRUS9zhUw0imVAkO4IK+eifo6QrqpjgsYPvccKYjU3R0uXKHj1NVginrY3lW1WvqsDzxY2YhjaeT6O5Dzdy+R3sn5oQXm7iUbAfJ9hrT9RKafxrXsQubg10G4gX0s9qVKi75W0hVSy36i3NBNsza4xX/Y7w8ZX6BtwR5uswiVlfo9qW+GfCgIJtqrXItZrVEJWvD2NZ//4+x1GNB3e6JE134UxVAKz4fjaW54kElm2TWseMtcNbz+9OJ9RS0D4J3TelM9niL9ccx1w7rF5OHbLsKrn1gf5nR4BdUesvKPleNZXGaaX1du+bLNqSbEclKqYubdN2UbOoglqXVadYG1cWw9E2tC+cUpxFdXkL5Rq62u4rhTCNhJWkVs4DQOeqpaqzBdGWnZIihnmn7+PP/rd/xUffPQLLNekz+q8pIAJhVFWpGoK7ZJlVTZYFowGKoWRQIfgRYBnEPGkIS3AgkIsIl6zE9EWNc6VSRBJOYwCBYVbCDQJIui4IWXWgKfUX1zRPdtEJ02lfiVVz8iGoiIojXPuQ5KnWTpUjZXFtY/RrVZDI4KiTq5RwfV6g7iTyvBgJJJt0WysMRx08I2vv4NWeiFArsgZfU3QbfclUnZzfSmCP91uipztGMV4/PixgBrJd202Je+QoIfvwX+vNm1RJj05HWI46mkdyHyNgoAjHWg6WmODpNOU2pXtiJTbAju25zoTsDCdT0RMp3P2FlhLkxUedkWGbD7BbHyNzXottTYpVFRsMkwmLzGdTOVdGXVVoZ2djmOjerPdpU8iRquVjpu2VbiHVFYm+OT5DtmC1Oo1zu+fyZo4nU4EwDEHk3VBCbyWL1ZYFlMsG3PM1htk8whvnL2Jm6vnePFyjEXGqO4Q5/ea6HW7kmdL8FqwJme2kjFAMLgptsh3qZSG87qadDSwlAzBXafH0iAEiYxWroVaLecxCsxrUZiJzBXmBkvfRuh0+P4NoSOTbkwKj4NPoX5z3EgUs3LsyX5mJWY8mEJKKx0vvqRJvVNLuZNoq1G8t3kLs8UCK0atxV5UBkDKyDZxU57jpsgwBhkEDRH04jg86Q8x5BjnKcUarcYG0bCBN588xr3TIdox98olNlgi6jbQ6kfIm2s05hHaRQfpSQvDN2PgJMeseY2b5RUmzBEWFkKM7LnO6c6wh5PzE3R7PREs2eXAs48u8dPvf4EPPpngguO4t0UrTfBo9C10RZTrS6T9LzB8tAO6BOo7nPbvybmLxQIbofieo9/+Kt59811kk2f49Cfv4+IXT9GLcpwzDzVvojFfzmrWVOWFdzO53JYqz66DNRZtNeNEDR/9iLdbd3ijz0jctMwXFa+LRwbsJDVMLCKmFocZ6pWYiXvIqo3RN4HKgFfXBf0BJEqpKpoaMlpMvYy4mre8VLwTW10zJtQMtZIEvlGVhoVRhOxt1QutXuENeSxBVKHuGa42DmH2H4k8hN/RmNT2c5VSizqIIpl6rqQCVSP0fldCHiFolk3J7ncMTMt3pgDmaSe6eHtUtFyjsN2SKmPg1crZCAAN/s3aru1y8ioFSiX5Q2+7mMtHjZT9L8M+bwmrAAAgAElEQVRi1Led8CrveGC9cJstN3Abrb7+2vektzTR8GRl+/awv+gtOjQAD56vRge79emDGO/hMeW9xbII85F1spUg16LrKiJfBxn77SMAKUw7K+X3Hfbopk0nobGp9YqBsmztuY7QJfcjesKM2Bv3++26/5y3RQXpua+D+sN203OPGel7AEwcIHd9dOPwTzhyy9VH1i8FM+511S5T6rJTsB183HXHcC25bXzz+0Lo0NXnGIDwKPar7lm1llGT1R1Xgr/KeaEq3+EzHQAqtv26qpJcgk4Dv+LokrFsHnjbM7SOnNHBLQdK2sH+KEDx3tI6bfpRHQGWfNE1n/9wEONn65GSL+oeQGHW+N5TgWMa7XGwbkqEuoybVW0iI6IcPBZR4LuYCqSofDJPytadcDzvt5+ULzOfhcxgmyuhKqvupK9YI/xXItByuL6Ga3C5ze5d7tjedNdY1W6oZtGt81je8VAsqL43sC/ra9jR8W8ODp8nvl/JXmMiUTLAtL7UKz+8m6aN1D/795VVx3GsM0L3z5EHOvSyHbSrKJlrh2tXVyrD5Zou6QKtig8j629Fp/VHZhSsAp6V7STCO55CwZIZzQiLXQYay62CYz+irg622zGy57/Ad/7F/4EPfvoBZhR9ITV3uxYqquRBZhvMVwWWGcVYqPJZyFyS16V6KMsPmQ3FhyEIJeWVz0jAR+OLJTEoFMNajMwBpHOE1PcpcnSiBMmugeZ6IzmOcaOFmPUkm5zXW6ljSVXaAUuFNCJsMlp5QDeJ0GaESMSE6JxlKRjmkRKMpCLd51rjzNdk1K5Y5xKJ5DGkSDLIenI6wHqzQKcX492vvYWTswGmkwuhUSotlHmeESaTiYDpFy9eCMDpD7s4u3eKXq+PTz//HN3+AJ1uD01GLdM2ut2+TI35LJfalcwFJTAk6CQ1l2OldKbFDcmB7LY76Hd7AsjmN2N6sqSsCAHfp7/8JcjFFHVT23clgpZlQnelA+Dk5ETyXq8vn0mZFX7f7/WQJqnkM/Ld+U6M0i7G11gz71EYVBFaEVVSW1jMZsiWCykxEkfMj2XJkC2aaRtxTBElzRttbXdoN1pS9mXTbCNjzcp8hnW+ENGiB/ceY7dt47NPXuL6coG008bpW11J7YqiHehDYFR9PmM9yDXWWYrmLkEr2Qgrt7UjKNpixZIwaGLTirDk+gqg3YnR7zBflQxeVXelzUzgyvxbbZcc7W4LSer7dxNJRKVY0o45byhaxWPVQSB03zapz4wQMtKba4S1AWnHTbaTHFb2WZwmEvFcZpk4Fdivo9MTaWfWLOXxzI1mZF1sbFJxm+oclZlD5gEdINsGpqs18g0QJyk67URqlrJGJgF5cn+Ix288kPIq7XgtEeNOJ0M02uEqGWOaZHjyZID3Ht/DWdwVcan/+Mkn+PmLMZ4/X+D6ywybPMVXvvar+NXibfTPJmg8/DF2p1+i0bmHpPk7aDe/jnw1wZ/9yR/je9/9Edj1xaaJ+WqAx0/exf0nLQzPL9DuPEUarXHSa2M7WOHiZocxh2jeRrf9BI/vv4lvvPM2NstrvP/972P54ed4bwsMz6gLDUxz/E0ATy4blTiALJ9ec84QmVMEHZyKgePedAeeZZKtXUBUUtTT58DFaw9V63wl7FMamBaJKYRQYoXQndYb0HzNWcparPLx6JE77yWKG3jcOTglUlTSvJy8495EWRtqXlqNEtmnpOSY+VLb48I8Hj3e85D0GRx0KhCV6IOaWpyGJWVWzzTLxbz+ClArw8sjc/5Y5c8CDnWzDEGnY4UKL+j9quNCMGlGNr2aRgfTiEEloiGbrzOMKhfw/n4f/FyPktx+4GuAWKGT8h33vdY6AkppehkEdcNBXrkGmqzu2yueXE55jcdS897zDOvGj94yMOhqLWPPHYJbmXt1Q9tHeBiw4+tpTdBqJKiB4qNF7xmT+lMdolf2sez31U7WeeTe9b3oIL8/BjyPNZ9TamtG316eJI2xu+CiztVDo3PfANSo9R0dJaVNqjFROtnCyKI0gNFjS4eAjl/3lt7WPsfaIXzOVwFP6lT65+DdrK+EQXLE2RXedx948nflmuegS/qBDJVD4FkOE4/cBcpn8lzqWazSJIzyrLpHKpTmdTJdTMmZjYza6P5RUbddqE7Hne4pZLqIc9HoVhVkreYQRR78P36rIE8jnr72sb0iWwPEuVjuE3VGjJ5rc9SAtDo5KTC00fISzHkKXRt+f1v/fOg5Ed7gsjRnmX9drgNBjmiZi19fI3y+h/MxHB81B+dr+M7uWOLKX8vedOc8qiTDw2PrzhL2Yb042auAZ3WuDTETu5fv+TyMTty1TgeK46861Om8jrNDl7etxrZc70XI7aK1+emOkXIMuYSh56uaXcIyHH6+5WzquKhWQBcZkginMVP0nQPgqensyJokfrOkE1kc9CwyqnOD7MsP8e1/+U/w4c8/lOjLljUrNwUkH82inIvlBstVgVVeIKdjyaitjPRIrrbpgjACShAggj9SukSfI2610CYg5e9s/DIgMGsU6DQjSQlobXYSERKBFEa1WDNRyqgUSJNYymuQacBIYMrIIoWEyD6Sd2WkjJGzrZQskWxtzmMCWgqZ7QqJjhGg8g/zUiVnrwUMRj00Wxv0h228+fZj9AZtidSxzwhIGL1lLuDl5aUAUNJSec37D89xcjYUIP785Uu0O10BnaRWEnh2Ol0psZImA4mAMo+PtOQVlWaXS0SJllvhfajy3aCAULstkbzVnGVTcknzIPOPtSvH11dUPpNxFjoxxQlpZUQIPtkeq8UEi9kCWaZ0X0Z+F/MFJpOxnMtyKLv1UgD0UoSJyDqMMBgMJFJeUHQnXwnwZFmZXZNCNgtMFiyB0hK6bI/OgSzH9OYG+UaBfJTQJNhgndHJwahMgsnNGtNJLn2ZDJtIWDKkp/RmjtXVssD0Jsd8wkUpRmfAsiYttDhG11vMp3NiYGybLeQEiszDpwLxkMq2rCer4FOoxmTR0FnBGpqLJdAsJIc3iVPNOWbkT/J11x5pUrXmHYWhWgLKGYnnfBdegATYC+mvIlPBMkZT2Y+L1RLZOhe6NiP2g9FIxkvBecI8TkZg6VCVkRzMWmFuUoxohxWVcItc0mYiPieFjzgmuFcUBaJeil6/h043wdmwg/tnXQwGOzT6GWbdKbanTYwG99Hf9JBf3ODp8y/xvc8+wi9vFpgtdtistkjjNt766tfxO/e/ieHDlygGH2OKK4yXDUxnI6ynD6g7jGdf/gKffvw5ppMGmswLpbBTL8bjt2M8eEyhLTp8UkwvWpg0JpKLm+WQ2rRf++q38N7Xv4l8PsGnv/gpPvvlx2jOFngkEYwtMubYEoP/dSOekssSGCW6HO6VLQg855XX2MUizGDdA54qZOqiJpp/EwJPXcDDXdOiiK4ESfqu0KHURHQ7xKOtCrg4dcyEdKEOexd5p0C0QgOkerUKQKtnXh2vO+QbBYbhR237yqg1JpEcsg8qQuNA6MMWleXELQFnUJtOFlqLuh3zUldGbv2Zyk28JghRJxW5naiGYlAyxivY7O3OYpyZ0UG/ErcLecfACNBrunHHyXtAQLxlz7/LbDgIpB2/jgxMQ1sOnuXIujNA82JqBxxQqMVgvfuxQjz7CntGqYXS1nsmUjhGytw0bdnKGLFz/HEU4O3dbo+JShEvd7KIoevToIS5RnW3OSaXCzzn5VjVRzEaZuh3CYCc/VNxyKsbLZw+oZMknEPyKASedwApiTwSeB4x0Gun7idlHu2pasOogc5gdqszSI3cEsQEPeqRh31j9baBcez1dIrVQXK9bTxP7/CqrzlczaSt1rqSV2LroVZwfYUgkN3amPv6U+mtCoaACDU421UdE5o76gaV05Z1Afd1t1Tt9fI4tu5wva8ing7QFMbJUmptJ2u71fpz0KkOFcvzERom86sCR0MJPKv1nM9TibUphJW2MmVbFWfie1VUW/21TsZqfNseZZRvXwMUp5sjqD5gbQW4fT55/qTcbw8M1h0ae7V8DeD76OG5rxsB3UuNKgdgeL7sBxZ4OAY89Ts6F0KhvkNBpnDZ1uFV32/0O1vr6RG+y69UZpzuz5v6fNLamXpMOI/rS5vkrlTvH47/4PKazKQX80iqjtZAKV8c79oWNpJNLMfe1x5H39/0xN3p5VR9W99lX9vusI4UdDVyixA0t9huJlh9+XP82T//x/jFhx8J0KQQCamX0+UCi5wF7CmYwj+Meq6lBqY8l7GdQj0BERUSAR93U6kaJ+sW8o/mZHKeKTth1WQ0tAlWayTTgP8Ww5u5bxTrIq2Woj0CMpkCskNzu0U7jgV4Cog1+vy6scam0HYjO4xzUOxHirsIFRdgWlqnS2CYChWWjcu8RkbGhqc9PHh4JtG0yxfPlP5r4jVUtL24vBCaKAcAwRyBJ3M2x+OplE1pd3tSnoWgk7U0SW9klK/XHYnojKSwNDW/lEI/aYcUX0sRiChCNEC3nYqS7Wo+Q2O3kTI4u80a2yKX6NwqV7CoDBG1fV0pmHNI1lEeu86kpiXv2+1qxHQ6mQh4JgCVvEQwetbBZtfC9XiK65uJ/Hx+eip5lUVGVd4C/UEbcdrBeDbHeLqQPNbzs1Oc9HuivDu+usLNJJf3a7cj+cN9kLnBGcHJkrmFheQJ7+Id2mmE0zOWczFBnmKHNXMFZ2tgF6NosXZlAx2CRbSk/Md8tpRRrhoSbOYmOr1IgeeWpCRSqmPbbzRIw4h1vib4JM07EQp5JMCUwsEss7IVlVvSiGkvUClWHQFWJYU0bhFfUtEsLuhkzvE7HrTMlrJ6MPLJdueYSjjA1lrXk5FXOlf4Zy3OSF07OAZYTicnbVR+5ljP5U+U7tDusQYsF8wNdow0txK00z7ORie4N+qjnW6Qnm6QDecomMtZnKN5PcLmZowvnn6KHzz7CC+LDDtG9CmGFEU4ffgQv3n/DbRHl5jjS1wzd3i+xXTexPQiRac5xHY9xXy2wmrFkPQKzTYl3nd466sRHj8Buu0GdnkPH/80w7y1wq4VYXhyirfe/gq++s7XxEHz8QcsnfIRpuNrwVicswXbb61r+d8I8NRAn6s51sUWdHF2ISEzdi0/RoxMtzRdpMZWc1/gfbHlBKnleUpPucdPo1XlRhPYZgoUfWnXVT8kITnw1NsaaDZIqyqgdq5vXK4OWpaZUU88j802lZdWbZzAJPTN3/MpfQMq8U1gFtJOMnqwXUaBpxlPnrOy407SCoQHQssyAJWSCWreeOkNe5d6RImbkm3UtmnLZmbA0x9XKbWHxkzduCmLz5SUJ88j9YgCr0ev5evkqO6bArf9fJeBJO/tVrSMF79SaJVoJLM0GwKDrzw8iCLd+Wx3RQBsrFZiRnsDI7DZNSenGogVGa1unHr861WwnkaFG9/+XjrXPPquUTqJGHq9VXs0fn/wuQsEMp/M5lh57pG2OcCmNfxa/eAiO69u/0OId3SMvBbwrJwCflVd86pn0vVMi5/LHxpXFnURMQdrX8NBdw4dWXn22nUfROzb07c5s2Qteo2xWK53e042Haa+nlXAM/S4V04lM6ZtIPozVucH+mqSJ6rXlTQH+7c68yqwr0alHefrYAk8tSnp2BCMYYZX5QSs2CtyjdL7V91BDDcx+M0xJkZ6Nc59XIbOR95T9ylLcbB5oTVUXQleI7lFyFqoFuAaHmIOk9zR9wTr+zAa6FnU8sKvAFMUWnLnwLEoe7UfHFdeD8+5a10tV9Fbnic8nyUrSMnc/4T3076vK8Qfj3jWGRvhXhWu7ZKNcgfwrHb/Y0tbNQ6qCPce8KwtiXXgGV6xBsIt4qnz3NYHcTZU6RNCz7O8Zd5RxmjJpghy7kWyWn8uwWtwHN+fey3X7iLiON9iu9pIWQJxBuymWD77Of709/4RPvjZzwVo8kK5A0+hElIsRSOey9VaykOIXSZMKSuvxDVCFPJZfzEBa5vzmaXuJmsVMgoohr85O92hFFlqBwFbU8GlFHuhwS7zZScRUNIPRY6CkakGax0yv9PqeeryixWFUgor3SfCMF5mUfMVudL0+i2cnHUlGql1NwliGugN2zg57WEw7CKKG5hc3Qjo5Gc+n+Oa4OrmBifDkUTFWAeTJUs4pmezOVpUXu32JGrYIbW13RHgwby/bmcg9VBl7pHyT8Cz2SCW6BpFmGI0kwGa7ZEA7PU6w65YYUsBofVS/pDhRkA+vr4Wyizbx9c79gPLo/BD2u0mz9AildPWQ0Zp+WHUjqVQCDxl7O0yaQc6c6/GM9zcTOTdCDw7LNfBVtuupXwHvUbM76ViLR0Lo+EAg34H202GxXyGy5dzrNdbEaxilLTdaUs/5hmB5xbLxVootVpqBLj/4ARxQmGdXNZ+CiaRJkpBsNVuhVbUQL/Tk3qYxZLR0JnqR5FOy7IlVK5tWW1OcRRyzDAHUkEoI5zMF8/WC7FlCPZIwxXgKAJmTPXYYs1ob5ZJP7KvuCeRscKhzf5nlLy0zEyIUVJChAKeCdhkDiXLktAmEMGiIq6inKZ2TiAqeki2bzBymzHXlBHUJuu7rrFpLNEZbdG/10QyLJDvZtjOt1gXEeL4FMPOKXpxB7vNAoP7LezOV1h25lhPBoiuzpFkOZ5+8Sk+uPwCi84OrQ5rye6k3Eo8SHE/6aLRyjHN5phluTBydtsEy2mGDuctmQZsG0Z5G0thPnA/e+urXTx60kRCyvWsiQ9/PMcqAQYnQ3z13Xfw1a99RcSifvnRL/Dxh59iNZ+IMJY4pCItM8OsIMm2+OtGPOmNcoDmSJ4dFJTAkUlGjr5sHuJ81o1ZwZlt2nsRT9maLFKh6UCVcV2VBdDdV+2IamcRT4XuXmGs0VZkz9XRncJ81Oa9tG1dDHzNPdg3gOTdDLypyIYKG/HdVluP8/m7VcZeuXGWbstqO6oBBPemVjpJ5XvINQIASnQk4NM3vXBzrTCkSdPrFzUjJASn7Acpf2CmZ9Cmuon797atlUZsJcoUbrA8WjdTo9lK3o2DGl18I8qj70WID7f9Oy0GXTzV6jg8/cDCCcaMg7oS/Gvvipd2jyN7aHzRUH09tZz9aN2xh3Takf6uCtGFb1QHniYsZc0jvWIeflWsPYye1u5bUm0r4yWMrvB6BE30AIbR0LKtAw+8TuPjbR9+K/T1YFza8ntgFN46JALgJIrYd/T2/iMdM6DlO2mwO69Wy9F0Z5ucaeuaPI4BTwcwDjwVvFe09NcBgdLW9hK3HR8+uYKWvX6wNlPb7a53rBR5Q3DtzVw5PbTEgsyWIMzl71w+twPPI2yR8lqy8zvwrHJL3fz2+4j8nFNtzcDU2VrKARjV1oCniBXZXLJj3ADTkJsORHf4iKOgBJ5q2FgtHn1PGx8hePb+rtCi7y1al9SbXEqshOOrti9V+xSNaWX6mEfc+9LyS3WOq9EtQ+0V/UkqutOhjwFPPT9snyCNJHBS+Ll3gc/9Z6kBrGBMSmF2A57h2A4dGNrP9fJSx4Fn2JCeKhHsX2YAqAPhrr2BbX9kfuyto+78lr7dn2rBPryfBnB07SmJ1HZ06Uivlz1jtEJ7yiOaFTh1wTOvvlbRbA+P5ZhmJLFoifYydgSeGwqwEMzNsXr2c/yH3/2H+OH772O2zGS/Xm/XmK6WWKwyZMUOq4wRTxrpKkPmFFEfj+wnGvqklJIuSODJpyfoJGBiOZNYKhVotNPDP61YndCiXhrFAlSJGAkK2awUjiH9VgrbNbX8ShozV0+jo5JKwFzAXQPTdS70RdX20E6haCXtSOoWEVCOTlOc3R+g3e5oDcYWgwZb9Icd9Acsd8I5uEE2ywSEESAyt/Pq8hLLxRIno5G8I4HeYNRHnEYivMTrkGrbilN0+32JCpLOyRZvpz2JBvIdxSa2iHFTFHaVzpt0z9GIR7ou7TaIW4yYLbFaac4k25P5ubPrGxS51kPlHz4f255AmB8Cz+06R0QbdctoXi6RT16WYjmMtDICJfUoG1RMALKCpUGoWrxVIMyoNdlrEZXHd1iyrAtzOpsaUeS7MBey20vRaPI+a0yvmDtLcR+l6BLMszZlQuC43mE5z6Qcx811jrzI8OjxuQDPLF9IRJHRX0YkORqKaCtKrN20jT7bdNdEvsxABX6yaSgiNJsvpCSJiNLRj1Lw3QpxNkTMGY5jU9ZnW+kskt+LHosyCcV2ZPSzWKNByrYozFI0S0sOkXLLvi61RqwNCXz5ISVaxohENXme5otuMk31kxxeyX3WABxPc1X4TXMnlGFiCLIAQJGgdInevZ0ox7YGGRabCXaMFq8Y9BmhE58i2bVRrObon7XQuFdgO1wjygZIbwZojJf4+MNf4rP5BJtBil3cwnyeYzzPgA4QMZaw6WCV77DeraXkThLRQTBHJ+FzkPododneoNnaYjzORaH3/qMeHj6mY6XAYpHj2ec5tt0I5w/O8JWvPMHZ+Qjj8RV+8uMPMBnnMj+FWER2QqT78baQ4up/A8CT8CwAeS5A4YBNNm3KeAfqhuabK6OJujKYRWo0Rweeh3UntcyKrcSl6qNSTSpaDGWo6/uCiVnYib7FyGJuSpT8zkWPvGi7miaVoSULrEolmQiGAW++4y4xRUi9um6gZli4AcjzatE2N+vqeZ6ex6kXMhPdHro0JNwScaMo2DdrkQ8RRdHW8A3+wBjZM7T08Mr89Kf0oiCvMnzE0KJXw6LQHmDg3yGIJXf/buD5agOrbL09xczqeat/CZgyg9Np3GXwI6A3iZfWvRvl6YcURsqrv87nLpAhG6sUx6x/FExX38loCm2jIHLi4FBtyT0gtVcb1VziNrDcUAskxS0fkLcWg7mkc9kmbkPDBVCOGWHH2sUN3ZBCuz+OXv9ad5cbshFf9eABOK4sxbswGdchCgTxIyKZJfANxF7MMy/jvEax1TYmzckpuJIbdcen7H+f93vgxU8P6yjvXzIce3eZ3jyXuYnSJ6VQbQXwK5xiGWZHoqgh+FR2gddQtbQEE8cp1x8pqVRFPDVyYm8hkQHLOw9rlfoDluRCPd5zPEtFXGtiGVPiyFPFXKEuejTR1jjNwS19k0pkt0K9AlhDp104J0mBC9YIk10r0y8UInj5o9s7nPeIAuEuFab2vrCRbFtkqcNezn+dkOEYlhxoKZ9QAcr9uaY/Vy9z17F3jte9+VVFaqszxflo5QaOjdVqXgVCXtIMR0ChdKx9X655flz1N+s/3g08KyfEq0B2OK9rS7EOdZ07NQEs/7qyWfy9NZnBc+p9HfYRU6ZEa3TQLu9vonuZr82WE+rHeZ6ngbvSucLxtW0gj6gNsRXBFu7BLJnRai6xfPYB/uR3/xH+8nt/hfFc61FSuIw5ngSey/VWBIZYn5BRLz4U1Wm17IqOM7YdI5PMfWOErQnNJ2UEUyOWFErSFCepr2mRWMnRpLIoxYiovMq1SCiiBeImc/1IXaTlukGSUDGWSqoULpJQEnZMc9potGtMwZ6dsrwIBLXqGZ9X6aIElqOzNvojGtiMMpF625Y8z+GoL4quq2yGbL1CNskkJ5PvNp/NMZupQmy/y/InGtntDXpod9tauzHL0On10e70FEQ1mkLnpKgMgRBpoLyWlHHZ7gSwEJhQ6EYiqKOHiNtnkhtJMaUk1lzJYrNCnjPqmWE+n6KYz2Wg8Ry5hn34rAQ1BJpUjKWTiu1IKioBM4VsZHwLa2QrAKNH6iRreK5ZN5NrldYuZcmUjGU3CMioGNxgZHGLNOkoiGC7sQRNv4MGgQVt6SJCkbMe6AKL+RSz+RTdNMW9+/ekDwl4Z5Mlxhc5rsfXePT4PvojRp0zrPKVCCax/qlQoCk6xKhjoyFiS71uB43NTgAoxw1rcTLKTFVhAZzrQuqssr05m9nW7BP2G+umdjqMLFNlmKJIbMel5OVSZVZUeVtNrDdKX5Y5bDVhZW2WmrAK8OkMoRgSvyewZfuKk36rkX0tKcRyKRoRLQNtYqOy5FdDaNKMkPIddzEj4hn6ww3i7gKbeIxmv0A6AlrDBgq2/RqYzIEV63Q2+ug2B5ILvW3l2PU3ePC1+3h0+gDR9Q6XP/sCP/rOL/ByDWy6bawKiv/kIO5s9jgf6IDogVU4OCeaEfOeGxj0Wa+WoFRrdsedFob9Dj75eILJ5RYM/J/db2FwRpo4a8EmOHkrFro053e2WuLyipF0Z29Q3FWdRVToLQqKPpHCnPz1gee++AQHNLu9NDJN2IcOBt/A1XdX97gaf1Omj6bc6kq7Dzx5fSag64GVGpyCGjOMRb+mIusYLlYjyO5gW0R5DaffundajAUbNLxSuYnbBNd3rIwpfV8N3fsGHxp9/m9GUTmB9z8Hm11ts7QcwL2T3BC8Ddj4NZV2dRx0VgCUBmJUixyreu0++KxA7G2GiALP0Myt91O58XJzuCNqeBdoC5/hLq88jw3xXZh/GkZ6ZewcsdL3r/83prartYUPaJX79yujLQYEy7YRaocDdKdHB8ZeYBCWUQaLyYQxWzVuTAzHhKZCKqmzDmzqqTEUqDofMyRr3wXUsmNzQ+aNzfu7+vV1xoUeUwG8/fYsf74LdZrRx00lnHM6M/Yjr4diTHwXtrMrP/v6cNv82X/3Y+9azdsgD/IVUbDK6XL7XdV4tBZzIzo4vOobHSkHzqsgQivmtJ2gefDaUkqbC4A7x25AtQ3XaG1fSxPYUA+PVwij5laGy8xyBZ5hKkG50mi5LWfd0PT1HDwpLm8UW3M+6TinN1LBj3inbb3fH580aCtNuWp/KdvRHuE1uBGI6Bn2FdeAp1/bg7f7UcpwLNXmlCi4VYDg2Jhz4yocEa8aa3eN1/3qIEfXYwnZHgrGhWOp2qPri/CxZ6sfUWYjV0BVBlGVS3nbO8j8CDrptvUpzMu8DXjWlZfrd6xFgvdUbeu5nQ48NfZbiguZbSPriepxauSewZLKvVyyVCSK7t8T5EBVXN8AACAASURBVDEq1CLlkMEVpfg1iWwxxfLLn+FPf+8f4rt/9UPczBbST4xrLvMM84w1PFlWhdEzRnakgLMx0UjV0/uwfiaNcUaICMpQ5EqLtTIpKSPekmaDskwegWhHokIiTYodc922GzHMKaaTRhQUSrHJt7JWdHsxhidtdDsRdswby6mEusN6vRMgQcqkCBuRapmwdAudWZTSzHHv/ghnZyeIu3y3XOiuaKjgT6/fxdn5KeKkiZvxJSbzMbLJUtRs+Vktl1Iuhes4gRD/lhIypBFaIGIym2F0eorB6BStKBYAwlsMhhQWUhEhgjoKzvDejHI2WyxTQuXUGIPBfaSdMwGZFxcvJb/vZNSXUiAEZyxhQmGg1eRGgDsjnPzDtpZ6lWkq0U5ej9R9rk8cy3LPxVKjnroYyDH8rGfXEl1uximaEUvLEAizTTOsFnMsphPMZhOssgVGwzP00gGm0zmyvEDS6aB/MhKxI46jTszIJkuk8D5bLBYzzGcTKR8zoKhSRGC6xeRihS+fPcPodITTeydoRMyRXArDqtPrYjgcSOSVQJ6ANm230R8OsCEFnCVwGEHnc+aMyC9KQTmNNpKFqLsuxYVIjeb4IXAl+Jd3zgpcX421dEzSFkdCRHrzrpB3lxJPW418qmATAZvSRUmXZr8ycszovJRu4RzbsoYqx11L8kWZpyrPw3PMuUr1Z2IJnsO6pzs6abpNDM8yPHq3wODBBLPdGBOC6AaQ9hpod5uYTDZYFMD1FFivKGrcQqeRCnieY4ev/8Z7+I1vfQMjtPDlDz7B9/79D/HZ5RY3zJldAnlOpklCGWCsG2MR+qEjnYCaNU57owyPn/TQbKSYzRYCPEcnJzgdDfDxB59icr0RunTS3iHucJ+N8PDhW3j3N+l8KnBzNcHVxVTANvNbs2yDRU5QGwlNOmml2G5ZJqmNRqv31weersTnG6JHPPdpt5Y/W9JU3SQsHf/ihfEth3kNBjydEhV4/bR2WgU8q0iafS0S+RWkUaMnyD0t4RQ9FHof8bCJ0VUZX8LhFmOHg4VeOKdPhX+H24+qp9nMDgwzmelqxCjJ5UBERt+nIt1SfdUc3IFXN9xYHSSYyMce9VCewqKAAvoD4On5XuF33DaoBFx9jBpdevr9PevA89gGLTlOm7BsSUUlkqtYp1NA4i5l0ruMHf99LcJ760lKt9G2NuEjD7aXTgt1WNRyT0tndWXmiP10EBU9vHHlwb/9TWS/vY2qGnxfRaH0WuXt62HQWnQgHAc2JMwM4YYbgDIXDgqicjSStEJVpa7p0U9rwooK6qM+fJaDMalKU/tjZt+grNK+62bl6zgWwlb2Wo37keNqzFTo6oifodZhaphWR5UAdL9bw5qgHnwWh8frqjO/esQftJVE04LnCoBdeKXXUbXV9akeWypXt6pUp42fw3vWnlwUaiuAWq6dpcNO10TJSZM2q9IvfBeoAU+6fC0/09cted7g3RV4+sjUZVPHjI45KZwu7VNF0xSQ6x29JrFGBBgFUHNfHYxVSknIQjBIasf5HmMao7aA6z3K5PJbg28pU/ZNEI/OSU1N1P1Cyh/ZOr41poUG2CvXR+iMCOeKOhTCfUp7ah943uqYeYVDI+xzF/g5mF/BQep7umu2KQl6v6HuBp46YvxP+T504h6+fm24armvKoJa2y+tsfidMnTqz+9DUM4pN+26q+F1qLae51mt0zo2IyFNO8jTPcxdtt6c6qD3VtOB4vmgPiNIUeTzFxEplk0g15yrHXmL2yk2Fx/hu//69/Dt7/4VXo4nkmrEeuJU3CTwJA2TOZ7rQpkIClittinHLoFYFKEtOYuk2ZJWp8AzjSOkcaL5Y4wguTOOuiWNJgbNRMY5mXhFYwuKVqoyNUt1sLZnpCyqJtDrRRiN2mKQC/Bcb7FmncnVFvmS9UmZP6jtT5pkklDoaItWvMXZOYFaB9vmDot8JeCGAkAEJMPRCPcfnEvZjevJJcbjayRgZLUtIG02nQrwFIAXM+8vFnEhMhOo/sv5tMpzjE5O0R0M5WFF0TQvMDwZyT0IDAlWGe1kmQ3Ja2St00jBb7FmLilBaISLiwvk+Qrn984ELLPOJmt4MnI5vnwmwDIEnu4IZy6q1L6MWxLFo1OAAGq5IEBTGi0ptlvWdaQ67/PP8eLZl+JY6A5PcP/+QwHEBJ5Fnom4EMHj+PoCadRGGvVx+fIGl1dTKafYGQzR6rI+Z4J2wvsxN7KJ4YBt3ZbI52IxFYpzm2VKGhG2iy0ur67FuRAlLJ0SYcM1j6rDCaPIXXpIrGTPRsrqDE5PkFNheTGXPOAh6bdN4PLqwurBUs22KeOBwI9RSbYvQaJE37mGEhw2Y8RRIuCZwkcCwJqRRDKbiQpaieNww1qv/GNgVpgELLHCiLDWQuUQl7I88hsKaBn1uaBzh7mVCjxF1ZbnUyOF9yL9WQBuhFbCXM4lRk9WGDxZoTGcYh1lWDM5XcWiJZ+5aLYwWTKCu0MxZ7JuA6yGeTEFzt98iN/4z9/D177yAI0XGb77h3+FH/7sOV7crLFcCWtbKLW7NMGmlSFpU4W2gV43Rm+QYni6xaMnT5DnEW6m1yg2OXo9ilwBTz99imwWYbPWSOdyTQGkCA8fv413fmWJ3S7H9GqN2dUaqxlzUYEFqd2tHdIepC4t3QTYsVRNH1Fr9DcHPN1TLYuvichJ8N02SxIu1FDwKGFVPFo2xmCT1o1aa3E5/FJvoFo/9JbJYloqppoRozuHHMfU9NJ77MBT7q30IqUtUk7bHfP6u5Jqa8eWwBPMmdFNvgYm1LJX4/zI5ra/WXIxF+B5ZPN1kCBG0F7EU/mOaqD5LqpiAQaI9wwLN7YFPFgqhRtRaohYzpRHohvNstacHmdZbHuGNKXJj0V1Q+NG5Mu3DmK9vVxZsDKUNiYyVbMA/lN/qNFJb79IiTutQrg7LerR8j3RI+tj38CdAduqyXYev+dhROz4cfXiAdUxtXFSM/4rcKymkL+ZunTU1aLemhJ8lj/zG/ZvUIZD6LU274Kak6EuR40+WppfZnzIXzYByuhrnSKu6ow6fnUM2d8BbVVxQ2XYlQ6Fg5zVMAn6VYNGDf7bQOvrglldk+wT9INHfP1XQrwNxJiUWhtkAxsI+E+Nlh8zvtUsrSjpB+BU1Fe1luirPmo4B4AyOJjrc9VWdeO7Pvd1DPA7St+HbNAaO8Z+oZEbp9oez/HUCKTmevnopgHBT6Vwq9cweZ6qo+Qs23vEmFU3ikdk9U2q8hVyL7mRAk9/t9uAp6hD2zgW56b0L2sv2iOYQ4eCZfuf/bHXluIPKtLiDkruFQI8TchKHIQ79dprP+/NJfvemULH+sbnQwg8q/WvcpDsg9e7luZ94HlsHGqSqq0ZwZ7l99K6hCX/pHbL24Fn1bbVMzjzo3IgvOr55bHC8R5QlCtAz420DjqlH+wrdwwqa6QujnR8DfKV2/OLHdJWwncEbQI8bX/TNbqqbe6ju3K+uzMnEM7SwaK6F1tgE28lMrnLN9iSvirlIhZoTb/Aj/7t7+OP//TP8PTlhYCpfLPGqlhjvlphtmC9QkY7m6Ibwfw7hpoYBeJElFIpCctjdKRsh/TiJheqMMugpMz7JPBkdFSi+wqUk0YLZ3EbzITMpRwKazTq2KYjhjmcml6ltUI7nSYGQyrF0tZkmRUKxjSRZ6RQbtDrMLpC8MHo5A4dGtd9KtY20eszV28jADe3PNBOpy8ggHU4WY8zabcwmd5gMr5BL2kLaCGYo6ItI3ndTkciRQRwBJ7sEFI0mTvOp2YNz7TTE6GhdaFqqYPhEAOCUd2NBMwQpHI96nS7Si/eAddXN5jezKQOJ++5WCzQH/al9me315WzGS1bTC/k3Xl/gkSf54zgsXYko25U0m3E7nTbiqgQo3R8djpC+Vw8rr1Z4vriEvMlAUkP/cFI2SE8VpTHC+yokFuscPVyjE48wHJa4OXFGNezBbatCBtGqpkL2iAw13Ig/V4Xjx89QEogf/1S6MKtlvZpM29I21yPJ1KWJ+m0kfa6ApQ3jY1cI96mki86Z65oGuP84T1ZB+ezqVxj0OlI/dbl/8/bm/Y4kmVZYsdoG3fS6UssGblUdXVPzwyEAfov64M+6YO+SECPpiFAI7QktKZrVN21ZmVlVmRGhO9cjbbQzIRz73tmj+b0iGhh0ExEhgedNLO333Pvuecma+k7OgIY5aZ4kCjpMufW5NRyfhZ5rlThOMZ0NMNulyBJUtQEl6LYvIcf+dKnQokVE1jLc+33VHnN0fN8UaEl+OS8IM4gJZlnKwE+/6aqK/Njk32m+3hZC6hlDihRJHN6+T6dK7WoL3uo+zXqYQZvnmHw4oDxxQGDWY6gn6BGgkE5wK7IQSHqQ+kh3wDb6wP2G+B2CQTDOa7+/QLf/NU5XmKKX//nf8If/nyP2md+MrDfpaKzE05DXL2cY7E4x9nZAHF8QJZzbasDYLXbCpW+9nPEwz0iv8byQ4rtQw++Rw2bCvsyR+F5Ipy1eFFiGAP5tsbypsLmgZU2+DxAb1ChPwXCvjqIi8xHvmecuk/guWm4YsYkbOxHLs7ucWkPBfu+OpRbuXrdLmxdTxsZ1IqT4jk2YNSCPJOmcHQmyGZqQKRuuHo3a+40YieWXmJyB9VAsfxiFRuwh6sFTCrDrM8nXsEmgGdBqeZsmWImuklQQcsY9o0n1Hij9cHMExqA0phlprPco8qYKafPQDfi6Uitt15cx54yQNeI2T1zPX2bpAc5FBtj/6mxwjbn9iiQg9/k0DXCINoKTmLtg+7fRl3NGF7CH1fzyGyK+iUdHR3PI8GN1tn8pC1NVMNGc0yf2w9yXrlU62ed23Q0OP5q+Y7N7bJ9bw72p34Bm+NpRpM0b16swVrtHDXNblpqF1gDDp+AKGMUOC1/jqYmPWgfwQBJ9Ya3DdPZyudxn/nYYKIRYiM99rZuCRBZfyIupPPgGNja49OI5TTr1c5Us+5k3jlUVE1cc1ppQUozkqcDEzYafTQzHGOzHQYz5cx1m+hH+8Wuga3AsektM1+dSHATabAxOeuoMn3StUPNhqNbQVsC6mn/nQIibgOdOsLOR4+Mb3tvTkQD9tUpdqReI//WiKfuou3ccg1261awYm12khmQYNey2d/tONr9sCkrZTYGPXAd4GkVmY8fTffrZg05FNzWY6IT26RViO3sUHdb8GT3bW1j+7I0S6N2aKm4VnTEbqlOcxWUqgiC7GBuSkVnrqlsiJkTTtuaGWTqLgY2X7N5sMYj1LzDanaiJG2uJ45bc86ogB/PKA+FKTUiecJ2f27RWtv0jjPyFHCzH1bAre21P9t/PxcxdWere+3n7iPvG5G57mfce54Iztot9WgHcLa8dsSP0+KNn8ucz45WgrMryTUtI+D4jGyF82zeMGm7Ml0t2HR+dneNhsr9iT1dzyD9Y0GlWlDmPYq7GNGhBnyalBE335PiL812wPVunF/tZ7QtBwLEkHlzBzEM8kzP9EFYYlTe4pf/6X/Cf/xPf4c/v79GVpbISkY8D0hS1kMshCYJ0nOZGxkQQBUqHgJVmB32+/I3b0bjO64L+CwHEpAG2hfhmKo4iBufURyui7jnY+T3cWDZFAJZc2ZwjrDNrPnJ6BLHjLUY40GAOO4hjNX45zKgkiojXQSn4+Ec+/1O8jSjmEJCI8zmA3i+iqVQLKcw9XUZ+WK9T/YBy41EfVUWTfZrZGmCaTwEMeV2mwo4ZdSOQJayGWHYRxQOpd+1nmmALDsIYCeVcXY2xXA0FgrwcDTFZDgTy3KTrJBkCfwgxnx2Lv1CkJzslri5vpWI5+tXL1DkGTarJeLBELPFApP5GTw/kvHAIRWFX+bEighTQVBE8Z6dlEvhHCKYi4Ys50JQS+DFdAXdzyiIw+gtfzfrhygLlhzRvFP+YYSXTgSCKOaKojrAr0q8+/GdjEdFheNdLiJTZAMStC7XawEXBNxBFKA/DLG4nGM0jrDPNvC8QqLPZDNmzCHu8Rp7aS8QIYxGUtMUQYXBKEToRVI+ZZNs4UcRLq6uRPyH4koUleJ1mPOqK5LvU9hHhXrknHB905zraSEU7vFkjPl0jvVmI+Ce5XQYFd0le/jBQHJMeQawb6R/qWicJNInfP+Q848eWoye7pNUnSQsTdMzYkRBIMCTdFr2p7BtuMZ9Oj7UIaGpHwxFeVKSpAx6OEQFgnmBycsCs1cEoBnCfoY4GyGvE3gRBZsKlPkB69sSD++ADz8xohkhehlh/qaPy/4Uf/znD3hYZlhcvkLUj7FcL/G4ecB40cebX/w1FmcvcD4dwqt2eP/jW/zx2zvkhYfVfouSQleTErN5inHkY3t7wPu3fPhQSqt4cQk/Eh4o+qJeDaS7Co93JdaPKuA1OvNxduVjMCtRBwTePrJ9gYypyUUP3i5ZPxGRNCXOkNsI25GtaI1F05HOgWWFCmyOgx6VqhwlNTWliLyJLJroot0uGyBrNmo1knRDczdns3J0YxbDzh4aplaT2bCrHkmCqkqlQj2qeCbAU1CY2dpNbl3r2TZg2TlQaMYrhUtfNu9NDYT2CCspCW5qU8rVjdCe/uxcoEM3dE/T5vD/SJSmMRa4MT9XPM25aNE7PmZPRk2M5L/NUHsCLI1BVNBL6Hik2So7tlapS37vlE6ztfp0RC0CVtXg45d5TtfQlhwrc9i71E1T1F3639TpagylU94MY7oERl1UhrfxIluBB2t9kkJxDAxaumaD+lBx53OiexKUdhwk2raW5tY16I7G/WgcW5jiWlQWXDbLUbChLQHRgk8KOrRGSPtEbaSax3NXN9KCcBMltSUiDC3agl0FNvpq8kGFYdACFBoOTW6aravLz4sH5HT00TVyO5Pi5D/dOXzqu000yJ0LjaNBhSwacG3cVU0LDBvAsiwUkKszpll7BsR1H86WOrD9o3R3B7jbgRFdcWeTceGS6WxZg+aWR1EX2/9mQlgjt81hbKOfzfMaw5Y3Ja2wsx1pVJYHp6lzx/5pns+UkGoBn6Gimr3QgkE96F3n4tM80Cfj5ohyy2o5EQWTPVc3/Maz73626ZtG+MkdlRZ4KkhVI+DJuB1F2VXlUFkn+rLK7XbPt+/vTR3rj81ZUokDQ2u37qkmV9VGq40j0Z5rdn/qtpPfL8yJbce7Cwy5Hk4dC6fmkBU1ew506rVs2kXbyu4ZIv3a3c5PdYqknroGRfuhz2YfOI6ozynHJc6lT4gsqdulHW/38+7P1GiVM8x1ypuf7ayyY9xOqba9DYNDmk13vDkzTCBY91FDrTXuvpAlSwwI43YqQmfNfNEajgo8leUiINaAVy2qo3uuRMsrAkRGr7Zyru5TX9JiFn0fw+oaf/+3/wP+4//6d3j7/hopxXL4JyfwLFGkBDysbxuIgEruE/Blmtfp9zCMIgz7kQgIkcYZhQEmXil7Sun5CPtDFKQpFjkiqtLKn1pLpJSh9IiATbM3234n0BHBl14hoG9AkRnTpTGpg6WqtvLzVKn1e1Nsto+o6gzjWYT5+RjDUYD8sJe+lRIqVSl9EcdDFHklIJKRw8MhxS5ZI8u3Qv4/H06RbA/YsrZkz0N/FGAw9MBSkQRKqCMB0uQBV3WI5eMO22QNLzjg1ReXku+5Syg+08cgmCCMgW22RFHlmJ9d4uXLryWSlO5XWD6+x3K9gecP8frlFfL9Fsv7W/hhhPFsjsH0DJUfIylKxD0PI4oX1SXSfYI8TRD5nogBbTdrEQTqUdCoz6gWS4ookGLfMmJKwMXoKKO2AxGXYoSvkvf4O/Ynqb8a/fNkPKtsj/v7OwQ9LZHD2pJk3PlehDRJsV5usLwPkKQUzaFQToDhnAq/BLMZosDDaMTaphHSfNdcZ78psFsTPIeiBhwNe5gsYhmndJ9hzRIqNTAaT0Qll/VVR5M+6prjspWoI9vG3FZGOrkCCOaZayilY9ZrBHUEioyRgj2dT6Vt6+0K2922KYOSpgXqksrDnFw1ojgURwQN+TRToCx7SdbDfpMjJXDvqWox5x5LiTCQxecS5gZIjU7VAStKtvw+P6AUYln5vpa1q0Fh0giFd0AZJ4jPM0xeH+RPOCoRFXNEgwKDUYYwonhWhnRT4cMPB/z07QFlAgSMLi6Ytxni/XWB/d7D2eIFRvMJknyDm4d3Iga1+Pm/xXgwxYyU7/0Gb7/9Dr//7Q2qOkZGTm6/xPy8xqtLH4tRhOQ+xR9+XyMlLXjsYzQjTbdCJDT4GOm+wGbDsaiRZYzoVhjNPXz5sxEGU3Ve7XMfRZqhzFjGqQdvm2yPgKfBewKnSHdoDoMj8GkAl400OfmTsnl0yqVwI5ZaMWKUKD2qiXw6Bqs1kfXQVQqUbszGeDPewaacSpOXozmhKomvk6YiccPTcij0UmqU0/kj25wRqnAOJtfAsNY7vyu0UNMHrvFtvdJyjIitZkCDBSGOUqE+mb6e8wr/S4BnQ5/5mNVjnkvxXmtwdY0QGTOhe+hnZIwaQSgDsMBcBvO+iUgLm8YogOnf1tvUEfmwYLX5W6nWR5C4iXy4yLONUDfPb4xQ8Yyae2q/HxvUpqcbI1sO5BY3NsBTTQ79hdry3Uw3y/50vsz+ahdLE9rROdxeSzzljXjJ83l+pGm4rxbo6ru8ImkcnONdACRrRercmuAQgadMNndFuXRMpXb53dCCoVNaQKmL0DXSj5UzFUgbx4/5mLJTLG3die9zj63omHkKPD9mcD73u1PGsNt/rTF+bORaw0+cVmYyWDaD3XNknjWA29TkNHl2roH+jF39hCbytA26Qx4bobpzHrehfXa7rrr31Gtbw9qyCo4/1UT2zdvWELef0r7QucVIhAa7W+NanEsinmEBiNlHDUtB9nXxMGsahY1+6p57nF/YBZZyb9nprUOzne8W+PJRnuSentrLxBnlggy7G7d9JPu0FlIz6707P/T7dCBS8dOOSutsNI5Jc/9UxPPa87DdbNrSOWydz/CSfK6NsOt50oKdtgbj8xs6+8GepV0wdTx37K5xet+3n3XVtLvg037m4/dxz5TTgLKzsTVN7p6BnwKe3d+35317h+fOVXcenvqMzELH+aB2Q6sILDuZnHUOT8QBn+qQaBbYyTzW7vNzD/g08GzzIRVQ6j5/Gng60VMDPIXh00SBpVglfKTIs43U5WRtwKgXYREB5eO3+N//5/8ef/9//QPe3y+xPxxEIGSbFwo8C1Jke7IuGLksekrHHPZjDFhaJPARM8czCBoq7divQUhZEh6EkdAqCRQJQvoBEDJ/jVFwRlHF/iDtV0uvcJwoVCNQvKwQxDUmswEmk7H8jqBCHbsEfSpgROCZZZ5ELAfDALMFFWdJEWQ9QVI4VfTICpHRNqTK6XA4RhiFyDKWDKFyLWmhPVyO59iuCX5ScZT3RyHG0wj9QSQRS+rzFPs9yoxUzBqrpdY9PDsfSrSP+8b7Dw9SjiLyh4gJXCcRZosZLi5fYjReoOdRcCfBankt9tX07DXO5lPsSfd9vJO9keCT4j/wIwHx3EXGo4FSZrNUgCf3biqLMlIrFFnPk6i1lKgx+ajsW0vHJbhkvqlHx8ChEBEd0lEpzsTPsD9HFC8aUcG3xm6zRJ6m6MekS9YomL+aFqL+HXgh+vEA799vcHP3gH2WSM7ndDGXsWKNT84ViYqPBhhMQwSs9UmwvDtg9UDAewDFd4bTCNHQw3yxEOpskjAqupdyJxxr9v1sTjqzKsoeMs0pVXo1I/B0KDCXti/A9N27d+hVAQbxsBGRopBQmqVSg1Pqbxa5iCXlKXknareQLhzGnL2sF5oLsGQ/lvsayTpFuqezg+Ayk72jz0ipxxzHXGyLkCVkDgx+6Rwj2OQf0n35b16LwEUKSlCIqOohrVIU4RbRIsPwKkO0SFCFe0R4I/mY40mIKCBFN0ee5Njc57h+lyDd1ogmFaIzppOEUnplx9qfJRAz6h172OwZ4c0xIf057INx3cNug7v3D7h+D/TJmY17qKMC07MSr64CnA0j7B4z/P53BySHAMEowHBKpwcQ1jVmQw/rZY71qkJRBFKTNhqUCEcHvPxygnhYC0V/uWHUvBQlbeQBvBW1b93jz3qgjefaRmmeOwo1F1BfBGf2oLaUStmsRaREfydhZ4l8tmIJdtNW37ShyzZMJAWf8jtj6IeScNQm2NuIhH5OXyx2a7Ip7WmAkmI2TX6nAcgGxNiD6RTw5BO4IhaWIiod55RW6KZ/CFhoQ1YKiU3E6L8J8JTw0VPv/fNmi6FCnjDaJJogvGPjnTEHrTUobWSatafUCNTIpTmf9T1jz8n4GrqDXM8AUz3IzRwRA7XV4dNnPgY29j2ZNw1Y14LtjVPARhybKPbT1h/1tZPI0zgJjnzdvLZpoWOInOrTxoCXIXDqYTqUaaUNtYXpZcp0r9vyBY9u0/0cgaccOaa0hO0fAZ3mj1llzXVaYGKBqM5BM+2fNKsFHaZ3rC6HBRBW8bP5popdCOu4YTG0KqauQSbFhhzg+SkQd+r39j1bt+zUuByDndN5jbZfdK/QdXSsea1PbvOp2GGSYd2NjDkPoCDqGD8+t85JyTkxU48ikXaSt06izsWt087xWdjPuvu2PnPbvsZxZsof2Fpw3EeVEmrrLev+Js5C2bdtXriu28bJZJxNdm+379uxb0Gz8To5fajzVjnrT/wg0kXumXLSnm9nojG2hHlBkCz9Yp0vpr95Hpn6a3Yt2r5y540Fnrq/tSyYBiAbmJExZ86sDVvT1M4Rq2KsUFM93DoKhgnUcZTZln7sbOD37eM/BwhlfZt8Xksd7c4129fdMk6n1tznRDz1+h/PIZaP2DIxrpPRHmGGGXDMz2nX3FPgqfUbLeRrabK2tU6ah8M86Ub7xVVoHDj2m3Zv7/bxQdhTjkOonVbHbqNP7BPaFR3gaXpQHO6WnWEchPakbIGnKUVi7i91Ks3DK0DVJHzwCgAAIABJREFUp9TUEhuDVeZVVeZI0p2A6DAcYsi6mbtbvPv1f8b/+bf/I759+x7LJMM21T8bllI5KM2b7DEZZzLRJZLfw3wyxogGJ2nBgFyPucoEMwOf5VX0aepeIMCGr34UCOhkSIBtDeOoKc0i+acENlSrLQoRFiLwjAakzVKwZoTDocBqtUJZMbpEeiPpt5EAqeVqJeIo5+czzBZj1B7z97aijDroD1UYiUClrkT1lPNhMp5JyQ1GcAkcSKUlLZTKodfXd7i7fRQgNz2b4PxigvFkiDAmyC0pkYrDPsHtzRrrTYrLFxf44usXyA8pvvvuT/jppzuMxwskuxzRIMTlF5d49cUrnC0u4fmx1KUk7zlLtygRoz9+idl0iF5ZoDqwLEouVNz8UIoQ0Xg6FeonwRP3bNJNi4wKMhUO7N/qIDm1tAv2OWtqar1PRnTZT/w3gSXXNd/zilwVeykmxMhmRRDBEiqMHDLyOBDQvdkuBehKZI9CQLxOkiHdZcgSgq0IYT/ALtlhtdnhUNZSVmYQjVHlFdJtioy0VK/GcMEam4GUWqmKGsuHHVarrTzz2YspgqhGL2Qur+bGskTKze0tlstHycGdnU0wHEZKqz14Mu4CCiW/M5Xnp4ow1y9VbbernThNRmMC1r4y2no99Aex9A0psVRzrQ+h+X4uNFv2MTHOodJaney/XumjzOgUUdGh3ZZUWz6D5kByDnFOskQPhWj8Hucva6vmAlJJ2WYd0YA5wFTNFfr7EBSc2eU75L0VglmKwVWOwUUGb5Ch6r0RUSYKcZVpgWy7R5GXGm3eF8hJ8fZ2OHh7lGUPk9kUnhfjYb2R8i2kkVOEZrVZ4vLVKwRehEOyx/ZxjbvbHR4fmZscI5pEqFjaZVbi9YsQ02GA7TrH735TIMkDRMMYw4mPOKpFXXgU74UZtE9CZHmI0XyAL382Rx2t4ce6k682e9zdrwXwHVKgx7zWh2eBZ0stk4NZT2l7drSbrKkZJTRWs/FZkKZ0TSryeZKMypcWUG0jn2r46dFhlaGsUaz31A1UDUC9gQWezfuNMEqLSaRsiUONk42vMtGzBsSwRs4xhetzgKeN04lRomhSnsu237GX2uiX6ZvGkOlaWfbQcPr4Ux5gGdbPAZ4Onc3EFVo7xOa9CM/cGpRt5LI1ujSayEWi77U5aI0AjbErtZyKEx2x/S2BJHtocx4cA/pjA6I1Htglek9jkpgO1rxV8zyV71xbv9u01TFsbCkbO5Nbs9QBAsb4/lT/y++booMt8OQ60QPfE6U2rdtq7nhC3VQMzafWkGPeaHsIOllEW3vBiuYc52Sp/WRGpIl4aittdLhZxE6T+TtdCm3umfS7iSBprV7TjkaAxYBYqXHZTqlm5GwkyK5bGgmmndbYfwqQ2uucAnn/MuBpd4inz6bv6IOJG8ysI8en0Rhvtk9OMQm7hrqNWp26owsoAqeWYTv0x+BLoy6ywRyP3dFeofWE7evUPLPA09TcUQfBUUSXSnsa9QzaVdOyMwyzQMtL8VkoKmIBlBvp1J9113dzbNqccun1I6NcjcDTTqf2s1YN9dhn05l0XI78Q1aGVcU0wNOyEKTthl3QnXsuyCDwFCW+I+DZhZ0iDNoAT/v97txWqKJCXrZsl867Y4ZG62AwfWiG1Z69Cobs98zudkKxVoGnmdsf8Us2TiZnsv5rAE9lppjdvDl/7Io0+5vdmJ358jzwNPu9k+dsTwA73l0w384jG5lu9wM7R935YL9/CnjaLj7q6v8fwFMj4+p4fw54KjtHtQok6mmXgNeWTdFdzzgXGUE0fci/mWqyz1MkOfMVY4z7fQSHPR6++2f85u//Ft/+4/+B602KdXbAapdgnSTYsfQHhXOYn8kIoYDXEj2K2wz6mI0nGAaBlAPyCWZ8GshSuE9otAokyRpj3neJfsToWCSkZYJT7kWjmda8pJorI3SMppEGyf2EZTiYhxcNgPGU1FHSGzMp8WFLmvB7BB4Up9nsHqWEytnZFPEwQlFmksM3nkwRBgQdPYlucs8jGCDYYmSN25AAL1HFZf5oD3VW4+bDLba7BMPxCBdXF5gQFPoeon5f97siRc0+3ZH2WmE4GeDFqwvJ5fzTDz9IJO+LVz/H3fJRlGYXlwvML87RH46kBB/PROlPnrf+CFU4wyCKEAXAeBAxXobdbi2quqTEzmczPO42kq+o55VIsMo1JB9T1r+uL7aHc5f9biOfnN8EZvwdAdthv5VIKd/jZ9Vh1jKkJLhEp2rgS78QlPP6rEvN+HlZ1Hh4WOH+7hF/9Vc/w3DYl/66vX3A48Ma/XiM+XCGfJthefco1Nc8qjCI+xjGffjMEd2SErtBWZc4f3mGeOAjyTYyThTCGY2n0te73RasChL1A1QV844ToKTTIZZoJlfHdreT2p2MyjNaS0B4f/OIx/slDuVBa4/2+3K0Eojye6SOM7J6SD08PN6JejAdory/nE9G9Zp5pDgw6k/wzWfwsF7vJKASMh9U2F6lqCmTyi3rlY5V0pX51QOjy1SGtmVuGCHl+ailGA+kpo8L9C8qjK4OGJwXqPsp7vYE+gemDqPKSxR7Kg5XiMJYAD6vRycMHTLM1R2MRwjCPlbrBLuEpYTIBmCN2j5ms56UNzmkpDgvcX+/xP2tBndGZwMEI66VEufzQCKspIr/7reMCPdFCGs4piJrgXSzRxikeHExBitUrNY5DnWJr//iEoj3yMsEGXOHydAn3fhwkBzPgP1ymyQauHN2T9nL5ITTIsHWG2gPwCOjylpN5kC0INIEgTQiRgUxRQ+GwtkqyFparkQX5LA3kU0r8mKpItYwpHqVpTI6HkIpn2I2YQv8WjNBf2FzExtPvNX1/ATVtosLXAO0UXvsHKC23U62nmwSrgrjKeO0OfhPRcY6X7DFXp4zq5v3HcO0a/i539X+Yj0ta9RYXymHTvtQgKcxLaVfCObbSjhqcAr9THupjXYabNXkh2qtz+MC5vZpjq0lG+mWTb5BitbRocCTeSrutazBeNQ+yWM1gE1+oW0S6rZDR6L3+AnqU0vx6CVj5SiY2nXE9y11t2Z+reGGqwPHeNcdsSehK59ANV1Di2rO/GOd8y1QtDPaPGJTJqXNZW6WqYlOWUO+bVKLzo8MXaOmSSqwGF8OHdc6UcTQMe72Zr5bhVzTbWyLX2ZSOqMLjlwA4M7Pbvvdf7uRvWbWmEa2Bnw7b0+vETPPbbTTEZsikDZw3eR3Ms/bgkB3IliHwuncVfe+7l5Az7ELOJWGaded+ZY1pBtHWWf+daaknQ8u8NFpbun/NgLU5uzJZw3NVuezAiQ9FPR/zdFghKZknRm1Mv5OI50m4m02fpkbxkl1ai3aZ7T30a89RUlHQKgjgGN7w36mSeGgQIZTBFyPfwvE2nt0+0n2ETvPeRZZEZ8jMG7HSJXYaVzYs+54g+io3DQHrFvD2jJQtCUy/hJV1p+bOW72DN0HbbqIs3I7/eYCz9Pzvn33c9SVLVA/FYl13zul5Pqx+x8DbeeTHX/RKTAsY2fqYLrXOXVNzoXu64nD6Bmg2L1ebsT17BpxzKbjM8NVkG7sEtdAMdG+xuFnnOuyXJ0UIwdk2qOPW60Fns3qJPC0Tj2x5xSI2hxPOef4vcMB6ySjMo4KvRy2SG7e4sNv/gt++NU/4P7t93ifFHhIMqzWG2yTvQjxeGGEmjUoa0jkjefBSEDQVHI7mbbhs65hrSq1FA6SsikUaBFGAyNBjMZVUmaDUTTO8px0zbJAPObzaJ1LLhV+lpErgh4CFO4l8dDDYESAyHw+0iRTE5HrKzXXpob5pdS9ZFmOggqcB62RORxNRGmb4i4EBoxwas4jFVAZidOdQvaBmgkYHordQcV6erXkBrLkChkTfGbW5oziCBVpy8kOqGKUpHSOBri8OsPD8g7f//mt5O79/Jt/i7zOZC8eTCYYsPZmTGEjigNRjZciOT7CwRnqcCIRSOYKXp6fYTSIhEq7fryX8ipUB97midBE2Y4BFWHDUPryQCUk038Ek8ynZckVtolAUyJ2vZ78TKoy10G534mQEcfUAnlG47juhcrKTuP5Lc/LmaR0Um5UzKUcDSZSFmT5uBIKaMxodsg8zgK3N7ciKjPpj1Bs97h5f43HxyXC6RxREEu0LDK1NdM0QZLtEI+oQByjF7H+JVV4Q6kpeXF5qU6JkmVwGLEtRGioLDR/lWNMwEy6LR0TFBoisO73+1IDdrPeYsOc0ICRzr5EOQksZ7MpptOplJbJtzk+XH/QvhEFWuMKYj+VBwW6B9LDYwR+JMBzu+E87Unf6jZSSfQ+d4w6gnQpw2G1bkx9UAbpKLxDGjvpt1QhDidAND8gPjugf3ZAOK6wjknt3arCcFnIfMn2jIZTTVcLAAY+ybPMH82RH1RVnqCR+cms4xmGzNmdwscdRsOR1KIlgKRD4/rDFqsVMD0PMb0AhqMK/chDPOmBqd1//COjtGOMRlMM+hQK2gmQHwxKvHjB6D8dPjkelpqH7UcVwj5FxWoRhuqPRuiHHsqMdVh9eO+3BnhaO6M5z3jwafaTbNJOJK5r6KmPzoAMC0oas03NKZZTsYdpU7bEen1txJOGtYkUWSDQ1FYzRzPvpeVUVH2xpaCocqP6gx3jXi0vA5aMUqtjsJkWNpGzUxFPsQccm6g5bIwhIF3T+b20taEOOUal9FMruvHsgfg5wNPkD37KuOgadMcRB2uQafazeNXFWdCY3XqgGuAp3k5rJFtjs+ljC/AZQ7KqKMa4chTGbF8aFfb28U0fGtPOXFWVwhrvszGklbLVRjyrExFP2+7WOFBxKzOVGmzZqCSbdorN4NZsfGIQmwiO5KY49obN5zXAUy4nINYBbI2B40waOSj0ybq5nTp71YgV4GnBq0l0F6xgtS9lPCqT2mkTkBxFRzNe0pfOmu42rwWeNppjahg6hk0TLdSwnFmPjsqtWYNWiZGf92uqwmn/d8Fn970uqPiU4ejuSa4xfALL6PAfRZjN+NjIgERwrSiQPq/mBD0VKfnc5+x+zhNvjdsqh2BoBZwa4KnemqewrDV/n0TZToG0I0poOw48rBtQQ7ds87Aty8WOsiwaCSvqhzRXX0uAWCeTngXtpvk02qR7izjijGPjyZiYZ7DzxNJW3Yc7jlpZh5dGgBVAugjaGP128Z+IpLkRLt1c3LxoAwab2W4ccB8pCdW0WxCA3WctQLe7XOuAkJqgzdi386FZj7bxpu+7jphjEHiClnwcLjb76zE99njtfBzcdtfkZ1FtXZrqc4uTF9YgwUdf4t6TNdms/mZdu+2wwPnpxax2hNmVrHO78ULaB2iZCIxOuPnG7po8FstoH/45BxrBoVWfVVvGqk+3IkG8ClkITS6ojXjKecCTwXosLcvFOMwc4GkBK8/3Oid9tsRoMkHoF0ju/oS7736Fu2//Ccsff8TDh3t8t05wu9XyIcxJoxJnGMUi8pxVJZhuQzvtPI6xmM2V7VIe0DPlNwI5p5j3p3ULaYRTBCenQEtdYT6fSi6mBAsLlmw5UACgAUgEQBYAEkDwucMgRH/cQ3/oC72UdEUq6hLAEnhJtJIRPwLi8QjDUV9A2C7RKNpwyAhQhP0+F+oj5wfBymjMEiUlkv1WookEXFz7EimsgHRNwZqd1EAcjmlgx9jtMvn++dUC/X6I+pBonmcZoipDzBdzLC5muLm7xvc/UA40xjdf/zUmZ0qt7FENd8BrMU9UI8JUXK0IoKIR6iDGcrWW9rx+9RKz2UTAxnb1iIzgQ5SG95KjyEgvI3aM+FmqLPucUbU02aHIEinNQucLQZNttwWionibJcj2idBv+SJQIzVTRZvYz6xJ2ZMcXakU4THf11J4fUxGM8xnFwLI33//g9TtjEjRHQ2RJDs8PDxgHA84xNgsl3h8XKPyB/CqAFlSIg5ijFgwsldLlDgrcoRxH5NFXyoH8LqkzRJ8TqcTiWCn+VZK5TC6KsEPs+fLOSQ/q9iZPYf6MdWHPclfZa4on5/9SwA6nU2Ezkvgmu/2Uj+V/Se4pay03iZ/Jq12txMxI+ZIel4o6rZUe+ac0Rxl3tcwqEzkWPcite70pYwU9itZf2Xp41AweOJJiSKqxlb9FN4wx2BeY3gWAFdsc6JAzqhJbzcJ9lvSnAuhG/c8JjMFkrPKeZ4wx7Ogw4GAl6A0ln/X9RLz2QTniwXGwxjlIcPt9RLX7zcYzzycXbH8EZd0DW9SofB9/PgjGQ4zjPrcN4DtZiVR7uHMx/kFHQWMuhLEVvB7A6T7FH5Qoj8E+pM+RmcznM+H6NUH5MkB3ttNG/G03SKqthKqfwo8XRAjnlW7SRvBIPHjNWUzWo9uY57aWpn2ABe1NR2THmW5JeqpL1vH0x5AVmWSYyhHhXgG9fOaL6EtEGVJ62Gw3mqx8wy9px3/Zku3Rscp4NmmPVlQZh/QPLjBZRrYshHBtiSLhbsWnMsR88yh+y+JeOpYfIaU4NPUKucMtp1Bj6lu+HyJv1T6zDodWlCpNqU1vKxBbHNfmCxNYSprwFrlVyf6KRdmHaM2Jt0F7tbSZn+wuO8x8FSD2Bq4Mqqy+RwNbNNG1zhwe0sOZA0vNC8Fi62jRUa0O1am7Vb00gWf4oW3uX5i/BPMS3ZgU6bgqQFEz68BnsaZ4X7GggLNpTTXaYCnmdWNEEaFStySraGrURIbcXbonOKBc8bA6QW75g4NoLARGGMwG8BtYJnxNiugtJR5K/6hkV7a3i3R8LkoBh/BRmGeWyOy6gyw6hp1dp4cr8QWvKuTTDujGVYzbWQ+GNBJI8Ric/WAc76avU0ONwckNPjshKXs+Bd0c9Ii9LUp1eFOvGb2dgxpfU4zTvZ3R7eygkAqEGQdhbbftb/0GjyQbWkIbV9jlpoz0QKido+Tddb0kTpblGpr0iSsQ8PWbbb7jS6ep9PdGT/LjvjkfniCov5k7E0qh7bRzFezHu0a0IexNPXj8XLnThd46vll9jxHqM0QGhvPYzNWZsy011tKgI1mNsyXZj4q/fl0bzld6IjV2XVg96hj4Nk6u473kuM200Nuv/fc3/b7p8bo+L3PyPFsVBxOzQ1nIYp3+WlvHLWRjoEjtGen8PH3PmcfEdDvOMXc/cn9PiMJLoFI7mQeuxEftAvd6Xjd1o/7niDMgk2ZIsaGYf6cjdHzG4zlNaq2NnLJ94X9Yter1i4yu76mNJiSWY2ifl2hZM5f5WM0GiAoV1j/RND5j3j487fY3Kxw/X6FXz+scLPZaRSu9jDsDwX4SWmVw0HEtCgk9Ko/wHQ8kSgMKZ42uirtEqesTlbm8oW9GgeWEEGN6XQs5VXoeC7ITpBoXIbxeCJGO9vOSBX3YOZxMm+RUbvBqCfF6AlkSSkk1XRE6t+INF3SZjOJ9gyHMwyGLFGyF2Pd85nf2JdSLRSE4YDZvEc+S9z3kWaJDE8URqI8yggUbYp0lSErdiDmiim+4gXYrPby/FcvFwgY4q1yEVOiqEue9TA9mwkl+P7xDh+u7xEEI7x6+Q0uX0TIigMOVYBeECEcxOizNAzprmmNMteKC0VdYrneiqPz5asvMD+baQmSdCd9WGQUENpIe9nPpE8yn5BAhlROUohp/x7yDId0J+Cc/bLZbKTdfBFwal5sjJDlY7YbocDymlLnckpqK8V6crkujXE+s1B4PdoqWnKFtM4wiHFx/lKcCe//+EfcvH8ny/Ls4lzqrt7d3wl1uB9GOGQ5Ntud1IqssgCbZSZiVRwHqtVu91s8LFcIoqEq245isUFZzzM/HHB1dSHR0KpmHi7L1AykD/gsSivmmlCqMC0Rm6/KsjlxrJ9Nc4pFrWTOjJifPB7KfCNSzbYJNtuNzHfelzmZzKfVyKeq1LJeLa9HoJhlFbI9HR7K/uOc5NzkfelYYB/ruWIZgPo3HQY8p8qSTg7m6TJnVNlHVVih6GWoogzRpMZwHsK/ukdapgDzeokK/R6KrECxT7FfroU2WxQ9ZBUj+CXS9IC9Qjv4dBwFA6kSzTxaCiWRgvzi8hzniwniqCf5t7cf7jEcHDA9o0BTifW2Rj7IUQ983D30EFQzDPwBcOAYrkQ0KD6LsLjgGuScO3ApoB9Mcfv+DkmSIYoJnEMML6Z4/WqOyK+wYy7vn1bPiAvJE7d5ZC5aPz6g2s1Ulf9MZNNQglqDyQIyG300+S4N2vVUCa1hU1pj1RpHbZHvykSarCCIyUzUPNDmzDGQ1Bb4VrSqR4uTF0k1tSbnpKnXZj+nJ4dc34iiNJc35Tyas0WAcwvIxJNv6FLqi2yONT1K/hsAT27sT8tUn7DzusEVB0zZ51DOfntgq4F0HP1sDRAb3VbjXR0HJgRp+oXKbk8+71iwvC/puI1fvwFArpGlDgQmQivQNZ92wFlTlN6t2dRe9Ynt4tZXU4eCttk1CcSj7bxhjUnXAOO3mL/ZNtJ4mm200xgZzM8QTeXGcLYiWc5X6fklZ886Tp7gl/Y7Co5aoS39SgsKxV1kRKKE1qG/bnIELQBVuPG03IX2RUsTVMVOfTXg3xj1+jmV8ufC0zVihMCMUrBSVs1/J+zSU9GALvB010o7X4/rDp76jMxgLkoH6Lhj2Lap6Q2lowk9rFXSZueRTnqoeViocI1byuJoxQmaO3ZWdNe6+ouedka3L47m20eiQ8JMMcq0zwFyzRkztPQTOY5uv5op0zqXZO+0Ji2HWmmOlrRufTeyFxjlcvEAm0i42z9dtoXU+3wmOnrKOXFid2vzGQV4tjmcdhHrmncVdvUs6QKto2s7EU++byGhs2Ppxy2YaNR8LeA1q6ZhkLRqqLa5ljnSaCNYZWuzvzWOCF19lljQOmaPSpm11Fx9LqferwN4jvpf3UFH/XDkuPlYRLLjkNOPnnC8dAZM9gxHYM6uTfdv+YixPT4Ghr1ngKe95SmnVHf+2PVC0C8V9Syz6xnHVsaIgd0PnSa7zW/LjR3frfs8PeYSGue97kBWzMy6M4wNZCKjyh6xOZ7GSe8AT9ntGzV9PRAl19OMI59cDOJoiDJLUG1/RHX/G6Qffoub77/Fj3+6w7v3e/zqYYW7fYpeCYyiGPPxRPLwknSPPYFLz8c0jvHKD8RgJy1Vb2yo4kI1VDDAnMbxeIAR1UEPKcJeJbU+GTVNKc7CFvUCEcghJZd9xGhbHDE6U+Du9lYA6PniHPGAtL1a8+dKzVGcTCYSseJnGI1i6Y2iiBHHjBMXCCIf/WEkZS4S0lcJdpljJ+UsIJTcyZSgjZRcqpMyohoKddJDiMOOEa+N5JcORn1UpJQ+7IBegMsXZ/ADivGk8Hsh4mgqirqkn7Kc32a3QV5UmE5f4PL8DUaTraQXJWkteW8UGjq7oOEfoqAZXkZCjd0mS6x3e+S1j7PLl5hMZ1Law/cYIS+lzEqyuZfPsg8ICuP+AP3BQOijjFLzDItZ67JWSi3HgqDSRkV5xjKyKRTkABLxJPCkCizHgP0qtFbm6IkgFOmpQ4ks87zphb7MpWSfisASKZz8TnF/jbvrD8gOBcbzGXpRKPUymUPLSKFEI6UuaIUi8bG8U2Ei9gFBeHrIcf+whh+OEQwrzBda+mSz2eHHn37C+cUCb758jfGEwj0895gwyBzYnTw3Kb68F6c8I9tsA/uIubxsA2t0su25KOSWEuEm5ZpzV2qbMv80LzAZTyVHlLmqvDf7luN6IDONApsly78QfCtgpNAP/7BPSE0mLZfAkyCee5jY18aZzXlHii9zconpi4OHPCWAJbOM3g8fFZVrwwN6gxrR2EM2+EdsmNdcBTj4A/jxEJPxGJO+j8P6GulqjU3iYZNRrTdHXRF8a06ulnfR+qLMY7195HINMZ+OcHkxwdX5GNPhCMUuRT9I0B+sJKr//qbGOtjBm/WQ7AcIqwn8AsiTDZJ9QkMJOGN91XPMpiMRC6vpuPB7+PDnd3i8zUREKZx6iF+FeP16JvWCt8sNvD+uOuVULHVQXW0nX+3h5NDDzCetsJDSUSziqVUotBESMkZME+3UbVdAp9RkVI+fmGaWTtsA1IYBpfmgTRK92WQbQ8DQpIw4kXj7rZFuDma+F9RaP0qNc1MKoAM8SLtrorDGkJA7W6ylJ708u+0bCzwtlYzNV+NF4LGxI7qgpzX4WxXf02PAd22ux/Of0N9Qotr6RcXocaI19mAn6AxE40PLnJguacZQlH0NvVnG0UbCGh+rMcJM/3Aw9dpttK0BQdLZFCmgh+ooY/aJj1skPjx6vRQ9NSDXyZGUcXvmtNfvmR6SiGFr8DdmUielsx2rtmefGECokdFQcbBnCwptFN6Up3AiLE0UqgHP+nykXNjXEwBiwJvOKR0ZJ/PODLL9diVy681jCfg0+dXO/BTKuq0heEKgxD4Dc3pkFK3IkJ07tpQSPaG+Jwe7zkljLDU/t31h80o/Nl8VQJn9waxJBdbGheX2d0uFaNewGW+Ou2729Na2AiI2oq8+BzOnuEk74koKPA3AN+BJvfMq99/Qerr1DS044+M3EegWsNt2d4GnjWgr3m+N9+Z9234XCDgphBZ4uqDT/twASqunavY4d65KXxhRIB7auk+3iqDNfiAUbdmpTf6jHRd9ZluCyQ6GW7u4GaoOCJK1ZoVmOmDGOkC0T+QpPwpu9FrHaQx6DQM8m/FqoYPOgeMZqXdRUGb3waZPnEAdP8foi+xLJgreiqo1biSVy/dsLWK9l5vrr1wHRtM1ktA6qY73HzFgJB3ldFmmIweHPfccJ107nyxefgoCXefSx9ap9EsHmHZz7E9+v5OXqdNde7vZ99hf6sV1zi3DUHDmiszDj7hePxt4Wsp44yA0z3Q0V7U1TFE6Ap6mkW20U3/bkVVo86ydTiGIaBzthmorYpvG5tGn0FrdCkqNBsZR3qd1cOj6UAaPntYCU8liMgcv/2KFgeFghOsf/oD97e8wyd8i2r/H29//Dv+WDzMaAAAgAElEQVTvf/0B13fAb5M91uUBg16A+WCMi8kZvKoS0Za0yOFHAWb9AS6c/ZmRLTKdKHDClx/2hNrJKNZiMcV8MqQMjdTtJNjZ7RLs0kLcsiwVQqqufL4/wOJsIUDy/v5B6kaSznt1dYVeWKDuMdKlgIj5h9PZVMAIjWoCp5ubO9zdlIiiHqK4J6q2FAOiyu1mtxXwwNqQpE3Kc/o1pjPSbQvs073U+PW8AIHfRxDE8HIfWbHBYNgT4FmUHj68exBBmFdfXGA49pHlzJGsMBqeAb0RZvMZNskGt/e3AixevfoGX3/1b3AofkAYDbDZVQIsWSPy9ZsrBL6H3apAgBGqQ4rl4zvcr7fY5hUG0wUm8zNRKR0PB1L/NN1tkSxvUJWq+ks6KEHh2fmZlB1ZrjZyXhJYzIcxbm9v1eFARdvDQfJHSTO1uZ4hgQlLhoiy67aJehKY8nsSWfUDzGYLedY857/V/iXw3G738IMI4/EM5z7zD3fioGDsesvamhlTbFgvlnObgDfEOO6hSAI83qZ4uF1K7mrP5/yp8LgiTZMiSwXOr+Z4cXUpjoJvv/uTbKpfffMlXr46l0h1VZMKnAqdl/OKUfMgCKUtvJ84RipVumXdTYpPsbbq5cUlNrs1Hh8fJUJJIEgF23y9lqj7bDYX6uyGEdDNDgPmRA6Gss/vdzvsdym1s0RbhGlepEpLbU6CDKHRspyj1pWVMmUBQXEgjhgeR6FPZwu/wwgpAXmAfF8jzUvptzKs4PUJOn30pz4eqr/Dal/gMesh80YYTC7w5s0rvFz0kT78CcsP17hf9rBOY6ETk0K8OJsjCGqsV/fYbh8pmiv3/vZ7YLtldN/D+VmEr9+c45sv32BMOnvI+qp3eLjf4s8/HXCPLXpnrP87RliOUCUFdqsVsrzEYDpAtfCwuLjCi8VLDKIQyfIayfIDto8bHJgOu/eR+TWqBXNBIwyjA9Kkgvf71bZz7OrOKMBPklYVUDznyzz0Kulg+2oMdCdCwp26Z2iQAkhtBMYeOuZQVrU2a2BocroGVVQ4SDZSD0by3z6nNRCPM0yaGpGOMaeHgwV7nRa1DmX9hBMljFEiEuXL1jCUQ83+2wKDA40Hk7dkIp5aNqaW6Bj/40FDZdKmRzt9q2dELRtv+xnzQI2DXZ9dqC2f8ErzcwXlnO14SLRGn0Wv0rZD1CqtiScA0tDpjAqmGHY6EEevJ9FbsfV0Y7f3beqCmntz1+Jh5l6qjQp3bEFXqMHe2RE0kreYZO1wnVrg1TpHxLhxcjeb9nfMWTfC2cBiSy12Wl55esg2M1GR1XHnOM6JJvJ5NAc10lx7xgFy/O2jf1FRUBw7HYAi/aZISueYRYEOYLERYweRNiJFz91SAL0wuKzBf3KrEK8aNzGZTc+p9srEUidEN+plv9d2pSq2OLuKCUy7qq/OAjUftE6G1tlgGAGyf5g6fQbDqIGteYBejwW+leJLIEHvvixv26emVmNqIzXSr5ZCbnMbjcEpqnak0LDv+Lequ2q+oHr0TVc8O9LqnDDzSBwzbQEHVatklMDmoPIyrNv6tP81qmdXNNtq8h6P7mxpSdrfrLcn37BGpWUa2KiJAeg8TI88Oidao/PGwLjOvHguumuftgXuZv322vqiriCO6xA61D1xDth1YCm3LYDRhyS0Fh9b83zHD99Md9OnAgcNA6RZ65awKykdx/2l6r/t9bWUhHWmtJFJnYNNi9tSUyfgta5f42w8tR+eAIIdZqee6s2Z27Kg3Shndxitw+nJHn9yvD+yeXX2ySc7id1izOfcsWmOOLMk7NroOlfcu2uUoWVXuW10nci6Y4sSjtRfdPdvt/8aR1zhxPGNM0xMm8Z+0FPTqnw/17e8nquVpzRZ8z1XQ4/OceO1V/eJRjzVLdISvYuKwiYlAi9nlpeUMwnqvmiFUYClrnMp1xAOroDtW3z49f+GzQ//BKwfkG/2+P7P13h/v8X9boff73Yo/B4uBmMs4hHOwhj5Zqty0T0g6IcYjfoY+xTe2SGOGAljDUzWKcwRBOqMZKeMRz1Mp0P0mTPoVZLTyOhdsl1hv9uIYit/T2DHiNF4fCagj/lj79+9x3AU48XLc0wmQ6nDmKYso7IUdB5RIKkfS4kRglFGYT58+IBkW4gSKtVvSV0UxW46iEytxzSlcA/zQwOphcm6oxmL20ukitHISijAUX+AUBS9K4nC2tqPBLjcJllPlBRg1sHM95nU2JycXaDsRbh9fBRhpvlsjq+/+UqAcZltRQQpzQpspaxID+eXl6LYysgomRnlboXt7Y+4e1gKAMnLGqPZGa5IuV1cCI1SyjelAUqWWqkzlFWCPF/jUGWiHEr6K22A8XCC6Wgi5xoBFgGJiD0FVCVt2S/SNVKWhdHRRHJx1ebX+UW6aBBRBTYW9VveV6ncVGfVXFsCKoLf+eJMwPDy4RG7zVZAIP9wvlNMSWqL7jOkj1REDQV8bSlitd6JSNAgmohC6ru3H7AvLhANS0ymS4wpLBW9wMO6RhmVOH8zxPyS5WFqjJiLm6aGEtzapxx7LQczRJoUSHapid4CL16+lP3/njVHU0asfSkTMxyFItrDF+cPo6Z5mktJFrJ86OgI+4z4pXi4Z51QH8Fgjzg6oM58lJsI5ZY03ArrwRqL6I0Et8pwjWy0RDak6vAYi2qMaXpAUpZIezHGwQR+GeB+s8K6t0E13aMeb5HjFkm+xnZ6gYplWIo9ziYxvnx9jsV8iofHDO8/lHi887BdH7Aj6A9SvPnLl3j9Yo7D6hH7uzsU27Xkqj5sDki3EfYr4JD54kQasWzKG0bXfUwZJU9LpOsd1mQQMKrLvgkiUaguswPWmwyrvYc6YmkhYHoR4OxFiMWFj1HgIbmp8fY3O2w2GXp95kpXSFcsh8QatcyVjuD9nkTeUy+ngPbHjpOSka3G1tZLHRkt5nAlLUbNEGuoqcdEXxJeMDkOBhgao0Coe1bow4A0Jq0/PTyM0Wta0+RsOB5f3qnzT8u01Oc2z+PG4Ph+iEr+tN83R59TZka+avK2xIAzdVBpghyaaKtSgXkouIbi6f4/hjCnjHWDNj552peeFkloorGW0uV8U9SFHeDJEjj8joBNAxbl3xT6aWzOTsTbMaKsymlTTN5EK6XWpzGiVIurjd3xcdTMdiGHoMVPtlFyzmyOp0Pb7RpMNprm2kFPjC1hDWkuoDWdG9+7jeg6JRLayWMndAs+tUakvYPK5Ft433xanCsaafrYS0Vc9BNHhrsTDWwiJjZ3TCb20+iE5WQ9CwAs0G7ycJ9/MraJnlDzYE+cVNaZ0jo5Gg9Kuw6MA0RBgrMC7VjaNprHsBwEa5S2wNpxNDT5cDaK2q47N7LT6zEnSYEnAar+bQxzJ3KZmXs3jjPpGxNhM/scnXDi9BKtLgXuXFcyNx3HROOs6zqOHADZbE6OcrKKHtmomAHHngWeLo3bzq5jcKPRYwtqjaPEAl1XpdV1HDqghv3WCkadmIvduelMm1Nz7WPRPddoJygQZ0ATvW6Ff+znWEc6N8wBd3y7ewBLPcj4yto4Pv7c92gkKYRsSxEpPGjPrtYlcExF10ub89A5W5pnaea16xjTOdJ+62iDbnZFOiWbHeWE49He47n+tvuHC9rd57XXtn19qo7nqWt/Hjg9VjL/WDu6v/uUw+rU/Zv9u0kP0O3YXsvqQggJyThLT+10LvC0e7A9xxqRO+lY3XCb1ddxLrh7t8wscUK3ALILKBnBJDiz+hY2QtqkF5kbsYaiOKDqDD4Kocn6iIXST2DQ6x0k4oKDj4cff4Xdj7/E7t0fkNzcYPWwxbubNe52Ge53G3xIU0SDAV5M55iHfYzgI91sBGiwtmLIchSDGDEj9FLJwxNASNApEa1BrDHkusR81pcIF8UGGcX2/Fppo1LDs0Yk9SVZ2oRAhKq2fWRpidVyg+12h/nZBKNxX6izRXYQ8ECxGQrXsP+Zt0lKJKN5eZGLYiqFZIbDYZPrzsGgHUJ6JV9KNwbG4xAjAZc9EUNRWmmBPXPn6hpDlonpa93LEem//ViEkDZr5iCGGI3HAk5q0liTFEUF9OIhyl4o5Wo4vovFAq9evpSyMen2Udg8zMMk1ZjlLibTuVAWKeTiByF6hxTZ6g43d/e4f1his08xnp3h1Zuv8PL1G8RUa+n5KLYE+ank1dFxmmc7bHcr5BQI8mqhp04nM61bWtdYkUJKoSbjjWQfEKyLs1VKUPEamdRZtQwavkfQIPmgYQwvHODA/tlthebLM5+lSuhkkPQTHnq+L/fkxHh8eMB6tZZ80eFoKLmSD4+P2G0TDHsDXL24kgj9arnG8mGJIqOS6hjDeColSh5vIXmNvVGCeAyMhyOsrhPkRYnFmzkufjYXwaZxocCa84/5rryX0GlZA5Z1T8djcWoo8OR7pEXHyHKK4ewEtHIeTyYjzM/GSEhzZpSW1F2OCZTGTZoqndGTCZ0QEXZJie1elYTD0EPkh6iKAPtljc0mx97PMKpnGAR9BNMa+WSPTbxHHQxw0ZshWhfIqwIHrom6hwge1vkGj/USxTBDPcyQV2us1ksUZxeiQjsb9jEfR4jDCrvNEg8PVHeeosgnSBNgz+h7tMfwKsIXVy9xHs3h7w8SIV9tfsJj8oDs4GG3BHYr5qgyuuoxUI/J3McZ17awanJUvRy70kNS0vnlC4WWMu7b3QHrvYeiN8J0niEYaB7q1dUEX5xfYZAv8Kff3OLDzU+o+xvp63IzQrKvNH94FsP7/eYZ4Ck0jdaAfs7sbI5txz3YGAwNhY+HjeZ+KhAx3l8HeHLr1YiQzVMwR/yJiCeDK63X03oBTWTW2PlWIfCp19cx2hWNKbhwmmrbJH+Lelwl9a/UsDb37v5NEGXsZQFoRszI0iMtJuLBoTGFVgG0E/ZTA+NEbb7GIGgOuGOQ9twYCfXSAilrNTvxCns7G79rlCoNgJavmKh2F5Q/Zzi4daCaMjYCgIy4i6VidvJPFXjq4W1cEF3b8GQzZT506Jhdw0oc247RprfpgGeHLir9Yu7WzgnXUHQBkhkUO2ma77WOGTUejOEj09W20BLLP77e2kjeMfBs1qAD/J92UvfaapK59LYmdGOfvTGaPv5cYiw5mLvLj7DPzVzQdj060Re1xpxHNjPANao749REDk3jj/YcO4OaJWsjhHoPNfXayJNGO40olIAwo/Jq+9MA94NRGbOq1JKvomlNLciw+NLOdaE3U+TAOuQUqNqyPmYKOpHBdpUfu2RshIOgyfRjw5Y4rhOr12wBlf5sQKZlm8iH9D2Xgpk7qrZPr6HXdQ13HTqT62se3Y6NC5DcZ3Kva7/bna/WqG8in1yJDvB0P2/HnmIcRQd4uve1zxU0EWW3j5qdzOw+xknqYFMxshtYYc4wx012qr90J2sDaR8DezrvTgvPPemzTod9CvR1gaL7bxfgu5dt15jmBn4MyMpeecKh2R1XXQeftitObvLOm/8S4OueWWYVtA4vOwXag/mjty4KGtn6Ed1B9TxwZaGcbePJmWQ2IP3LOpmaCKfRuDA06ZYqq8BTHD4CRO1q1vf4inpUYyVoSEXEjZHOAANQw6IqcwRhhb5foby/wZ//8A/IH/6IzYc/4+HdNR7ud7jbFHhMc9yzdiYqXC7meHV2gQHZH8wN3CUarRzGEvGUSGLGOpB9Md6lBmNZiqgP8yY1/67GqN+X3inqHINJxKCgRCpHBAfcF3OWZuFuuMbZ/EJKQzBPk6IujLTN5zMpd0JKpeTXVcxVCwRs7pNUamFyDyZ9lhE9RjcHfdZe1JH2A1Ibe1J6ZLPbaRmVgKAxwnTaxyCKEZmoFimlu/0eO5aQqViPc4Io1BQjAtl+X1N+CHBF/ChU4ZgyTaWuYnYokZU9VL0AQX8gAGhxzsjUXJRei2Qpeycjkswz9UPmog4lusoUB4KZbLfBbnknEUtG1YrKw3AyxWxxIRHPwXAMzw+webiTEih0JhBIUYDpcXWP/XYraS/jMQVfJggjFR0ieLZA065VPjvVXftEnhSeovCRCOMw8qs1QZmHqLVNaQjH0n+VlNMpEYY9uTfbRPVaRpILMSLJzKqQsV+KHBcXF6Jyu3zUGp6MLl6dX2E4oEIwaasJdpsd9tsURV4j9IdSgmV7s8OWOZSTCIOLGK9eDoFlitVNAvRDzH82x9XXEwz3lUQk2UZGJFnyhmuQYkpsM4FnnjHimWgdWZYREYEpAmv2gZaMISiaTFlb1ZM20nEsSse9UMZ8s9pgt91KPUw6Xhhh3icVHu6psnxAf1JiMKlQ+wV2Owo29dFLK3FseH0f+2GJVbiHNwpwMbpAnEWoKzooUnhFhjLb4T65xUOxQzWsEU0pQgXsd3tgNsZidoYR84dZ/me/xuGwB2qWrRmgLIbY7w/YFwlFlNGfDfHlqzd4NbmCl+VY3r3F4/IH7A9L/HhXINlAnFNhJBRS7Ao6GICLMcEnBT0r5FWFXdnDNqXQFhDTRjoA+32NbeahojpzUKLyDwhHwNl5jFfnCyyCF/jw3R7vrt8B/QTjyQi9wxzvf0pQpD2cnU/g/Xaj4kLdly7bk786/mhlaWHtYaKGpskRMp8ml58Tvat465jhqgDqRDskRmrESnQfodHlSY0ou/OLV9YYkw09zv7yKH+wEyUyl5C8zA74sa1uwaIeCPbQcCmwbR4SC6Mag9lcz163OfiEvtfmu6pH2XYnf7AG9/PRTrfzNTb06TEqhcpshWa6Bqlekc9If6AdIzaFFDNb+qZp/jO36xo+5PTb68oBbawvC7Xk4LagQU5hPcr1MD9Fszw1S4/fa0zB5rrqxGgAWxd4GgvhqEmSY6PxNPc57GesocFf6mfszczdm4sZmX9H8tZM4dbDbcZe//qMqK54yE0PdnLlbE88Z4A+NdS0dd0owhPD+Emy0olxMNTx42u5NE/9mfLnzWMfOW7MBGjWwulJ9pzx7RrO3Z/t2rPlOFxj2rZEGRXa//x9K1DWTEs1MCXvzABI9p7JmW1k2+08lkbqvqh+Hv1ble+41miImbWuE7Sd8e64Ol0tVzQ1UBvnBQ8CCygdQ/aJw8WsNaHSm+dv158F4+oYpAf2Se+fcM7Yvmp2L4dKa/s4bCjfxsHT0HaP55CWbuq+2hxTXWWGcWJA7tGnzVmjwNM5hzrRwDbKZR2XjtPJ3TOcLdmyd8xqMXtCe2A8t/9212EXa50aI1VitLvY8U5vp4kdraPffiTq2R2nj+2in7O+3PHuXuvzgeeppzieAyenxKlZcmKr6Pa93QOsrWDBmlxOOdSfLZhA4KlfOWbD6PzQh1FmipNr3GFruPuOOFO6wNONgIqwkLZAslwM8GxotsaRyWIJlJSsvVzE3liQvlfFmgNbU2ymgJctsf/9/4P3b3+DbP0Ojx/e4e76Ect1gWVSYVkcsMlTnEU+vnpxiRdnC3gFqXkblEWBPkHlZAgv8iXnrtixxmKAx0eKkewE7A2GMaKY+WxAEDIXPBDg0otqnL+YIohV5XbQH0kZiPXDBkWWIx4QoFxKagLpu4wKEjAwWrbZUG2VdEjWIqSyak+A2z4pcHZ+gTTNcXt7jywrcH65IAyS/iLAYe4eO445pavNWgR1+Id5ndNJH6EfIvZDUbvdidpqKnms3Cr7o6Hk+/EaSudV2q4I0lDlN88kqsaIJ1g7sqywL0hpCzGezaX8x/n5ApPREMvHB5T7lbSBQjescen5zCuMRVyJOYTcle5vb6VeJ6mgpK4GVBSOWFYkEEEjglMq6u631yiEOhsjigaoy1ryMynSJIUmmT0bBPAjLYtCsC504SDUWqmelilZr1bwK5as0QK1nF9VTTGeTIAnI54cP0YZDyUk6kuVXEaYOXGlzidLq7BuJsdkf5D6rxQ5Yp4hVWf5eVJ8LRDld1kWJRSxm52I9aTJHrt1gjwlqPVxd/uA5GaJbdbDvj9G/3KEX/ziHC+GAzy+W+ORgj9XA3zxswX6BUvFsJzNQaLQ4wnVkStRpyWgp8OAVGpGdLk32NqcAix9rQsr6recp76H6Xgm4233hh6rKjDHeb0V4MyoPnODySTIswAPdwE26Q7+dI3h1R7RLEdOQLu6wIi1hYoC6yTHfZ5iFabwZzWmoznicib5+r5HxZ4My/sbfFg+YosC/sTHaD7AZDwCZZlG52OpHZpsUqmfybquF1dDcdY8PObYbWokGR0mGfxwgovLr3B5Mcc4rJHv7nF/8w53t6o0++dbzW2+vAQuLj2E/RrbpETYC3E562MU1sIuWG4qrNIDVttKxm/E/NSiFkrvOqlx8FlKyIPf9zBc+JgvepgNfUy8GTbXET5cPyCtdwjjEF49wv3tDtm+xvn5Gbxfr58BnrKhdSDAiU2eBWCpcti8DH7SiIIaVPyrMOIkFoQ0ZBT5qjW623IL/J5srkf5nSbH09ysNe/keG2iSfKzJNW3D+x69Z8YLc4bblPa/L42JHoMFI8DNaGUI3Gpx0q6OTI6BHhqLon7TMKA0O6Sl+ZwuUbU01NXzDFX3eYZq6JoQqrHh3tj/BizjtuVRDslkmNAp6XImq/SS6nRxaeRwubAlzaoiFLD6jNTydYH5SdE1dba3SZCLAZWxxHweSFPh95kDQo7+5x8QS1mra+nLVDgbUv0OMOhwUArumIAesAovkOnazEEr6yiIyrzauCB/FvXlQWh/JfRdGrDIs+Mo3i97fywQ3mUI6yLr7tMT5n1dqK1QFCf0V2z2uDjPNxTjyYRDMdodj/TjSyqErWTh+FSS+26/ow5bZkH1qlgAad7P3f3EmPToZQ2c8CUXmpdDa3oddPFzXNpiSA7Z1vauJNwbKJyrkON37HiVxo1q5E38uqOc8TA1VN9rM+iUScrPGapkDY3245l49BpGCcKfttgplNex3EKsWGZGC3Hr2ejaXbsDOi1z2M1AZhS0Phl7DrpgKQWUpp9z1yzG4WTcT5y0jmr2GycVLRlnqc7tvbnJrpkziGzATxdLc0mrPuzOuKsE8p1xT5DiX1m7T4J8nX3T5OTeBz5N/vUUeSf77U046O1dgKA6nw97ch55lE/++3PiZp2L6Z5t8fvnopeup/oOova9rg1PNtvdCPPLvAUp2JnDqhXTJTnPvmiqKvdV45F+AwQlfOyJ2Jxz0XAm7moRcvkgpY6y38TaNqpLroXFng69Tzb/E7uphViijIyqad3kIv1ejHKXMWXQp/Rqy2213/Ew//9vyDZ3CBZ3+P+9g6PD3sxIh+YA0eFab/G1+MBvro4x3Q0xiHdI9msxSBnBC8eDUSQmxHGcq8garNlYXuCGx8+AWdQYTwhAPVRpBRaqTGchrh4NYfnFyZ3LsLj7QZ3Hx5lP7t8MRCAQNEfCsGwVRSKYf1NghNSJNXeU8uQYjcU9BmMxlIX8vbmjiqKePPlF9inNyI0I7mJYSCCNdvdViKZBDy8JoEnczzrAwUmfWzWe4masRwGabTxKEbUZ/kTlhfpyzUI4JgfORyPZT9fLlcSKetRpfVQgkJ8ZJcF8QDT+RnmZ3MReGFk7/b6GodkqbUiCVIN8AzjgYDOwWCEfZrh9vZOQPaXb77EfHEueaY8W21eKO8bDwfwsUS6T7QEByL4TKeqPMRRIAq9q82D1MMM4qEAR4JtAkBbRoXPQWeslFBZ3wuQkSsRrAakTqcCKGW99Fii44DNdi9jPD9fYDAcynvbzRr5fq9UzIDlOjJc39whLTIRO+KfVK5dIw6pzMtziPOUar9T1WzpeRLVS7YJpSRFsOf7777H7mGD3b7EKgcOgY/XX13i3/zlV3I/5pD2Ag+XVwvEoZ7LHB9Gokm35Wok+GU7ud4UkNME4JxVAMoIOufIaDQWhwbnMQWoLi+uZI6IzSAO80B+TpNUHCxVVQglmVH5sqRCbomkukcxeoQ326MaFsglpe4Sf/HmDL2ywNsf7vH9+yU2XopwRgZDBC8fyX0lQn8A3r29xvV9jmrYQ/8sxmwxwuXZDIvpFJNpjJsPD/jx7S0e7jeyDr752TlevX6Fu5sNHh/3SLKdOEwG8Ut89frfwfcTHMqfkGc3eLhZ4scfMjxeA4dwiItXHr7+iwoXV4xcl/BKD1dnL3A2WYgT4fZmhQ+3CR53OTYEi/MJ5nGMIkml5NL9Q4k9y8vlQDyNcP56hPlFgJDR252HKpnhYbnD426NfXZAkfVkrQQ+FHj+8zPiQmozdA+sp4cGRYMUeBpfrAOgGqOQuUOO0IXSLfWlW6wFWZJR6Pjwq05+pxrHUuLLGjtNbEHfszkbTozPOUxsbqZ5y819s1FKubAbcbMUOf3Fs55YmWgucNYI7ZOXWJ6nlQuPDlvyqZvjx4zE0XAowP2ciCc3RIN4jh7Hggxz9skYKeCkANHpiCeVUDWS89SYab34NLTdttvx1rG2hoDWrdPrWC+yfUAXfH4O5btxG+vVnGiqE1ESo+OUdXE8TlKHzIJGawgbSGcVOMVWaQzA9p4aIdHIlk5IzV8Wg0KGweYnO+UOxOPerqGnk8bO7Ta3ufmMxXCuII1zgSba+3QiGi/HifIudkA6tOPnnkvBVJMtZUagDWlbECE6LKarXSAgX2jo8y4d97k7GseMjUqbTm8AlxMesrPUOnnk9t1l6eQ2c/AsALflYex3tB6rvuReDZpoDWDVmnEdRu46UfArh54DPJ8HBg5v18kbE7EMwwSR6z1pkEP9NZ1C0Ekpf31wR2nayUHjr/ITdYGfnALmmt1oeQM8TRebihgfBT5HTibHiSJzpvHkGGPfdqvzQO1nuG/R9D7tZnGfzWWEfmx96LhY4GkjXfZ8MBFyp78+RUVt587nAMH2M+1Wq2kq3bzS7io5FU3VOfv8ni3L4sjR2X7W7Tt7r25bPxfc2v1R79dcTbeAj9y/vX4r5qXNOX0W2faK78yZr88DT1O/2Vng5mQ6AsoHqV/bpou44Nb+j/MAACAASURBVNPek/OwtOwCh9Lf7TsV17P5nXZUVTDQnga0Yxp9CQNQ3WinwLAaJNXCF4Gkg4gk+UEf2a4UQ38Ylki2N7j+w3/B+h/+FkW+w+PyEavVDqvNAQ/rArerLQJSGqcRfjE7w7nk6VVC56xJQ+zHxHWy5R0qUhMrxL2hABeWmmItSkZaDyyZEnm4uJyL2FFZ9CTKNpxG6I9DpMVG8g9R+Xi8XWG3yrCY04CeyjNpLUYtmRJFMQI/ksgcAddmTarjTt6/vHohEU7WfHx44PcoQjPD4vwM2+0HiXqR0kutDQINyePreUL7ZCR1OKSYX4ksYa3LCvc3j3IdRjfn5zPMzhmdValL3p9gWEBfzFzPAdbbLVartfJaagJ7MkU8xMMJRgQKs7mA3Plsgn4U4Kcf3yJZP2h9SNnbeogHI8TDkUQsiRjuHx+YQof52TmGAwLxvrEffC0/k2ZCJ53NZhgNU6w3a6xXjBJWovzf7w+lHqaHEsvVA/ZZil4YSRkZRhkZ6SOVlvcnmOY4CKjcPmLLPEICNd+XHFzeRyKqgS+AlcJDBPcElPPLC4xnM4lw7kixTgv5Hh8+2VYiDLVLE/SnQ1y8uMB+v8Fus8ZAVFMjiYTHU0adp2INsnRZtt8j3bGkDqm7AR7vlqh6kURJb396j59+vMcq9XD5i1e4eD2SSGLIspZVgGDG9kSar0png1CxVVNGRJ0oSc/SKQTVpGine4kO03lCYDqfn4mTgxHPh9US48lUxklAp+R5qnhVWZSSR8q1ud8dsFzuUHpLxBc/oRzdIAlTbMoeHhIP6/0B8TTG3/yHrzDtx3j/wwp/+u4e2zRF0K+w39ZIV1QwAkZnfQx6Q7x/u8XdY4FwPsX8ao6rFzN8cTXF+XSA2w/X+Od//iPu73fiCA0iT+jiBN71wUe6r7HZZ6j9EFfz17icLXB//0fUwS2C6IDVQ4XvfpdhfQf8/D+M8eZnMSZniVDzQ0R4c7nAX371N/DqMW7vlvj+x+/x4e499lWAsD/Gz998jSEj8j+9xx9++2dc3+UoWBHEK1AHNcaLISbzPlCk2N0miOqJsBxSL8Pj8oDlNSPNwHROZ8EU3q+Wz+V4mqofjadattWn3kpDtT3ttbRqgEbU0VBO1IN87D1Wy1OBpzHt1AtoxYVcoGmBp1MCwaXPtJDt9AHfPKvYFQb6mEPQtSebb7tvnrZr5DptpTZtQWNcO4/RwAtLEXYP28aiNQ13Qhinjb9ONfFn7HRbEuOpwd1+QQ5oSx8SFU9Ls3U9/nQK27qnT2/mGjxSdFh7oTGUjqK/jXiPaZktlWJH31r/coXPcEU7lNajaKwj4qFjwppN+lzN/zsOAsrXW+Bp1SgbQ8alkEs+lpmtUtLFAhLHWSGqNe29JPDW5MlZVoFR2/0Uv8yKzDgRXNeYeW4NOva7M2hqVHcNPnnDicaEBDnPzCv7thpaTxeGzAeHXtl2+7G6po6DGwU9tW6PAbJ0lZkjTw1E3XfESdVE0J5vhOvqkp3J3v6ozA5rgh4hHgfBtm1v6sRa4OQ47yzdl09ilU+lf5rPHj+jRjLttU15BA2gNw45udYzYMtdj+IccDj/1jlinQIqIOaB5lO779me7T7X03lzBDo1VAiPpQk63f4EsDSaS856bIkfDVhyGd9HDjN5lFZ1VkTRTgCsI+DpOgbcPdd9VnEeaUan1LJ115wD9l1W0L8O8NSIj309ByY/BTLtfuY2+V8LeB7f06x+sznYLVAYAg04lYVutiZLwTYg3OpFnBhz20Y3x7MLPOW2lmXjTFY7x5q/zefUseEKzx27562YnqXtqGOj/Yw20xobZbPXCJvF7INuxJPQh8DTbndSbsXSbrVH5N99xjZp+4NlLGhkxzjsS8S9GrG3x+PNn3D9h18iePs7vH33Fh+ub5CkFZg+9rhi1HOLy1dTjGch3kxfAHmF3Y41HSHCOoN+hCRh7mUijmnm9k3GQxGKCUPSPSPJ58uyPUbjGBeXZ/Iz3ZGMZEYjCgwVyMtURG9KUvZWCbyyhxeXLxFGFX5696Pej0qzkhvqYZ+w9iQjTLUIvnDfJBCaTKe4v7/HarORaCTvwchVEAVIdg84W5wJ0CAVVqJ3pFGGgYj9EHB5vRKHIkWRlqgyDw93K6xXW8T9CJP5CP1JBC+oMYj6EtmkOM1owvzBuZTNuL27l7xBPiOBNo1qAvD+mJ85k6hoFAcYxIGkhr376a2ovJKOzAgac1PPzi8xZl9ULNNzkNzWKB5gcXkluZWSR8s65hKdJIBivmWJyYSRwjX2yVYEcwoq4tIhUnuIw0jEndiPRVlIxFYAcs8T8GRzNrmaCLpGzF3t1SjyVMqs8E+eE2RXEv0kcOOL+Z/83SbZYTifYzKfCe1XUu+LGtl6i5uf3gHlCOvtDjePd8jqHF/9/Gu8eHGJ9z/9gO3DIwZhiJevXuDVL74Snt3D3bU4OERk8lBLbjIDyNPJGQqhEKcoHm7x/k/X+K+/vsF1VeCbf/cCf/3zl5iWIfY3WxTjQnJwOS+oXmyj09waOC/5R2qekq5gXsvlWvqTkU2CcPYFqcEsRun7oaEQ0wli6oEag4NneF2lyJhPmXo4BBvg7J+QDh6Q+AW2B2CVeFglNRIPeP0qwsvzBWJMsFtWWN0lSHcb7JcJ8m2FPAaCWYChH+LDT5mo9i6+eIOf/eU3+OL1GYZ+huX1j/jlP/4et3csJ+RB0rl7NYJ+Dy8vp4j8IapDiG0aIBpM8LM3c1TZLX74/jt4sdSwwf3dAfc3FV5dhPjZf1eiPyG1uEbo9fH1y6/w73/+N8h2Pn73hx9wTep8sUJBmuxghsXla/zll9+g2u7ww2//gN/86ls8LguU3gi9YCvsrXAcY3wWIuoVWL7LkK6BwSTEYO5L3u/j+xLLhwKD0QCXLwfwfvm4Po3OhCJKURprWbcRUJcGJRui2Ufbg8s9KMyO7VKoZLt0j2wTLWFSvONBttUIraHVRI6OgKcapDbeos9DP8qTUt/NpHOBpz1rGluzS/O0TfksQYS2K8V4taF656Tl5VyBm+doRu6gPEfZkV58Dgg791Sho2NAoce9PmPTBzY6IoacRiZtQXihnIlRrlq03ddRdIKRzKo0ASG9eRsLbh0OVqHPzBC5ZONBdgbmiMr95M76RkPpNe3Ua1oaY9t2q3wrALChXhqj19yTRb01Omknd2toSDTYRIm0XqY1gDSiIDl8tmyF3F7LLTRrxLBvZR449EGWJHkGPzQtph2sdXKPS3g0toxpz3NRHBv1Mz3mAM9mNph7tQ4mFgXuigWdGnsbVTD8RB2TJr/WCvkwt8RdqVaYpnUD6LO3puLRMzuiYk1h4Gfmg+4wSkvVadAark+IHFRqtuuhKcDeXljXSUuhb21caw5airKtF9oax3aNNvPNUP0YDbT7aDtPjz0KWvuRNUbbDa8xOhtKL+ld6uRx91/Fft2t3Rq8Cs5UrdSoVps5ndeh7amWdt2AuxaIyk/O3qOOg2Pw6B9a4NmNbtk5K2razfnxdB7aedS4I51nOW4ex4dnVvtQbvvdffZYSaAd56PP23wnEym0wLNNEbH3+TQVnXc45gOYez7ZvFtn0P9H2Zv2SJJl2WHH3Dbft9gyMyqrumt67+awyS8EKECAPgiQoJ+gvyeIBAF+0Bd9ECGIHIrDGVIz3T1TXd2VVZWVlXtsvi+2m3Due8/smYdHZtGBqozwcDd79tZ77rn33MbIGeev3igfdPJYa8E+o83bH2Ilj51D5vPHGE9zzcMw2AeX4wN/OIx8ML8bMaPDdhmFXfV8P0whV+aFYT1td5HeLzmSPHfobD3sq0P2mMBTx0TokNsaVIqbQtdaVeN9f5+u+03lbJtyaFJzWPYe5WCS80eECAk8tdCibrtRRlcOMvX5gOuWDKPDMEYJRoVfOmgjw372Pd5+9w+4ev4lWte3ePbt17ibL5HmBDMBsryE7xX45NMxRiMHedLF3d0Gm81agbw+QwJdxLsd0jiC57YwHHQw7FM5NBM1Wm7ZZOQYTkdASiXaRMJUyez50qYoU3l//f5QABOVYCmKNOwPBOTOZncC1qgaSoY1zwrc3lIFNSa8E+aJwjAippOnWCzuEHbbaHcCET6S4CLu5YUK45T6jRS4YcFFLZRoQk5LEIjEcAof2b7Eas4cwRJ+wBITQOllcAMHXuFgvdpIWQ0ykQSKrOt4O5vL/COgHYx66I97wkr6YRudPkV9fOTMFc0TGef57RV6g4nSjHQctDs9jCje1O1JH6r3W+h0h+j1B1KOg4I2Any0+qyZT7Imip0oA7PUC1lMMoPMYy3zHL3uAO1OR3I1d7s19vu92CQ8e8l88vtkNMmEMm91POhJGCyB2Xq1wnq9FBuVDgcJMY0iEdtpBz5WnANSUodKw220gw683MHqZoY3z78X0Rqy/dsswjbbYXw2wS9/+XOk+y3u3r1FtN6g0+3g9MeXmE5G2GyWiPZbUf31Wh5Cv431coNedwin10cYtNDOE+znGzz75hZ/+PYtutMBfkrms+8h2y5Z90TAJcc2K3JVWoUh0wztpcpupyNsbhzRccFyc+r5A5+1Wj0JF+d/zGE+uTyVqDix8fJcgLASIEpljvPzZU7WMaMyD7Iwxtr9Diu8wb4VIaUDggJSmYN1UiKKIbmWT5iz2xpgdZVic7VHuloi28+x82NkXQde3sLV2xxO6OInv/lLXH76CXwnw9XzF/jmi+e4XTJ304MT+qAAYIYEo0mAi/NTZJGLeAvEJcHfCJ8/GWD29iu8fXODuCyxS0rEWYHx2MM/+dUUXngn+13YPsHlxV/gZ5/8HKHTxV/9h7/Bf/jP32EeRTh/2sann0/RHZ7i7OwJLs8usL+5w/d/eobvnr2UOqCbyEW366HVDoB2Bq+zQ+jvsJ+nePc9U5IdDE4H6LRd5NutEmFK2rJWnL+/WxwHnmL0qDIcyopUxlvNYpjDU6kNKsvnASOVdSm1Wp/y7tfgo875o9HAIdOeTmuzbZRTYZmX+naGK6kK1xsDjPmDVRjqAThrsCv149WHjmmFMYi0EWKfncc6rTwo+1GLBtRhh2KE6Npvpq3HzuRjwPMQUCilux9w1Ou8xvvGSF1mQlYVWUpTRsX8K5HBuuaTzAD2vrrpw4aMmJPyMRMOpQ5lefpqXDxr6pjnVUaozbqYUO4PP2flZqj8JHWIbc1K0pvWVACtjCpL7EYBT/05q4Pr/Fc1s1jfyISOqX8166kN+kNjVV3Kks63FG65SD/2YqgkQ3EqwGIZSsaJcDguBrip59SL1CzoivG0368BO99lsz7WMtkXzFppAH4LgAngZhjNAUCxShKZtlPl0PaoHMsJtcHpfQZb9SQdFswzrJwujT3M6m3XCnvWO4oeqtopY0oJVX2uw2s1G2auppwZFT9Tj7cIK2nlXHqbteAQP6nYncOyJyp8WWUcm5fyDIuRas3XzEnvlWfivez1qTzt2mGkl4awnLqur6l5ycPLhC/a+0WDPaXdc29PPZy9DgJV+viDLxXjovf8D3jRFHioL3VsDehirB/NrasiQJrbssWqqelHtlxGRhw+yjVRNaGi3KXQ7dFnrMGOyis89moAq4Pc5uOsJQ275rWOfc4W+nnYcamdb0dq71Zr0eSe6sY/xOp+CNQ+NAHsax2CWwFwR9r1MeB5tB1kKT4GPHX4+yHQPAo8jRPdOqdUCobam7nKxHKq9hu171d7hF4VPAlNlJS4sKRUkYq4UL/XwNPs0GpHUH/Xmb7ys1ey2jhBJ0VlWEIlR9/14WdbvH72/+H5l/8ZVy+eIbve4O3VexTwkOUeCobSuR5GfRefXHZxMm3h21d7fPfqTsRzRsOh1DdkHh4jgRgBwxIkowEZxlhvw6yDSWZR7UPdLgVzuN+UGI1D+O0WtgRGUYzp9AxBGIhQC2tOtoNQagRS9CSiQItHwRcyiCo39PZmLmznaHgiTBjDO/2AuZvsiRTdAcuL0G4ky8vcT1fKclChlADEKN3yd5ZeMeU1GCJIFgy5h9XdHou7jQCpsO0Dbi7Asz9sI17uJO/U06DXdQMsV1tsNjsRBWLoZWfYxmDSF6cXQ1tZhoXhqglrXiYRfJehpGSPhhKizBEks0mASaAqzJMfoi+5fCP5G8EOVVk5uF6LZU9qzY/lcolO4EuOKtV+o/0G2+1KamzyIGZdVSnPRscGa1RLjmYqAJT9w77gPOX1uf/3OmT8PAGXVKYl4ynROQy1ZsgtFXEd1tEMsM9SrNNYxPFc9okXwkkKrG/mmL27wXqeST1TAqiMY9lx8dmPnmLS6yLZrBEtWW80RzFoYzIZSj5qwXqkFEBivcigjat3N/DdAKNHZ8JAl3GELIqw3yT4+qs5NnsXZ49HuLh04QVrRGtVAo1MtrCdAjo9UdKVHNY4llxnCgnxdOZnOpLz2pPxI2Cn04Rs+cnlVBhPXo8gnWCY+/9+t5PQXPabB4adZ9i7t1gV73GTXWHf2qBo53BY1YhYJ/dR+jFuZxSpCjGeDNH2eihWbYTxGB7Z9t0bLMsFIi+HW7awXOQ4fTzF05/+DHGa4+rVDW6/u0Gy3GCVuMh5HgUtycMuvRz9kYfpaCrAc7fM0eq1cfpkgsf9AV5/9TWur+ZYRgliFBid+vj8Lzo4P6U46wq9wQnOH/8M59NP4UQOvvnjN/iPf/U1/vTdCjt4uPisjZ/8YoBPPvspPvvRTzFqd/H262/w9e//iLcvblCWHewSF6Oxi/HpOVI6lvIlAm+HAC28/nYlpYDKtovxsIVJyDJELm5ugd7wEZy/vVk2T82KASN0uB/Sc7ixGyOo8nZXYSS1d1zCrvTmbwNP+Vkf4DwXVH06LT7SMNCNcJDO8RSmqOZhjGFqm2jcZCpRAfvkO/DKmz81gJ5+08Cfo1lUB8aGHDqHwNPmihqfN8/4AbBeHW4PHNtyvWbAcoNxsAwdz7SrypuynlYbsAJipaK1BpXV1ZsiUXW5k8ZZer+Rdn0N059y29po4kFmfqt9/fcBrQD1D7x42GWasWnmhdUMknKaaOCpPCQqP0OoqMOLK3Aom7021gVMmLBIii8BiDTwNEa7Ap7GOaMdNUaZxIoMkLtpEChtYEioq+vcmrxji/wybaDBzHmt2tHsJxtU0guqXnZIq3rI6nNGeMYCMMeYTa9kInz9anxGf1e4cKv4upldyhCz5wlrlT7AllcLkXPChGkfmmoWdazZ4sqgtOa7bdAatrx+hgOkKAZhrZhqgKPc2WZAGIaq5+H9/le9It/V3gbzu55qTdab5Q+swPzKuD105mgD1NpJrTGssXnR4hgZtlXNa2Ocqv4v4dCY02uyGh89hwz45GeTkiennus64kHt2bUhLXvAA8yivZICcSx9GHpSHE2XP66XhZ4yzbPGCju2hXkOxogssRm3QzhYs3PN3HKzVuS5LdenfZSps0BGtbmORA3SyrQ/BkIdKhc+sIc1FtexbN3m3sTtJKuL+dZOjoM+MYJTh81RTLh5UgWlZd6a/foIhlYsXFPc6cBoUI38AVFBZh+2B7uOPKl2LcmbM1ECah+rTwqzD1NHoBmCfdwB0AgLOugQs96VtkH9/YfAemrpU5h1wa+p72oHCvdze/84AL3myDG5mvUI145k8+x0gpoYBJX7qc8mc1RXaRuslMk9gXmRIco8xcBNkC9f4+vf/Xs8//K/4PbVa2yvVa1Kxw1UTIhDkAacTDr47NNzZOkWf/2PN3h9tULoFhj1mX/WkpIQFK7pDzoYjbsYDEJ4LQIUH4vFBnGUCVPEcyzLYwFw43EfnS4VQ8muxVI2ZDI9ETYvihMBGmRPyUaRseQ+RHDEkF2ycwQKzM9jyRZRz71dCgs6GPSRlxm6/VCASZyS0aOwjCqjksQUwQlFfGi7ZSkWR3I+KZrD8hS9XiiKquyH7XqPzYIquOp+4qDzHMmh45KN97GwrARCBCFZnuPudi7hsTyPed73hz1hXVfrDdwgwMnZqQgUJcyPLVSJGS6v7WovYjJcJi2GuQ7IjIbYxBl6vSFG4wkGw4nkkbIdZJzJQoqzQR99rLG5XCww6A8RBKwxGol4j/y753NQIIgVIVWYLplq2k8Ej/wchX2ULVPItakEO5gMZf1TPIfhtHSSEQgyN8PUWS8YqrrfIc5SOGFA6k/ZU0mGbJ8gXm6RxSnm6z38MJCQSsdzEGeR9P1kzNBnUskK+LHsB9vGEF8+X+h7kifMi169u5I50huPRKSJ7afAFSf48jbF2zcLtIIWTh910BsBq7u1qNBSVEiUfH1P5Wg6DtbLlYgG8ZkC5peKGi/Djj30ewPF/O4ItmM5I/snXYQ+VXsDGXP2I50FSZ6qdgvj30fh7bDIn+F6+xy3ZIQ9SD1L3tblOkAbrp9iuXGwiXPkLcAPPfQoPBVO0aVKcbbFOlpjl+zhFhTgcfDk6S8RDANcz97j+u0dskWOvp9hnobY7VNhUGkdBV1gNHURdNpg6dY09TE+neLRoxGGboKb52/w7dcbEQ3rXwA//lWAH/2og7bfwknrMU4uHqE9GmG12uGbP77Asz+8xLvXGa7mKTLPQ/+Rh8ef9/CrH/0cZ6Mzqa378sVrvHr+GusZQ8JDsLxcb+hgPDqF6xH00wHAqIEctzdvcXezQrRjGLSLi9MezvpPMH+bws2GcP7j9bqRgGCzC42DX+/J1Yf176yJJnlUlsiJMdrM+cbvFFIryLCmuh6aroumbZpG7pI64tVhI4BS0wgKEGhVWG1JN5zJul2So2gndyg7/J4ZpJiB+iBWP2pTz5xDuq5W0wRo/maOHWM6KFxRWxXVT2KYWg1rqJJa16xCEuv3Dr3NAnS0kV7/ramGy2+HjXvULdXWgu5jwD8qvHP4nIdyCvd7RfGdSoSoCqXSH7Od+iqE8NhhX4d61saHHsBDAKdHlIuxDsczproNPNW4irKnBbZM62Wum/kpeWeKpVBsu65pa8CazkeNQCClQhbF463/tQGLASIVB6YN45rBUTODm5UYMFpRWMZW27oqL5XgupD/qnWpjc2K1dRzzl63Zgo2546oSMm9jNGn/D/GqK7XasCi4aaTrIgG+/MCPEXiVTNC8nW1glVksHq/KFU9WZvdawJoZVi59GA3bEhj8FtWekXeHZrAtVNB9h1hEVRdTvlP7Gcz73iscNxMqCo/V7evBrUqoC2VwDfbuaANTTNH6CXOlZq2YWvusTa6uSxLbYR1KoBjAJ8GB1Sz5LVUl6kvyhw3ofO6O8SQMcCXRyX3ZMkF05umzCNLbdsGOwZ86rmUMWTPsDem7nJVf1mzOjKuNgN5xOAnWyNKm83XvT2sBeR27qzeimuj3hw8daTFQ/sw5xbzMes1bfw79bzm/VtU7rWAmvqK5p703BWj6qCUkH3OVIBaSRvfY1k/xOY91H41R4/PZ/UdAq1Sagwec5oZh4iaK7p2swE9RyILxCEB5pLVbLgBdWor0XsgP2OlwDTTZExEAedoE1zXOK5+JpO6YR+Pqq/qHG4+m1vWLL6dG233HcdHdEOq8/qg7xqGgT7tjjgGjjmvDh3s5r4s1yO7h1mPlSPQ2AwHJapkHVqAUW+zVeEcY3uYsTe2lGa4JNRW30tmKPczS3xIjSHtq61yZ5V9uGUbYatAp7zD7Yu/w7e/+ytcvfgK27sltncMNfSFTXRaGfwgRdgtMJ70cHF+ie+ev8JffznDNsox6ToY+gWmZIf8UJjG/qSD3jiEG5bIokTCbOezFcqSYkCBLsWxFXGh6ckACVlHMh8ETxSXaXdEDVUEUrTQThTv0e3RYUSVVTJLHPuW5G0yZJY1P+eLGyxuyai0BXguKAIz6ksOYpzs5fpKqZUb/J4yPygyF+s1gXYhOaFhxxNVXdcr0Ak7SOMct7e3wg4z95NjSiAi57HrCgh2ggD9Xh8BS5+0VBmZ9++v5TCJpUyJj8loLDbwu/fvBXSdnp9LPin3alHIJfBstbC9nqPTaSOXIqstDKdjuEGI2Wov+Z6jEdVih5I76bkMS0wkXBcFwaJycLGER7zfwWOIK+uIarVdAsXF/E7u02kTWJPNdiS/zojksYQGWdjteokkjhCwxqkDDE6ncFwq+66lViXPHIbussZpXwSIXAF+i7srCS2enJ2i3e2KE4C1MROqu8aJqH9sHQpRBei2ORdzRAzNLUiCduF1B/A6fXEiFPu1zGUKGDGeNfDphHBkvuw2a7XcvACD4Rhh0MFuuxXGkTb9zfsbyYftdLqYTEeI07X0BS1Tj4JUBPcokSW59AfHlcwq91aOlzzPbofhYCzjzH6W8jGMA+i46HUG6Lb7UiqEtVTjLEHQCyW3crldofRDpN4as/hr3G7fSMkXJli3PJYXYt1OF36rjSwpsE8c3K1ixGWB9sjF6KSFsA2EbgjkAaJtjmS3g1uyJI+Lk+mvsMmXWCd3UsIoyF245R47v48ibSHaANEugeMmGJ22hFneJAx9HuHJo6e4GIcooxdYvbvBn7/MESPEJ79s42f/NMDJ1Efo9PFp+M8QDtp4s3iLL599ha++eInNTQG/7GC7d1nvCOFFB6PH/OwA0d0SV4s9lhEdQxnKlMrUJZxuBsdLJW+36w/hO2PkZYePhTi9lvDrdB4Jgzy+OMdvP//nyK4SrN/P4Pz79w/leD50PDYjixiKp0JfH1bHFAOL+4qyTXXuVw0+zfvKq6NzNvUZUnnydXNkEQnwVDu4+rttbGgDTRvwDz+FuaAOjTOHlxg+Rwypj1xIGdbmQ8fUb/V7ytKur3YkPFkO4nusld0AdS2jQGuMBDUK95AZAm14Vx5Z6TDD8qgvcdPwjxzUh4/98EfqQZCD2QojNXNDelqHIrELDBiwgX/d/eYgl3esZhxXFibbfL9Wnv6uxR6a4uUGrGlzpGIR+TvzIar5RSPecnzouE0ZQjJgajgNJTG1vgAAIABJREFUC0kQ05w7THZX8v3qkkKANko0qMcrWJpF5qxS8FP5nAZ06O/qEjSmM5oA0wKNTdTWXJsmFFQzs5UBbdaehgqG4QrcOt+1/mzNPpjxqlk7EwBmwKdpuyN1wIQZMFjCsGgNw5GG0cF4G6bJ1NoUU4tVZhsEuhqyis1WY8+xkbpbmtURs7FiDhQLaERkDEhUTggj+qOuSaCVyiamaxHT4DQPbwC7hNHrvFIDBC0wXzsMGIpXj6l5DtuglWcxzpAD9FZ9Xr/PtIJazVupLQv4rPZHzj86R2pmt5pDuj+M/ZvrllWskk6v0L2t5q7kLWug9uBWWaJFgQzNFFbOkcazsF85x5sXMf1qgyCGBn7spfbg48CtOiccBx7rRetOFEeCju5QM0bnpJs1engWHEQayBl0wCLW7fyACvqRh7Fz3s2fD/uNzWZ0hw08zbq02UTpuwqU6QghS/lazUU6eZohrWrdm8PXhIbr0mQmRFufMfVSrvP41ZKoQdihk0xx57VzSF9KneXWOnKNoI5x6lgHTwX6xDlQd+RDYLFmuu9P1oe+Yz+HPVSsFWu2+GPPeQhilaNLzTfDXKlweXUGm+BtcajXIuiyk5lcTjsLg3XHhfWUXNLasVO0EoAlNVJfiryPWCpk9xZf/e7/wcs//i3282u4aY58z5KN7H862XIE7Rzdnot2hzl+LfzjH/6Mb4ir/BCTXolhkIviZb/dl/awzEjp51jv5kj3kRjy/d4Q7XYfaUJmkyGrHh5fnkk9yeV8KYqoZKRUDq1ycoj4oGaeyJK2PAoIFRJOmyRKRIfs1HQ6kdzN2exWGKhO0JVyI8vVEqPJSFjJVEAFy2ey7AXQ6ZD1LBHtc+y2uah5E/BRpbbdaSFONhLSyfBLllBhe8bjsQBXAhDFuqYCSsJBTxhEgk4q+idxhtubO8kbZX10smzMUeXYURGVuZV81pbnCjhj+Rk2jtdrU523JBiJ0Qo8DMZjlI6HxS7Bo8dPcXr2CAFBjeR2KodoOyTrliNLmD+bSig2gedmFwkoZ/4i7QaCteubKwld7ve78kz7fYLNNkY7CFQ9zTCQsNz53S1227XkbDIvsiTQDQJh/VaLpYDFzXotIbhDMsVuS0JNN9uV1GRku8leMqQ1S1hKhiAvlfnQOzmRz7gO0+ty5HGMxWqNhAvVC+Gy31ueMHx0LDC3lCwshZK2G9Z0jZToEfux3RHgx7In3U4Xq+UKRU7yoMD7d1ciOnXx6AL9cVeAJEudqNratDVyWadDYU1HKAvWQVKRQQyrFeA5JPBU4F1CkeNY9lYyoSeTM8lDvpvdIS0inDwaYpesMN/cIvPaiNwYq+wNtsUSeRkgg4vCSdBq5aLw2yo87Fcsa8P8Soi41mAaoj9iCG+CgkzrOsdur+yLrtuCm1B5OMQ2j5C1qKbLfioQrSOEZxOcnpzDd3ysV0ssV7dw/AxuO0DmMK/4DJ8+ucSom+P2/T/i+uUtFvM2+pPH+OSnU1Gx7XVa8LI+LkenuFku8Pdf/hFfP3+F3TqDmwJtt4N29zHc8ASDyxOMLgLsvn+DF1/+CbNdArczkOgDimWFQYFg7CBJ79ANU3F0xzsP+2gEv/dInFrp5g5utBcGOpye4OeXv0WxifH989/D+XdvmqG29kZsFCEPz8hGKJsVPHeMkdPmX5UTZHL9aqCmLBFuSkpESBnixj4RxkkbcfycMmvrULx7jII++OgNPTxmfohn9NhBJGDlwJt72Cc2njzsB3W42sZ63bIHP1vWClwfvl7Ty3zsswzPMG2omB/jWdWAg2MdfEy+VPnRq7E59OrbfWIiy7QvW74jYRuWIVeHjzxsENjGZ7MfmyMgCnAmlPAhx4HcRj2kbYzYbRLvmA6dM5+p1AYt48husWnjUSNGC56ozyjMZQNLZeDw8FT/ShCgtv1sNc3j8/LYPFLqqw85COrnll6oOvGhtRu4Ckwd9r09Lmot16GQ8gyamlPmrfp+nH9YwEM+dOiYqbK3aazVE5TKjXabjs17NkIMWEqis/h3VRNYOz2U7pPoFJk9hp85Np58BhqdxiBt5po1x8HkUh5fi2oSmDx1BeTUSwe01hObwKE5TNWeJv2qh8+hykQV4q1zxKx9U7vWqu9WBr4e13pfVHuvWT6GMRZniGmjMIUch48oTYthbFUQPphDD+2H5uEP131WBQ8f7rz27wepB/a5IQqRqsNoyHOrUEBf9buG5PVzkk2z6FN7TthrsdDRCMfW59E5+YHm+zIvDjli++zQIjj6GubsO3YfNT/r6IhjY847+bQiPrAfyj0IdvTeZWa6QCZ5rxZeM7ERx/qqMZ5H5oJ9jqujSSu5PrD3sM00LBlGebh/my4+PJ8+toc+BELt9zkP7ePlQeBqRVaoM1A9D89AWTnS7YpJNqWR+DcOhwGh5uysak9LBIQSJVIO3Dp6KnEUw8N6fG2vhbCM8fbbv8f3f/qvuPn+G2zvbuGkESaDEHFcwPfa8HzW5nTR7alg3qt3C3zxj99gkY3gtQOMexkenXi4PB+Lym1RtOAGHtb7NW5n1ziZDDAaTTAeTcU+YsgiQWGnG4qyLYduv2V4ZyG5hfs4EcBJQElgwH2SaqTdbgd3M7JpBFo9yamkciw/R0C4pQpotMWwN5Ii9ywjkmSphLfmBDCdUIAlbYAkjTDsh9htU6wWewlPpP1GEOn4kHqIu/0KgReiE3Zl7ogaqt4fCDyZ+0hm7+TkRMRcCKgZSsFzguq2VPLlftHu99BlDUg+D1mzJBZmNc2oLAwBpTS6o4T1HnMMA7KQOVI65BgO2u4iYQym28Xl0x9jND6VqZsmO5WPLyVAWiK+wzBat9USUMlSIGwjS8PwuSjMRDBKxpm5uMKUSv+S3VPhq2mWIM8SZPFe/mUebZ8qrg4wX0UIO1SFDemVkDG8vnqH/Xaty9qo8iSOxzaHYsurNcASPq7U8KSC+W69QZ8KxQSyVFP2GIob4fXr15Jvy3uEvZ7KodSRT0J6EGRxfOiqyCgCxHmk6m4yHJjCTiyBQ7CYRKwt6gkIJRgejEa4/PxzbFcrzG/usFmsZM7FaYqC4H/QF3D25PwU40FfxpXXoWOfua6bzVb3FdVwS2SFKwIGg95QVJSXqznifINwWGC1e491PMMsybApc5R+hqDPo7CDTZIKk002s9sN4LZCRIsdZncZkkxbzW6Bdq/A4wsP7RACPJc7F6XTwVl7hJPgMXbpcyz2O+zSAEWLKUxr7JYsc0aF3Ed4dH4hCtN5GSPJt9jsI0SZh9H4Ek/O+vCdK7x99ydsVoxG+BReeIJWWKDTzXE6GuOT6U+w3nyLZy9e4o/PrrDaRBj0GCvByMguXO9T7NIJemdDnFwA82+eY7u4RUpmmDWBORaBDy/IMU9ucHqaYzrMRKV6MQcWSxelS0AfoOf4GHodnjLYlRl6fVptDJWewfk/vz/I8dSGLzeNKsTVHHQHsapiyBmv22H4onahq8O9lKLDFetTHfiWkWOpfZqDwxj86iCqw3kJpBqA07A41olgBHGqc14bGCac0lhhTebLmH8H1gEPt0M1jSMGhHLoqeOiOvyqQ+Y+8Kw+JT80v9Oi29IYlsoyuHdHnR147/1D3GXCcaULzcEmQM0AFOVd9Q9D3o48Y5Wl1wi7bHqwpRa3FQ5t2AbpGQux2brGh7eyWVD7eZrdcAic7vfR/U7ThlZFbDdFXZQhYTz+6tuqgIzqvIqVlyGpH6Yy3qu1osZUGUec51pJVNcFNMq4BpDGPIBqi6kCqVVYm+6ECkQcYHU1hfh/Wq+HOZLqwvVn9COW98OyTROMoUhdqpp1qeew/L0KC5bgOPmqAc9KL0eF2oqdxJzYvKiUI9X2oJkR9c2a2K6oa9MnVpa1eW7p+yZbc8hs0EAjuyXsnw4nVKI8Sv3QiJapMFVj4KtTVSkTWyHfhnVtzBstuqUGWAOYuq21sX+4n0AOagM0FVNlA1B796jBru4lzdDVE8BlaJHF0laISg+6iTQwM79+Vnvf0aHmmkIyzKEBn2YfV72uwuI+/CrhSe6pycfXefpmAZvQT83cqOnbfFY1RVTfpFro50P3lDBtawuw520N0gg81TpWDhPb4aMjE8jCik2v4KjqWhNO29wvspKuDTOV63B9s+Lur52HnyAQllr/XS+Hwx2N40IDqQZVB/1anZPkqJu5JvaZyecRlsir15iZw4fnh13lzAboql/UnsP3TQ3Vqq/sM1evD7O7Slt0tJI8i2Fjq5Sdgw3O6rZ6r+X+erA+rMY/5GCxR+Ah0PrQZ2RGH+69Hzh2TGi/CAfpiAjRxRDISXOSzjGy8PyvJWJoIm5XhdO2UFaiYEp1QwFPvanq6I3UUeIwbc9Bx0lx9fIZvvy7v8Ldm+e4ff09NvM5ekELv/jZGaIdVV49BIGLsM1cxhK7bYLb6x3evp5jmYa0FXF2Ajx93EUvKJHuyQCGEu3AMh38znQyxHA4ktDZ3ZZ5cqmUsxDlVIIJ3wVrcFMQiGCMgIsvGv9ky6j8ynqVrudiPr8V9jTwu1IehM5Z5uTR17hcLtDtkR2jOqkq60GBIsoAx0mEbr+D/qAvYI2sHYV3GEa72ZC9jNV6YTkRvyX5qbQf2SZGhhB8EPyKEBHVUKlkKnVENehNYgE4TIVhyRKCUMk7DduYnJ5KiCoFeRiayu8xn1FKeugqAJwqRvhmt6AoSyHj6TAs2GsL8Aw6Uzy+/BEG/YnYFEWxl/lAUM3zdzFnzdWl9OfZ+SlSUWGN0W13JPR2u9tKPibZSeZsUpWWzxe2mXvKcGeCaZaE2YsSrjCdIXMYW8JQb7b8bEexq3Rg5Cnu7q5FNbgoqFrsSog0FXg5hovNSvIeGdtDIEJxqBGFklwPid+TMGPWLmUpGeYa316/k/xSnsHy/HAwGE4F1Jq6rWQ5PQpDpQnmszsB12zfaEBxqzb2uz1WK/1cVLAN2+LQYF3MzAtwNpqglRWYX9/h6u17bHZ7hMMeeicT5J6LT59cYNjrSNg3x49huhzj6+sbAaK8N5+v3etjt4mRRkzH4MLOkTl75O4WhbdFVKzxdvEet+s5EzaQOvTJMOy6lFBcvwMEbaW+t1sX2CypKxJgv+dcTTGeuPjNPxmi2y4xn23x+pZ98AifjX+Mz07HmK3+BleLGZYs8xOUCAc5SNZuN7RbPJydnuPy8jFOTodI8h3eX1+L0M+Ty59hOiDr/Ax3y9d4d73HLvLheawp28fZdIBJd4KwHOHv/uGv8eZmjbjM0Om20KWy7zpB25siSibYJEP0T9q4uMiR3t1ivZghdlsIuyM4mYvt3QLL9QLeKMfPfvEIJxMXRcYQ7gjLbSY5y4xY7ztjDIozOFmJfXqDJPekxMy+XMH5P54vGgl1Zg9VB4PBPkdyOKu/1eDlwIypTlAuSBGQ0Bu2BKnpvC9lgBqEpT6gSpFoA1FnetohtfS/GyPaYDYJhzswYOWWlfu+Dp0zBk3DED9iD1SGkK6R9BFLqxbNt42fBnpUForNxdaY0wZRzPkjU1OfcEfbKsbRx8GWVEAxXcyHoNy6sEeKDeLfRMOYfPlHXp4pHdpwBljAU+ebSfuNQa9BWzW3tEGilGMfuKHVlGZ/NTpXzZdGTdgPP4AJSfywwaHbZdQFtVGsAIsKYxSjrWLemw9RP5PKOTPGLVtWMf4Wg8ApGhl2RXJ7TVkIwyrYAEjPcu3YMQauMtzVb7Y6tOmNCq9V3aMLKBpDT08QW0SGC0rW6pEwXGFUdGiwclFRRU+zR+bZqhxuBbr3NDgaVpsN3KXlEgJGj6b6rakcWzsjOHeV+IgJ0bPnkfIdkKWhUac866LKKF5tqw6mgM8m22n2BhWyU69VgdYWaKq6UcZXM0uijKmiN8y8bPSdAbfsn0wFrxrQWYNQey7RJDWiU6qckYBiw4obJVyrNq39bTs31HhAPsSSSaM18FTPrgGX3rHqNVOXVHqI1WM7XJdj1FSRltVaNZK503VObHPlWqJmFNSRyIGPrW2lCmpe6uN6b7LCjkWp2WY8OWbSl5YOgeUkM2vCvrvZk9KiVYXPm/minAD1p8VBS4vvI6+QwMPSHKgdH3UOKS9t57FWjlO9H1dgq6XOD3vvVLnONlCjc8D8rtdffUzXjiGeMZLbaOZEvY+xf5VzghF3+lr2uVttQKpDzNw160LtW1bKjG6fJdf0YA6ncsrVirXH2MeH5ufhZ2vHwsEsPECZdXBsc3yPDa3y45r8TiX4ZcJn1T7NMiHUidfAU3ZRC3iKHcRyQ6pfWd9TtkiuGeOoE+BZIM59BASdrRTR/A2++t1/wjdf/D1u3r7C7PoKbd/HJ09O8eScSqy5hIyydEkQqJIgq2WE9bLE/DbFMi7QGXi4vGzjdNpCmW1BSNwCa3WWCDttnJyMJW+OL4IEhi/SoGfoIkEKQ1nJypERk92a6QAumZ9CgBrHn6GxZN74PaY8EHiCjpxCn4FUXt2sBIycnZ2IYMxmvZNQWIrXEEBGVI0NPGE9CUbJCuZxgf2WtShV6D3DYik+1Bv0MBgq4R4CRYaJkiUk42mYTs4XU3KFZ/3N4k7A6Kg3lHDbaBcLM9vrD3Fyfo4NQ1A3KxlnXosgmn0g5XkKquEqtm44GuLti28F1BF4toIQfthDzpx6r4eLi08xPbmQMcySpbCWZEdHIgCzxPXNjYDMi4sLAeSb9UKcD+wTKgAzN5KhppwXBHRsM6OQWm5bnFkE6AWFgZAL+OS6972WMIzbDc9IephLKWvCMWJN2CiNBMiTgaQ42rg3QppnUjvV2DFFSmCUSz5o4HrY+V0Evb4ws2TmSEDstkuk8VZFH1EpN8+RlxwzljPxpT8Z6qpY2paMIc9UzneGCbMP6RRYzhcCrKX2KMVtsgyz5QrzfYLPHl9iGPaxnS9x9fYddlGEwdkUo4szFIGPYbcjBUIJMjknyUZz3NdrKgLvZI8J6cxwmZeaYbeOhcXjnKUqc9B3EPYdJOUe2+wdlptrzBYbzJZLRMxhbbfQClso3AIptThYmzX2MbvJkEYtRDuV9nP5iY9/+tsncN0Ys/kcL29aSLKf4PPJr/F4tMPL13+N6+UCsZujM/ExPQ/lHH33KsJmXWAyPcfTp5/g7HwqrCfHvNMZ4+z0UyChINHv8fbmBleLHINxH588eYrT04lEUlCE6e33M7y9vsVG1JhbGA2pSuxi9pbOjhOUwRn8wSmGkxba3i1mb14r9eMO860v4MQubl/e4uZujtPPh/jlb/4Snz6dIHRzbFYrvH57hZfvX2GziTDyPZx4Y3QKF2WywSoNcJelyLoRnH/7zaI0m7BtlPAoeOiotDdzTtL7rOHBEa2Npepoq0J01KFlIGaVd2iF2ppclhoE8ww0fldteKrTS93UCK5oQKLyvMyfjDXQFK9phhweHiG18fsxw4EiMFUeXGXzNK0lbTY2LnUIKvm7Ymqad/zhoVsHQEhqRPI9ZepqB7NtYqjE649j2LrAQwVkm6BTPT/bXodCVkIKegKYltCQP1oO5gBF3DMo9N/vN9dSC7a7znzwIMSxNrXsGWDTsirETA59nZcjRqR2yhjgacC7GvIKyUl3W6K2VTifMuj1jNb1FmPNrqhwUjVeij00bItq7THA3JgXYjvXTMcxY0y9p4FntXTq3lR/Vw9uuNPGmtfsjwk3VVmNShxJ3V2zu5X9rX5nnodtUDZ2Cd3Pag/SwNMwTVUJGSt/TJfrUUu/ydzWzqYCLsWReJhR1ZVjR9EOU4DdFh3Se0i1SoxoiG6kQGujcHzkfuaeFH5p5hnWjJTqQ71C6Fk/AHbKGK0WluQgOcz91Z8zAFcJtNTqyVSTs3PkZGj1CJqasiZcUmF1wzDpfdEMBJ1KZq+s2mbAp/kswZ1SSjR9X41jQ8BGi0TVj6M+diByU+WqHfFAVcyWOC6tdfXgRmxUQe870Ow5IrDZaA1YNYY1aVw5MKu+OrifvRZE2VJHM9S53pbDU68vu3bzQ80PpF9VwwwQquaIYbQ1lGlsb+oAsUrq0H+jFOLt9X+vDVLmrA4tN9fk89l9XwNyw/5aKQHqyFUCHlXUw8MOzGre6rmgWt6ck/y22XeqfjikGStI9zDwPDwvH94Lm+Ml6/DgftXveg03xvDeQWSc9toBpcNuDfDU8TNwnKQCnuJiEmemiiKrIsmsU1oBTpX7reIqzAbL/cBH2CqRb6/x5uvf4dvf/y3ePv8as+tr5EWK8/MzPH40hZPNxdG/30dot32ErLGXM3w0x3bVws1VjE0cY3LWxdNPCZgI7VOgcJHFdLCpshXDYQ/bHUuNUBV0q+occv9wyI71EAQdvHn9TlRruxoUslwFARABlIBEXfaFAEJqLTIHNaeDjwJnzMXbY7Veottt4/R0KiQva2gyFJR5hLw3o7lYuoShtqz9KSI+s1gYQgI0+VyeCYCanE5UeG6eClsm5WpMncc0le/wTCMDasDo+9mNAMqLk1MJ892st4iiBIPBEJOzM8yXS6w2S1HUJbhkPqvMFQJpl3UOuwI82a6Xz7/VIauuqNr67R5KJ0SKEOfnlzg5fYxO0EIWLYTFJJN8cnqCOEkk15Dgazyh6m2I5exajIt+n33ti9Lt9fWVCAsN+gMBkLsoQekEGI+GCqTvt1LWhWVkCDw5LjzSVguq4qbSn5wLHJvTsxNkRSZjzFBeige1S1eY6ojf9zl+rFWaYb/ZYb/aYrdeI+0OEQ6G4gigY4Fh16zl6hQp2r4jqqp0NCzWeyWE1O0Ju71araWuKNVSGUJMASKpg1pkCHwytMx9VXVGxSoSoUg6HugoSTHtDzHuDVEwDJZhuHGMoN9DezQApByQK2I9ZILZLrLznTbDQOl4yWXcOSGSfCPleMgyyr8FGcwAw+lA4lGpIA/3ClF0g9l8i/lyjrQVw2lniKjenGVIObF8B+u1j/dvUqkTywzhTsfF+WMfn3w6ELaS4eOzmM6Yz/Co/ROEeIuXL54JkC7CEr1xgOlJD+12guUywm7PnOIput2hRAv4AaSO5+n0HJ7TxtXrr/Di238QMaNgeIJf/OInuHx8jiKL8f7tG3z//Vu8f7eQMODUiUUgrN8N4aUerr+PkOy66J49xuTpYwxHBbL1S7x79Rq5k6LsBOh3ztArh0jmKa6u71AMS/zsl/8Sf/HjU7S9CHdX1/jzn77Hqzfv4CDG5UmJT08CjNwOsm2Aq90arzY58n4O5988W5bGUJJDT3vlxbg+VIVtnHa1IaLccMakqj+k7FDtJ+VEqQCAMsDkd0uevAJGugYfv17ll1WnYi3+cmhAVfZTpSqp36mMqaYn2kDee4aTOQ0NTSjhAQ8fpubjhqmpv34MyfGQqDv2EHSatgRH7KzDg5TDRYP68HXvcwYO6/BEdebbz6N+/ljZEvVc9wVKKrBdNYXzQcnHVjm6BljInFAtNrWpGk9gDFNr6EzIWwMeNvqHLTDFf6yrVWFb6j0BHBYD3pjOBszKGmADTSiTbqvlma+eqbAk/6t21yjXzH/zwLqX1eNrA6Z2hSggYsCJ+LGNkI0FAhTrpTqxso3stec0GZHG5zTDZlAJD3K15GvnQT0r1H1UqmZzjt0zBmX5M/xSM3iagVYiHJopqZxNqj+PrYz6L9Z3xGtNdlUbuBpwae6l0bbaAaYNPjHSlDdd/tNMtcyDCrCqNisspp0B0t80surJWjGeFrNU+bqsOc2wrkp8RI+VuqxhddSTGwXkBiel20DwKaFhJY3Q+rlVrcBaVVf9xlA2eqtV79GfYYCpER8TZd9CiWSZ/aZeEXpn05OpVRq22ezGNfNpHpN9ybCpmr085nziI2tW2qxlwwQfOJY0btLzQi9as2fr7/yAwI5q+tSsvTXXrDVSlbGwom4kFN4I35j9ychBmvlqgWbTj4bcPFwTDeBy5Gy09x7zM1mFCvTZjLN2BJn1Xu3v1RtqRZn5r0C2OrOME6lyKh9ENsie31DlrQGsYXDV3/VaNnWdq1I7ep5IR+hwe/usPDg2dausx69nor0pkJuxHcaHQJDPQ8D/g8qpWHd7EFB+CGweG6wPvFfvI1rbuwKeKsSW48R/6Zw1c1E5+usanWaP4sZnykspl6QWljJMqmaZabDnuwWuX3yB57//T7h78TXuXr+RsNTJ2QTTc4rnOEjXC3ESMuev02WtQ5WzGkcOlncl3r3ZIMkjnJx38eTpAMMRwVOA/S5FvEskxJFlVQhsMjKTDJ3bb7QaLPdZw4wC795eo9NmyGoPnW5H6ovS2GZd0F6/K3scGSwRPSsdYTMZjUvDmGCA+XcM9Ty/OJX8Q4Jl5pGqGrWlMHJ8fzAcyPUIIgnONrcp1uuVMLoEQLS40izG9HQqYJdAmWGhFKwh+DE1Pyk0xGtLrqTnIUkTzNZLDPoMVTxBq2xhvdpI+G6v30d/NMZqu8FmtxbwOz05kdIwBNIMHe222wLS2S7mJL5/817a6gY+Cp5HfoDC4c9tXDz6BOPJmeTnItlgT3XX/Q7dvlKVZT3SKEnkujwfmHcXuK4AT74YnsrnYn1KAm6Cy31MdjXA+RlzRwtsNkvJhVQMZolel4yji/ViqfJEEzLYLD0zxOPHT7DZ77VzIYfDPt/vkNDB0HJUaC5zWFsu4m2E92/eCUhB2BU2l07mtMwxGo/x5JJ5ia6AaqZzUTQpijMZz06XIa8+1tudlKMhEj45ORXGnKCzYK3XdojpZCzjdHN9JaHXBMmsPcrxY7gtWddRfyjiSgSXBLFUHS4pXMUyO6Jm6wmI5fgulivZaz2qFbseXIaHOw6SbC9CSe2AqrSZCBg5nCtDigulEkbs+XMUBYWQ9Of9a2yyG1yvqUabw+0F6I58vHu5x9XbTER7TiZDjEZtuGGErFxhRaVn1uPsEEyO0S1OsLp+h5v3EXa5g5y1PQMX/U6IUT+DN2C0GFn+IXY7B9sPknxyAAAgAElEQVRdhF4vwF/+5qc4GY2wuJvj5fOvMb+7Q9Cd4qe//kt89vQp0v0Kr75/jm+ff4tbOlbcFjqtjggmJZliqgdeF8v3qUQ8DJ5cYPrZBdphgvjuJeZUSu6V2DDvNZzice8SnbSN71+9xpvdDf7Zb/8XXJy2kO/f4P2r1/j2zwzNjfHJRYCfPi3x2UXGoH7czrp4NZ/hXdSCf+rC+VdfLQ6OBnUQSEjIvdgmyyzVp4IcbpaBX5vdCmBUgO0AeBrj25aDMOU1avNPAU/raBIDiyEM1eF7AFQq48gSwfnh54Yl6d4wtiVw4qOXYR7AMZP6kCFuhI4e8fTzRiy30DTO7yskSi6lFR5bGx5N016xCmKFq0GR8bLrsikIbpimDz+oBZp12+8zkioFTB2eZvQsLri6dd0GG7w2gKz2ptudcZ9V1kDCMniquxqrVuNJlZF1+NIlU6qQUsUWmFfNelqMDX+UmDeL0bIaWfdJXYrAwCGj6qh9/Xq9McTFjJvJftVhbDKpCa3pvDFqqmamV63U4YO1CI75iw2gzM8i/qPrth4yhva8M6HcTQJAtbRmFuu2mGeo897Ms9Coqrnvh9h7FbZXO6t4/zofVjuyeBMeYI2GqqVng2gFqqmSy/pSduqANvCq+asMmUNG6BA8VAV7qnlyHz5L/cQqJ9D0kZonMroVytJ5nQZg6PerQuEMDyYjZe+zhl2qwLc2+guV42kcFazop3KMdDg0n63k9fRq5L0MsFMDqX0ZfNNX5q1+72jxJJ0GYMaw+tewbrpbTPKDvdrus04SO1hFijTnRdO58rENuOKBTJ9ZJVPs7yqpBz5jM+JGPaumi3X6QUVAV/v0YU6lHuMH7nUPJH7oIYzzoFq4+vy0rm2fhccYvHotq73ejKNxrEh7rNxLCncoQ169+HezDmowrdZHBc5NXqwp+aTnJedYc19oOjUqJ5s1/+rusF1eqmauPMFBqRrTRrXjMA+uyU6aPmmcudbm9d/Cetb7Z9NEshnhY8NZrwfdp1qFVhhPU2OXgmeigC07XuVMNOeOSS1iSQqmC/Bl9MJNuG59vpZohz7u3nyLF1/8Dd58+V+Rz++wvp6JcX5+eQanDWx2K7SLQJRBWUaQwLNF9cksQ7x3cPM+we0V6xkmmJ53cP6oj96ASrAh9rsEzJfq9ztSjmjLHLyATFoheYJJEon4G2uIsubffLaT70ynXQz6bamRqNSrcwyGfbS7oYS/EoQwPHW/i7Fe7UXQi6q7ZBUJIofDvgBPhp2SkYxZ/5OlM/IcWZlhNB5iPB6i2+sK4GN5lHhJO4w2YgEvaEluJ5+XKric6wzVVcCzI6CQ//F78r7vy+9k/jiOMRIM+0P02l2UWSG5hmRmg7ADxw8EiMV5BNd3pcyLGspSABBBoADYJMHs9g7rZSRlW9zQQ1rkkn7GiInS7eDpZ59jND5B2AJaWSTiSyuye46DsNMR8MP3GKbK52Q5EuZesr3si/1+Kz/nSSqMsJwHYK4pmbZQq7tTNThDtGPd1a2E4Mr3kx22OwWoWYKl3elJ2O/dYol9FEtd0X63DbeIJISVwJnKvUEQKnXgAphd3+L923cgIZhmJeabDeabHQbjEX70+Y8wGLThORmS/QZZGmHQHQjQ9Khg2++DyaybLRnurTwrATv7j2G3HA+yswyFZVjzarVQOaxUz3VbwvZGcYTBYCAMKvEBmdo4SuRM5HyBT6GnUOWq6tDqJFY1PCmG1O8PJO+TYd55Gkt5lzyLJQQ7pwPY7yBKc7SCDlyfc51iUyEcN8YOX+Fq/Q2uVjPELRe905Eo7X73xffYLwucTx/j6eUlen0fi917vLt9hdkuExs5GDDf1YNftPDqWYzl3EfK8PMWM0gL9HwHpyMP/hnFRqlgPMV252OzSUjk4tOnU7hlhtur99hvltIHl5/9Ar/41b/AenaHr7/4A968foF1tEXZcRBMPOSLAknMOq4OOn4Xk3CAjOrPZQvBdAx/OoJTRMjmbxBlK5S9Ere7UnJEP+k/Qmvr4tk3z7H29/gf/7v/FWXyGsubf8T69gqrW8BJgF99PsHn5y6Gzg532whfrUvcbXy0hhMMP+vD+d//vCzNRmlvytzUDhX27PAbs+HSyFGMgTGstEffOvwN2NFUj/lH5Weo404Z8CZ309rNq7AUvWHzXpn51kHIm30ICNPxMUvl4O+Hz2AOOd6R0gkfe6mQw/vGaPOwVIaWfdA32q370c0PwnYrNsz+dAbHqdVvzX0On8PI9KtLK4OkaVAZARAanR9+ySFpPeLRg5wXZ+FiPapVu/TtzbiIpPqR1z2D9gCcHwMtzAeo2MyDvrI/z1j3Y95zW4mUORBGz6EaJ43bK8cKu9HCsIfgzdyDRgPzXZURpdeGDqWtRkP+yNpjei0oxKQ1hGt2tGhxJh4Po62fkcCTrFVzHZrnMO2i8cE8Rruvj83/kifjETagMWyCYus5XTOdyjisXiJI8PCregY9QZTRWYca2+Vv6T2vWD7LsKyYHTNnWqxVVofYalRYMZ78nUaN/b1jc1ryXw72gKPg2eTD2eGSB8azvd8qA0GDZu5nRn1XgGch4LNetepzzUL3ZE9pxOl6srrQjKws09lGmfTIcrMNe94qz5XzzAAWVf6qGe9RiuK22g+PrVXzng3kD8+Ouo9V0vixuWfPO3NCfGh34uyiwI19r2NjSV9dvU/bZ1DN8Kvz7z7gsJ9ZDczDDsnDPeFjeys1/0xPH51bZiJo+vcYKKv2WitcttrDrPPS9Iuq91er3yonTX1yKlBa85SyHhmFoCMulP9KRUf4hi0/mPuNvUe34XBc7N/Z6wmZ2CNhwPbzcZ/5GPD80H0O98Sj6/7I3vcx4Fm1sQotMY5R9a+xq0JJzdHRFbqPBbbIZDfMaI6wAp5qN1UAVjsJ9Jme7JZ48eff4cUXf4vdm2/Qz1K0UpYW6SAcBoiww2a/QZB0xCAfjDpS2D3NtpInttuWuHobIdmH6A9beHzJUFLmIEaSB9dpD9DvduF7bFei7z/Aze2V1NFk+CpzG91WgHhf4O52A99v4/x8KHWZ19uVgM/RaIjBsCs6BBScYc6jCnn0pV3MP2V+GJVj2RePHl1gOBoIsGI7CLoIVNlHDMEdT0bwA7XHkyF8+/Y98nWI07MJ4niHrIhFmIif6/QpxqPWKwEYHa+mjuOLFy8EhDHMk4wY81YJGsNhG/1uT0iYLM6kdiVTqjhH1xSqKUq0+yHCji/riNeT73m+jBWBy3bNHNgILvoigpQWGZIiFTaOLGZctvDzn/8aF48v0WZ+Y7QRkMnnpXhRbzCE6/vCejKElNd3s0hqcUrJlzCU3HbO3/dv3si9CNy8oI3VNsJiPpM1/OnTS4wGfayWc7x7+1pKl0wmEwRuhpQiSiwzsk+l7NlgMMVsvsI+SuEHzIekmNNeAPPkZCriShIFxHxJLwSSDEkcI4woz+9gsd3j7e0McQEMJ3QM+MJ4ptEWWRxh2OuKI4GhspOTU5ydX0gEw+u37yWfdTSZ4EIUcgncY3FskKmdTEbCgG7WK2F4GXnjOhnWHK92IKBV6i87DrphR/Ylzpl9RgGgWuiJisVxlIriLrevyWSKyfgURdYRrZMkXiGO18gYc8tSOn5XxHXIUKdFiigmAZxjG11jEf1X3MUvkXopwskYvbMpWmGJ26++Q7F3cDq5wNnJCbggrxevcbtZiaxYzn22RUGqEqy68+zvgds7IA+pmAzQj3E68HExGmLtz7CPWHLvHMAUee4hidZIolsB86wfPpkA54+GmJ78FJPpX+DbP32JV8+eA8UO4bCFtONgzUjEOZDsAbfso93qIWClmzLC+ZMzZGEXkddGQeZ+foW71XuMLrto9Ttwcx/FLMPy9RqzZYqf/otP8C9//j/j7s0fkGy/xKi9QacF7Fc5Pjsd4MIbI3uf4bvVGt/0MgSDC/zsL/97DB5/Dud/+3LePF2NMaGT1qtDS4fjVVaQNmzueRir+LPmZVXml2V2GhW7+gYGE+lwMG03HQkJNYqKh/l05tBmm1SGan2/455OqxaMOdQt66D+joG/HzMd1GFQMTEHghiqXbou4lEgaV1fnbv3FPQaRoSuw2ab9+IxtbuZdxT9a/XNQ4PGxnTGBNMfPAoSmCumht4Kr7P7TDOpjLpS52dl/epPKSOFY2VyrR7uVUVTmv609BeVL0MbMbwFQ3LoPbUNk0p4Rr1ZgW77fofAS42fZkD1jDWealWLre5eU6bGvqdcr8HC05isMiX13NbzyRonE37dMMAs0MF70Aa0mcdDw9Y8iypybmBsHVMgaoj6ZXKE7DEyXnYV9qUXuLLsPjzxqzpIVj6qMT4t1iJ3WWtVjUMVRqfoQbWt6B8pPKBeuoxDHc9Yz2Ofm7auM1j1eTM+XYqvi+fQBhr3n4VqhRWwqVhTzWzpec5pn1jMkGpdPZdNB7G7TC/bINuABLUHACE/pMN/Fclm6lkSfOowdEk7sQB9PXgVJOK1mBdlXg+NlLCguq/rEEb9vYr9bCFN3UadQhNy3ASoii00URPVvKmcj2q9saaZGUfjRFDjbNg4/sZdR1eCPgAaAsp1vVSKXch812NuR9OIY0Fq6qpasWYy2X1ug9G8FYB1f6sDpwEuFOsp+zRDlCVMW29mxgmix11CJgsVLqkiH/ScoYiVlRMuzo0HIy3qpcVcpwp4HllxhgGs8fDD69KspapNMjaqfcaZw3ZVcTUmhFzmpBYh0lum1IBVMtUVC1mz+qbNtfJ75bTQa9jMt4KKnca9XGW9VJOvMYc/7uatHXJ1VJVpYcMP1nAQHgOiRwFnvUga25/UGK62mYfcaMorqWfBQTqDKt/El0sQZOpy6nPTjhIwsSKM+qJwS5mkSnyIBqvD9ZxJvUge75t//Hd4+cXf4urdCzE0+12qlrrw3TbyjOGlKTYrleN38XiENmtdJgmSCIj2DhbzCLO7hRj1BItUf/WY01ayWH2O/rCLsM2iC4WExzKklCGWvhdgv4mQRBStodCNJ4qirFU5Pp3Cb6UgaythtaWDXq8vQJOAi0CKzBWfJ2wXKLMuZreR5LNR0TXsuDi7YIhlIAwWgS1BBMNouS4fPb4QxottZMgox3E+n8vZxxw4caKw5iBDe3s9EUOis1UEY1jbmYxgXuB2dofVaoPJ5FTCPrei0Jvg8sklem2GwwJ3qznWZMfCUAR+CETnV3eST9jqePD7bZQ0/gdD9Ht9aQ9DV5erFda7raox2hugzDJkmx1CuBj2BtgnKd7Olzj/0V/gR7/8Fc4mY5TbNaKYtUnJdpIt9rDebrFaM6Q3kJItZbLHnlKnRSbqsRQKur65xnK5khDgoN1Bsl5i+/41Yp4PYRe9ybmUNGFN0Gi9QBmt0eV3fR/vrliG450wuCdnZ+gNBhKu2vIYWuqDMqXpimVsCuSFK6q0UoKl30N/1MM+3kjJl3avJ2xvu+WhjBJcvX4nub5Bp4vB6Tl6o7HM3cXd97IT0PlAUEvAHwYdzG9XePfuDu2gh+7pGbrDAQLfk9DhaLtCv92R9JPtcoNot0fQ9jF8NJDczw3reJalEofqdmVecRw5Z6KIJI0rIbVplgvQbXkBFhare8oQ31ZbHApxRnGnBA7/KzN43Rb2/hLfL5/her7ALnMRoYXZag63iNEb5YjdEuPzx3j6yVMU8QZff/kVulSOpnNAysWUWG8jzJa5hOwWBLRhju6QQl/A7Ar4/lmAMOyhP40wPttjPCEtHmAXxQJ7cuoAeCzhM4ZTdBGt94g3CxTZDsG4QP/kBEPvZ+h7p3j/5u8xn79DECTo9T0hJJabCFdLoO8CfRrWOwdpHCIYnKLsuDh9PBRV3mw3R7xZIXInSLwA//zXv4K/K/Hyz8/x/NXXaF04mP7lFP/D6f+Et198gXCb4PPhY5x4Bbabf8Bg3MVgeonMK7Dwp9hOf4vReYlWEGO+nhN4zqrTqw4DM0afLdten4Q2eDGHu20EH/PWHpBWyhg8ZLKMgm1lwBgQZRsqNEaVYXrYjsr4EqNXGUfNw7JmD6rT5JDaUpbRga9bma4fezU+YcL4jFGpwZbW4atN4Qcua7RnbAOrsjv1tRUg0kBQX+cwd1P6iOIjB+2/3/e0gw+cBUcAhz1Z5JYH+UtiWFd5cIdjbIMOSyDhQx0rgoo1WDcjodKvFMesCEQ1R+6Jl9zLGb2fX1uBLw04jX+/DndSpqiSsq+4xEpL16wbhX804DPjL3Op6XSp+t5um+77Q8+/MaL1tHywp2yAT3VJM07iIdfXtoGnhGmb93U7dBZiFSkg/WsnUT1wd6mf2tIz0cpNs3PH+Fwsimx6vwJtjcgIxQqbeoAynAZ0HnZApcFk+ts4QwzgVukCvha5+vAUa0YqHNu/2J+pxXCbnaSxRKQGrIIzDaeY2k6rnDt2O024CkSZPUI9sH6fggyqSLzM7CZGrCJC5bofysXXD14DzwqXVXl7GkfJ70nm3cutswGcPArDnzXrZlRrbSeQ6b+Wa0I0VQfUtryl0iqqpDXDdu9e5kv6I/Yaazo9lViW7Ruwwaa9rnh4qx3FLpGiwIJuqfS7CLzo0FPzTIft8yuV6+a6t+eQ/Hwk/OZwntkhrw/N14dYucPP06C2z4tDJ5X5m92sw73L/C6A+Eg5mToaQc14VWbHOFEMrDfhtup3AZ6VZ/Yh4Mw94AdMau1wss99tU1Y1zXDqvc4+ctB6O2xViiHj3aV22KHDPFvdPb9b0tfiUOinhMK9uuzQ3/FY6SFnnHqb/W1qp+1uidz0ei/VLiX87KA69FZlWG+mOHq//23mL38k7A0QVBKbiUBa5qU2Cxj7DYJioz1/FyMJx0UrAOYsP6ejyRysVzsEbFW5qiLyaSLIGC5tQJuQBDniMCKUqDNVKgn0504x5iPxgAIqZfH0OcCURpLsdzusCdhwk5B8RZVBqjTYU4iy3hQMTVV6qUMO/YJwntYzBJE+4IeHfhhieGkIyV/GGLLvE9Rey0LjEasIToUplWklSTfjwXtCZRdEdzpdnsibsQ2k3ncrJYCopjnJ4xkUYqi6dXNjbTpZHoioHUfJZL39+TJEwQtR8qHzFjKA0B3MMBwMETC8h53S5QMv+x4cNqeKL+ejMcihENATbBM0JkVVNTtwx8OkJEl3ezRdlx0gw6W2x1e3txh+vQzfP7rX0suKXMpCY64/qj8WjgtYfTYZwSd3V4PGUMnKa6UxfIf1WkJvvh8/fEEaU5xmAX8/RKsDLLJHCROICwoy6n4yJDtWSPyTsaNIbSbzVrGbyj5lG2sNmupQ8o8U1Yz2M8WSFmyZLGD4wZgGa/BaIjp2RRpQcZ0K/VJ2a/ke9toIVpucPX+BlFaIJN6IyHCbojTSSjALkn28Fwy821xYsR7KizvVb540MXk9BzT6RhJFuPq/RuEvqucAWRBIyVQFA4HuLm5EaaXDD+VgMkEU42V84XiTllaSr4mw8rJYDL3lEwuQT1zTaM4RbvNkNsARIF8TuZ4Moy1HRbIvBW+vfsKf3zzEttoBzY6brUEEI67wGAcYlt6GJ48kdxKhkL/+Y+/l/xsVkYMWy0pD7OPctzOWceVTlQf8HKE/RzdHhBtXLz62kVbnAQRhucRhhOKHDkSkSAVElj21Wce7xCtsg8PPspkh+X8DlG5R2c8wVn/J+g4A7x/9wfs9zN0ey2EnQA7RiIsIqSY4rQ9xZCVCOI9omSH1POxjDNcfjrGYJxgcbfA9VsHg/6nuPzRKQZdHzfvlths7tAeRxg9GiNs/xafBcD1N7/HIAN+enKJR30K5H2HTr8Lv/cIme9i4Ye4Cs6R5jFuF+9wO/8ezr/6c814Ng5CU5/z4EQ7PCwPgacccIIOakQl58NR+dLKSpNtV4WP1HlICkzwOs1QPqfwKhxl7qIOFMNC6EHSwiZGHKHptdebPEPbPoYoxfJ76JCsv2yuY4xOZTPrMgj6EjUXpb532FfV1eQMt4Rk9B+MWW3ATl1604Tw2u1UYExKXRhAZO568NACUKyDz3itm8ITcs5ooFcdoxps1QYG/0JhFPt1zJhXD/+RfrVOa/vj6m3DTEoVjtoTXT2rYWVNT9OYPJzQNnOqrkdPMvNPzK3rPFVz8KtriPfbet0zNqs5+ZDbom5fg23WY1QvIXuWf9wgY16HuoQOzdIdZxuZDCdWAjFmHqp1exgszvIOD4WPW1+u1Vj1m/ZaM59TWQu6z6w8s3qea2PVNkytkjb6kapnOwb+DMMjjBvn4YEz5WD09bVqx8wxRsTMUuZANF9WDqL8oRZh0UN4/3b6eZTQtGagKueUzpc3e6j2pfAi1ajrz1ZgkX/8ePq55FfVzJDmUvT1awDBsj6mHqvuXStM2PQNAwsU8KxFmUypmoYDUtZHfR3pIb1RV6BQQmOVMukhqKvmpgjJGFBodalZfqopagQ+vk1X6tKVg5FzRL5Yay7zkpz7MucOQlTtdjJH8mOibPL9IyJwh5PDPkvtvz3kYD06l631Z1jYw2doXPuBDms4wIzAlRWZYEB7De5pv7KkUi0iqHK19bjo2adOcnvfkdZVTTJ73g8Zx3v9pxdFAxpKA/RpcTSCqG6hvWYVwKujesw2UjJX0eTOGv2Bxhkm4TdwJKRTR1Lox6u2ImN6WHaNUapVra3bRFEXGr9OK0CLTD0jKooUnpMj9EpEm1s8++oLzH73fyNevIPnlRj0WefQldDH5XyLzSoCclfKUIymzItTJVDyTNUYjHaFsGks2zA9GWAwCLQ4YCmiOfyP5YA4ngSdnI8qNzDHbr2DTxDiMFQ2EjVWx29hMOmjRfCal5J3SIVWRhm0Q5YuYe1JJRIk9h6v55US5rheMee0gNPK4fop+uNA6lfyuRXgLUW99vT0RAPKSNhF8a8zH9Z1MRxPxd4k80hGdLtZSw7nerXEeDxGt9sRBjmLIszmC9zOZhj0h5Ifl6QE1rkwsxS5YR1KAtMoS9DudtEla1mWWLHkxToSdi9gDmvYEuA57PXFxmBfEMwxNDVohxhNJ2iFARKycsybdDxhTa9vZ3h9N8fkk0/x2c9/gccXjxCUhTCerH3KkFaqx8ZpJvmdzEVkHiyyGC0QHJFt3ooCLPvHY43OXl+AZ75dwY/m2MQFNgReBUNGAwy6HVGXTXdrXL97jWi9ESaQTDD7jSwrn3GxWkqIL4Ec2fNotUGr5eNutsRunyCmGnGvi9PzU3gco5aqUZpQOCdJ0G658MsWon2MxXqL2WqHHfNjOyGeXp6j1+8gY8hwQjbbkb7kfIj29GQ42G4K+EEHg8kYbuBhFzOP1UGv46LM94h2S6lR6jgDeXaeQVIP1POUUrNmQDmucZxhu41kbNmnHEvmfPYHIwGjVNVlCG170BKHCWEzUh+hC7Q7O9wlX+HvvvkC31wrVV0vdCQXk2vidOih3e1gW4QYnHyCy8eXSDczPPvT3yFmHdkE6PguOqGLfVTg9i5TNT+DNlI6d9o5xqMA+d7Bm+cUkGqhN8kxusgxmEoUM6K1K2JAyv7mGe2jTENMBmMMuwHWqxnulgug1cHZ+Cm80sfNzTfI850oBfM7q22M9T7H2elvMHJPMWyF6Lgp0mKO2/UdlvsYP/7pObxwjhfPZ3j1TQ+j7if4zW9Pcbv+Fu+ulxhOh/jNb3+M0+kFWut/itn7/wuzt19g7Lv4dErQ66LXWUgU0z7uCtu+9Etc+y1s16WstdV+AeffaHGhY8BAvH73AEoznE0dPFppzYS8WSIflfFwxONrjJDqMwI+jXiDMuQUYNJml26PU2jDuo55scL11LHDbd9klKkD3RiGxsBRv7NWU/MZm3XmlDVT58B86LCng18Byfr4sMy9AzGW+rM1O2KZ+BWoqduuraAqiFKOqIb32Bh69mHKsWmKHh0dazGwalBQGxZ2+JIOGq2M5gcgO4dNWNam97kRnmuqeTxwidoSqWsf2BiiBp7qeDfwXkWUWQajZTzwmkLCNCwvkyujFPr4v4Ly0bocurmPZb4oM0b6oJHkeXhZHSutWNIP2cMi664traqPDOBrsKgq3+rYq8mU6iwiLa6jGGjFAKoZZkII68434NrOy5X++gGGvJJpbA7kMWamgiFmLRqjtMFQqJxHczUD/g38rd6Xx1CrS+5l+bBkfhsW92PzS1UEVcDZZmvN3LWM52NZ44fd0/BFWM9lt8msY+N4Uf2i81ltO9xEbZh2CfNp7WUGaH3cF3FQE9isTYZHajEnCWstJd/IZib1IlasqwEeYvza+7TKnalAvwFrZIcOEMShQ8LUalXgVykJ29+pwHlVskSfC9JPejZbDsfGSqvG/mBPN/UQDSConFZqNNV0Zu1Xo9LaPCLYPqW0XEqYs/5WvWU15pwGL0ccrw/1zTEH1n87+LwPmtWzqffNve1juQaRzVmtQvzr9XG4TszvhUO2XDP0akZX+cjVHFfhKY3t/RjwVPvOhxevfbYenjX2vKWo2UdfEspS2zsGeNr7P6+RSWRH7SRR+a1m3uhPEyzqOlrmUdXZpddutSasnHedhiNPbeXMM0zVpwiPE6B0mcvNccgROin8YofZ62f4w9/9Z+xffoFyv0QYuqIiS+C5mM0wv1sLI9nvUlVzgE6PZTMKLBc7FBmL17ew28bY7Rii6WM67SEMeQ+CPxrygZTO4LxhGCZzD5lTSJGWzXyL3WaLbrsnZVQIxparBbqDtgga5a0CeZQj2SbyXdcL0O50sNvsRXGVIIfrTOp/MowwYZhrhoy/ezm8dorxCe8Vwmkp8Mk5wRxM1olkmCQZT7JcHJMkiaVdF48/EaaLLBpZUAohzWYzKSdyfnYmbeB5u9+scTebCzPJHD+pFxnH4sUm2CJjulosMFvMJcSW4acEgRQh2m93yNMc3XYHvVEfbttjzoMwpYz3J8PKmpcMVWU4KplB5gsm253MjYDw9h8AACAASURBVMBpIYlSvLu6xt1mj8nlp3jy478QlrXn+8KUkhFm6C9DWltkvCm04/kSFuzzHMhSJPEORRqj5RSKEc5StHsDEQhCvMGeQjarDdLSg9vui7orS6mw0igREeuBzt69F7uAYbxkTE25kQ3Vf31fwlY5s+P9Hr3eEJvNXuqXbveRgFUyz2G3jS5rq7qu1BTNowitokBIjYXSUSGmLLmSZFKXloz05eUTkA7k3GNUVq/XkRBpMpdcIvs5WdwIcVki6DH8dIzp2RhDspLFBtvNHbarNcpEsZzse447hYYouFTlFTiOCF3RocH2MhxcclRbnuTPcrw57mTLQWeJV8Bzh+h4U/TbPoL2NV7M/wP+5s/f4GbHs6FAyyuEzaMmw7jtCEBPgwEmF5/h0dk5Nnfv8Pyrf5C1xfXXDqioSydIjts7gl9ILdqkVcDrtHA2HSDfp3j93RKuW6A7AobnQH9KKS8Hxb6NNE+R5GRtS2QJkCWOiDRdnI7geikWsy02a+aLDkQ1f7ebyZlalB6ipETMNRgGOBn9Cm7qSHmcHpn/MsXt8h3cdobPf/YE290dnn81w9VrKlFP8OTzERbJ14jTNc7PzvHzn/wa0/En8Msn+OIf/jW2y+8x6vg47XfQ9XL0exmifY75XYldVCLyC+w6QJF72O4SxEkLzr99tqyVZvTuXG+WCkkdMh5N4NIM6ak+r+zb6tUMFbPAlPUZk0tnmBplBSgPoPqYNl0rRseY0bWru/LKOy0JUWiEzR6G0B78rvBifWDXrf9hwNNjhIgGOkYgwLCetbnE8Dlj8dSMZ20jaS+pYTzViVp1ZQ3eBD5YwJMfrAMZ7c5X59h9VVw7F1EBE93L9zzb1rGtjXw75O3wUKeRwuLFxhh4yJgUKY2PMVLM+6JRq0M+Ob4K+KkeM7mIYghW8+XA6FIDq8BXI3T0QJHWMBtupj2+dYScup/J49Lg7YP1hlSvyF2PgbeD9zwRLWi22zAt9fvMlXkYZfBz2g9kXcsATg2Wa7+IAgpmzRsGWf9uyhiJescPeR2NaDBftMfq/sWaoFmHJldLxJbsquu+ChulH/YeUNLLWErS6HqTH3oEiRSr5nxzDZg5LKvLMpgfup4I19ghuVVpp7pMBddd5qisP+MU413FVrVZIgGBtViOEXThhJJb1A/+0RGSUPGqT2vgqcIoVQ6fFFsvVa6U/boPSHSOp6yX2ui2u0fNWXV+NByMB04YBeI+2nzJzxHngmmbrqdbCdBIfiR7xaZ/7RIj9VyUnDO9V4gzxpTb0fmjBnhSOKMJlM1q0UJORYl9zJyn++J69lqWZzwM0DxC6R2qy1Yt/oCI3kM99xBjeDi2pjatPc/v/VzU50yTCa3XCn/KpTiqapEBnSaaQWQGqrWggWBj3JuTIPh4nIXmCz8yeQxzWX3s2OdFwh+ltXDlR+2ws4+otKVyoJVBp0Cn+MONg9BhGSSKdZga0OqsUJkgxkmm2qB3gGoIq1QIXa+TfyBAoLhQ7viIWIjdcRF45GNi5Kv3ePXH/4Kv/vBfkMxeo0UhHSn03hXwevX+PaJdIsBw0BsiZPhtsEGZu1jOKZTjSShuHO9ROhHOLyh+w3w6ltsg6GwDjg/HYS3MQjFIIupDkSEfN+9vRS170BvIuLPMxXa3FLbz/MkpUqTIdmRlE6VGy9y/sIPdLpI+JAjgvrPfRWJ7xHsgigg6W0xJRKdXiLougS7zR8n0kcmSuZXnAiYJFofDoTCdqgZnDyfnj6StoljbYp1GAjTmk6YCUOgkSxlaulyIgA9ZQl6DdSJZp5KKrWQ82baXr17JlBYRniAUAZ79TrFIPJkYttsb9hB0AqRxgiJVJUB4LU4Kj+qv/z9r79kkyZZciZ3QEalLdnX3UyN3gF0A5NKWILnk/k5+5Qd+gJFrBiMJwwrCdqEILIAZzGAw6unXr3VVpRahk3b83htxIyurq0FjmlVXdWZkiCv9+HE/nkQCTFh2hmAx8Xz4jovteovr6Qw5Apw+eYrzpx+K6i3D98mWEvTT0UAQmVAsKIikHxbzpYA6Mp1kPCUH0WNtVgLCHUYnp3h09RhuleL661/j+avXgBdhfHImrDPvn8qtvSiU8fL62TPs1mtxvhJ0Emzy/vnDNuSryFk+p5YQVfYDHQnM06XTgMczvJlMMoG2jHiGZGepMLG+QwcHRBWWWoVpXuF2usTVo0vEPdZVzbXKMkWaQukvqfc6z3DzdoFX04WwtZOLK/zgt/8ZnjxlPijZ3iVy1jtdF9J/7P/tdivA1bCfBKJ8r6j2os7LNpW2pfAQe9ALxKnAPmdVh7oKcbN8A8fpY5w8wckogp98i6+mf4S//c0LLHKGCBeonQoVv+M7iPap9HVwco5HH36C05MRpi+/xrPPvpJwdi5UzE+ms3YxLzCfM7QYGPQDpm8iGSd4cnkqYdgvvrmG69aI+nvEIxfR0ENNhwN62NcZsiKTMOx95aLKmZ9JtjTB6Xkf+QZY3GSo9wUqFCKQWde+gL9dSjbcxfnlCdI1hYnmqNMCTtqDW7IUUY4nHwOXjya4eZvh+sUWeQYsHR+ZP0Fv5OLsZItBUCJyGY77CXpnA3z+2Z+hLtYY9mIp78N5FQe+zPflohL1XFHXDypEPYb+04ERw/nDLxZ3aE1jQByG/6n3D72Qysrq2GSWcSEbVVur/q433do5FfBUL2V0m02iZTzVO6y5c3gvrQKmbHxaJKbdvI/d+14msg04zbVbM8U828PWkQDPBrVrFqUNNjNPdie39c415YaUB7ZjtLVblHbmWA3bfKbvU++cYp9rW+xO3pkF4ARW3WetWH0kz8hLNHmc3fGgDA6IHL7ZaG1WyjqV1HmyFTrtz8zfYpDLuayN21L1awwdaYrDsanb0bS8Fgc6dh0FwjRTxuLrNsBrRIy0t14DNu8dILAdP07raLAurBzg7ZgKRWSimyNqwhcV4FUMq7mvd7Eiyn7iF0wopFFBVO+rVuoiAAWr9dyzZ/n7oIKDBj1k1A9ZlmPt36Jz6fH2XnQerwHJhpn17cALZdu1Yj8mbNNxUb4H8GQIMMuPvOul/S3vPEZaV5xPB3lmzXqmwCevlGlVWAX41FAwfyuGiWCFwMdSmNX3qDMnLdbqYedA2ycCQdUI0EBOXU+xjZqoaT5Xa1P3sVV4HA0SmZQHQPX+djzGgvPMBGVdp4u6nr32qeuZ+axFpaREjgkbVgDaCH69a364iuNuQmgl6EUrHzfq1iqQv6P4ap/TKMFmhZ2zaOavaQMz07jPdOOhj7WFAZ52WzTryP9H8Gk7DY4xmu/BBer6nPpZ1MJ1p39kJIhnw4CqrhPFrhXequZaoeoHJWMe1ldvR0PbRnrdO5ylZj20IyTMWmcYYI5C22NkRPSsnH6ORwGeMjYV4930tKzPFLNR8UVGjdpEccsoldxPNV/ELSP7iNI60C3ahtlqBpTMXEx5OifAms5JqpxGHsJihfm3v8HnP/kz3D77FNsla2YGGFOMxfdE9XN6e4vAC9BPBjr/MkNvyBImMRbTCuluL6VBHLfEcOTh8dMJvKASERc6XUKfgjwuysrDbLbEar0SgaF+PxZG7+btFCejCfq9IfYEIwJgSwwmffTGMXIKs+Qh0nWB1XojzJISCKrh+6EwqmmaYbPeYDjoY0lRoRIYjhkSHCIZ1OiPVM455z8ZQKNKS8N2vdoI8KRwEAVlCIiZAxn3hqJ4SlDEfiJVSqEZAk+ypTzHajbH/PZWPj8nAIpjYcsIQgl0Gbq5WC7w5maKyWgMqqCS4ZwRKBYFzi8uNFhxpTyK6zuoKGSTFSjzXIAaQTpLjzBPkmGy6WYlfdOLI7Ghtpsd1mmGZHiK06snGJ1dyp69EwXgAI8ePUZesNxMiLg3QBj1xF6lIv1yeoMy30m4LVXz66qQ8GnunJOzc0yYK1qQEf8C3zz7VkRphqOxjHq2OefpgCxiEmN+/QbLxUIEo7j2EISRMZN8WpZwyXKxrYYSpqzK1pDNVU5LEr17CVXlmGDpF56XpV6KfIeM+ZAyl+iwUZVqKQC3WhJAFTg5PcFw1NdSzRV6gwSjcV8UmOffvhanxSYDbhYZFusCTz76GB989ARn5xOMRz30ImB1+1z61IwNzi/+TQDK31Iixyf4j2T+sWZoEMXCgHJdIvDs9QfCFLplhDfzV0hLzuURhn0Hg/FrzKo/x88+e443s1rYw9LxUfospwJ4JdsdiM7HuPjwsTCys5ff4O03S5nrFKfbw0eW7jGf50zhFRVb5mGX4R6DswQffXCOfVHgzau3kjbG/G2G51VkxkWNl6tKLk7OKHBlDKEOMb1didExGIZwigDZqkLppFIVjY4dgsfdjoJgQC8JMR6diRJ1GFUomTs6pcCQjydXfXz0iQpPvn1LRwMBt4dlXWC6vMTVo9/Fx5/QcfQGZTnDaPQEtRNjiy+VsnI4RFU6mL5doSx87B3mb1PsKUdN1evtWsiczaZCsevB+T++XIg+4eHrMBexNUDuAk9ZNO23rXydZptiLEXH1rY3L3V11rUKWre8BTyVgWO+T4Ps0LhVn7VGj/q7vak7DJ0GD0qE4dBY6rKDSrTzYeBJT6dSRFXWmmwr+haUYI0x+48BpEMAZytCHhp+qsFVdJAJQrRCZXVun+oz3btHmOvDPrXLkdhsqG38hLUKXJKr6uc8HDv0SRZil1rlMBqg07ZjqY3uO4PPekMWNsuz3HouuJS1rz0ntykhoMef5BjV2jNtDI0m71eNTLtXW2BuYJjiUFqVYmVcKBQIhPYNWKDRfh4V3np37HSvC4g4+QHbblhW008OAbHUULTHtc3CqiubiLEGSBoAauVwCrw7yONujrddUe/hjDg2F83Ys9tCjICj9G/nKMUQmP66R/jI0IqGFTanFea7UdSlmNFBJx0ZbJxpx50WrSOAX1PKnu3rmJ/DaFzdt6YImGFYmPIDoqYhIaGrqjSElIhgfo6MW27W3aIeJrywDTNUIjjv85L1p7lpNcYN+DRRFceWubvAk+uvEuexgadac+01+OG7UuWZWhDY9KcFPHlalY+sRkW7llsssnxyN7T32B14nEf6PtW5un1qt1GX8bTWG8OQO4RIKkdV7sCAC73emRBqe+jcF9Jq71/vAs4Pt6pap1QEhGoTA2oPr012xrzuA7xNKEm3d22/mbQhmQ2zz5mFyIwG85vArFVV6I5bhWnVe4dr67Fn7qyhTR9293wZM1qYWzkm7FSbdixxz+La0WSbaBEfPcSb8ZLrOaPG2t1xI+OXxqZWuZK7UQ+mxog21tWjNpVj9ZaiTigOf31uUVZmTp/vYy/lSmr4dYbN22d4/su/xZc/+TPs1zNEw1BqWkZBKIwWgQRBA/8f+oEOqS/ghSWKzMfNG4rJsKgDjVYfjx4P8OjxBDnZTrZRBeQ52cgaq1WGZ9++APefJ08fYTDsYUGV18UKp+MJPBrhZHbAfLgIvWGCyitFGdQtQ+xWBWbzhQA2AyLJPomQzy5FUeT4+KPHePWSQBB4dHWOi6sh4h7rPLCeZy5lWlhnkqGzZLcIDpk3SvDGczAklazkeHIiQI/giKCDJTh4fjo7SoakslwJmbHFBrs1mcsAjx5fSb4ogRbFfMj6kb29vnmLZHgieaGDpIfdeofbm1s5bnJ6iqjXE+aTDguCWtoaVZaDaqtkHxlJwTBbHkegtprPMOhTuClEWZTIcpYqiTA+f4TR6RUSCWNd4Hb6Ckl/iA8/+EREb8g6E3Qy5Jl7RBz3sJi+khBbrmUEn2QwCfwI5t1Qh2SXmYRfv379Vlg/7ikE/gwZ5jMx3JTjZLuaClgm28uNiDVOeY8MJ+Zz1GUl4ckjqr5GIXbpVoR92FlkgckUvn1zi1evXiPq9zCW/uGYK1CVCszKekTgWZOBVqVI5oulPAtDeRlCutotxXHx+PEFJqdjFJs1SrJyDsdKjPkiw8vXtyjqPSZnJ3j8wRNcXIyA7EXDeLPPRa1Z2NhKwrDpNNjscqw2zCveI5T6qqE4Q8gAM4yb/TAc9FDt5uhdjFHFfcw3LJsyRxi+hht9hi+ev8CzFywb46HcB9hxb3aBnrdRqX29QFjAwcBFuZpi/ZIOR05orotkAan4WkjobeRrki0Cxo9iPH46FhC7nPF5aWNmqGrmsZZYrxxkLtdwSO3OUd8TtrpIPaw2hay5LNFTpbwKkIwgitDbbI/tlvYipJSNU/lY3jKntJSyPs6+j92iQLZa4LRf4wffd5HtWBPWxTRNMMtjBFkJt/CxK8boXX4HJ0+v8OhpgkfDAs9/8xPMvRvUDmvWDiXcfj5nREACL6wRD3N4wR5evUCQv8Ji5mB2w5BwwPm/vpw3dTwPF/fOhiw7fvNPu1lpZu7wu8Zb3QBAnS9z5xrWGyzNZwRP2hAus3K3C71qXmMwKC+r2QTMxirJ+p2NQRstBzdwoIFzZzORjcDZS7Hdh17cVNvzqS/I1qJr9QnM0So4zYbc7F6HDJQ24gyTY13cACRu4HSMmMYQhUnTLiZMqDHcW+rizqOYYw4NWHOg3jh5HYbgKNDZCi/Y7WKgHJVo7ZcxgjrHPkzUyP6rlfwVTFTuZvXI5od5mTpPrzUsWoOrMbYEYBg1SxPmeAQU0uCX8DKKVKkyFI2hb1mqoZ0AeSCqpaYKjSy5M2u+tFRd4/BxgFjktvVnB+GIDQgT4Kmf/QB82u1qKsA2pjpVgQV1tG1mIII9FuT4dmDKKe2afveN/+MzSw9L60uqTuFDr0MFYx16bhwd+us62PTOyVrjnT1mFy+6/7p61tw5oBtVcSgkZKadZejq8LlmDbL6qOMUYwaxQ6CpgCd/V1SKrdR78sOwMhazPgDOTfeIWJB6sYbtQy/JDm4cUs2IaiG+DAiV+9MZEweos3WGqHW3dQge/s351R1dRwMSxEtiomZaJ8qhM4PhR3rJsQZWC0RVWI0RPTKt0Y0YMctbex59z81tdktlGGbYOlvXnyCglcDTCofWNTG7AE/ieTtdZAPaY+PlsD/vc+7c1+/GoXCM8eycy5IBPu740vus3ZWHKSt6HQ4EMjUbUsdhp5Yftuhe9lN77euAbBWoJzl/R8eL9cCdtUTfX+e8ZiQ3zL5mxTtla9SiyJDGTpB2o9XXXbG4H5jw4bsLhlmclCepnWV6mujrqpx/gjurfqphPzVwbbYClsbiYsEcuEGCfbnFnKDzNz/Fq1//PRbPfoM+SkyeEgjFyLMCy8VSRFd85rOxtIjvgfVauXds8y3SjYfZNJc6hmFIhizC5dUA43Ff8uNoUzCEb7elGuwes+kGt7dTDCd9XD05Rxx7WG/mUsIsDhJW9EBJ5pShp1GIIApQOqpWJQVTsk0h6rHiaJbNXEVMcJ3j+GS+39lZD69eXovRfXl1jvNLBTwdMrAUm9kTeG4kfPDk5ExAJjvu9naGxXwha81wyBqhQ6W9ohufIbYEnhxjdalqnguTl9OK9BHFsYR3UtGVIIvCRWR1SwJFCi4lAwXePU9A0Hq5FjbVZe7jcIjBaCR1RNkWdVEh35Hly1AWhZx7fDJB3O9hm+4ktJY1SengILPEqcfw1+HJBeI+65H2kGU8/wxJr4/x+BRZTsYzhutHuuwU63bGCNwM6Zb9vEFNcEdHJpnc7VZEaMiYjpIYw8DB69dvpMwMy51wUg1GY4xPTgU0zuZLqSEudUDZP7q+KXNv020LPJlb6kcEzZ6ExpYlQa+LXtJH6CeYzzd4+eK1RHbEDLuMfClzw3YhkI/DWNj3qtgj3bC2qVJVLiQS1RUxpLRMRfl0cjrAkw+fYNgPsVktpVxPLxwi9gd49vwVbhdLOBEB+xkuLieY9EphvumAYD/SIUEGm6JCfJ+z7Xa2kpxUhtomFICSsj9blTtMO5oh0/0Q6+1niC5PEZxfoAhjZMUOZX4DF68xnb7G85fX2C4Kqam5KRUpMQjITAJ54CAaxzg7izFwK0y/2WK1LoVtdrxIogeY88ncXiklWEPUogfnAUaXzPWMkGcjmRd+sIDvrlFsaty+AjaBL0rZSbBHEjpwKg+rGYGtBz+KsNymwrL3YmB8Bgnx3u5Y9b3GiDVBEx/5MsSXv9xicO4iGY6R9K7gVCHS+Q322xf4vX9O/OXi+u0eX97GmO9HeBwlOO/5+PL5GxS9EUaPf4gPP/xtfHDaQzb9OT5//fdYrbeII+YIK6C7WSXIUSAY1HDCEKNkj8vRFtuVg9k8lUgL54/uAZ5ihB7E4diLull0VZiSbQtYO5QtimEn+FuH2OGfvi6b0dr2aoMycgW8igCRJuzKDhxUG4RstCLW0gqjKC9bd8dqjDai3day6HJgGgAwrE8Ttu+07+htktx/dSfCKCknp2LdDOdphEzU/ZoQwa6RxAGgIfVdY0fOr0J6lNmj/hF2jRuXIeUUJdkJ6TSAyH4QA1ZVOJD6pN1crXYVcQUFrlsm9QDGCuDfq1Ajc5zN5FlAWtjaB5GILtWhjYcmV8Ywe/ryBJSGtWqBpnqe5v809llKQTMzpkzAofd6XweoK7JNe8lr4GJKc8PAJmNPq6ArA+jaOn6G7ZY+keIgB3nQNvOkAStDcOyXDaDMOGEzcr7ZIEYuf2ChMX+kAZ0afol938xT9R9u8o3Rqy9u6WuoR3vI+jPs95GZcXifteRRdQ+8c3oNgHSzts6Fg6iMugmL6wJCBTebTmktkHfNXF0a5J2T+8iHxxgiNVJM2nz7sGbMmfles64dwaXUReOPAp40zqS8X12jqKgkaSU8mLXloD6w9x7As5RwPXuymRHSUn5ca2PD1BxxbJjn1QEIukVs0NtdKxTwtID5PRSxHdZuGE+b+eTfnkfVwnY8KuCmVipeg0yIMMesX27WMJNTZ5jIxrFmBOUsh1Az8K0KuHstOKafwfShCn03NTF1GoDZe+5cS41FGjrmdQwMmrl2zEFnvveuzw6HZ8NkW/dln6dp3yPA0z6Of1O927YFDue12jD2CMjMdY0BTZbqPcNUbZVxaOXXW6kMZoxRwOOhV7vXqiONo8jsh018kQ5Xl32YjgErCsbsh5xnRpegeQQ9PLqYW7kh285s42Y6zgbJI9Yrke3MawdnE9du9t9m/24cqmxWD1XhoShTnEx62K2u8dWvfoJPf/yXWD7/HP1qi7NehOAsRuUC6VaFrjL0Vcfviyosc3nrupI8u92aBrCKrIh7DsYTH6MJwxFZ27NEtctQ5GwnFsWIsFxS7KXGyTnDWD3kxRpZvpacUamBTLFH/kgZL2oyqLIPJfXhtxXKVILpJf+P85Mhs8yV5PXJfJ6ejuEHGaY3rM/pY3I2xGgcwo9KBAS5Kyq3OpIHSEDTS3qYTE4EbE6nM6wZxrt3hT1jnmE8CERoR4VbbiWElOVWCMAZFkhGeLfKRflzOB6K4bReL7ElsPUcJDxHzJIaBeYEvcxjZM4r+yIvsVgtkRY5BmRYz86kDiVDXYs0V7mSFUOJfQHBLE3C52atUDKDk5MJtrst5vO5POvF4yeIeyO4PgWEqFzMfM1cCQo5AfJiL4CUKqHMU/T9WADjsFdhu17ID8upsNYlxyVrcbLeKBnTi5MTDH0fb16/woY1P00uv/QFRYRCqa1a11sBiBwvYg2LL1DZceIYFTVh0XKF43D8U+6mEmcG84cDP8ZmmeHVqzfSr3SABBHH7A451YCjEKPBSMrHEHRtlhuUGQWYKqw3ueR8SvEhVpjwCZocyZmlojHXAYdAkk4CJ5D84Ol6gw1DaIcDUdQ97YdixxDM03lAZzlLqDAEm8w32d7FaithvmR5GfYs+iicZ76q90qgxlJDG/waX0xvUZ1McPLxxxJe7FY1wiqDU61wM/0Wb589w+2bOVYFBbf2SCiMxdxVjs9RhCdPxrgaRXj56VvcTHPsXR9Rbwg/SMSJkm1VVEFIMq72UQclgpMV4hOKaH0s4y6KrtGLl9RQwqvPgVtJN6vRC0lSOKgLB+s5MVofXpRgulhh76i6nwkZ19pBwXtLapyd7jEMfazeBvj1j3eITh3E4xhR/wIoRshutqhWX+Jf/z7Q7wX4+kvg1y89bJMEH130cdo7xzfPniE8TdE7G6Gf/Ahn/f8GZ6NzFOl/xmL2AvV+CtefSw3c67c+rpfMgWWkRihs68mAImCs5cuICxfOv/9m3qyitoefiyHVrx56GZBjDMUOwjPhR5bsjQGaCrho1kyv9IYdMpuBKlBuAScDMg6M0BacqknDCchyHu/MX1F7X4fRaQ2ZQ+NYo7qmpfTW0xg+6ngOMBOy1oBNepFMmI0NxA/ZRX1Js3mFnITSLs2u1dyU2RgJVSJrozfGkPndhKYZJqsBHuoPAy6lKYwwqfFm20yrtc+Wdh0zS5zGbjEuWDSGxcOtx1AzkqRLrQ25AbqNDdkAB4WblWFs7lW+2Wze1lVtD0hr4dn2gXR4Czy7jGfHmKCIg1b3FMaTwFMLhJimkDBJfXYDdBrDp7V8VB0nm/E0Ic+dY5h8boEU2wHQzCE1YJXTojV2Dh5Q/stwddN0emRqANcNIb8PU3ZC7/V9qnZvYYS52+a3+cOaI4dOhZqlCPSQVuy/WjWattd+j0bYQx/SMOwWjCGIasdvCz5Nsxpmzjzju/0b9nhsIyVEEMVyezXtcidEuWWxZf5qLGeXjVAhl/qHj02gJKymYTdpCLIOngJPyumhmBhlVWsfklknrI63HRv3rdeiwN/5sBm1TauyrUI78cLue7kH1QImv9GMLXPaw/FkP78BGnfuT9pKvA2d+zChouqyBJ6qrl0L+NR3jJNPQBlDKvmg5l29PitnpH5f+sBr+sikDMgyI9dS9yHh0NLPZs60wjBmf5J7IyNlOqiZq2Z9NY8khX3UmnsAhu324BLWaARoh0671en+kj3L5NfqHrD3Ej3QG2ZOr/38tkoZUUqich2p/GEBvDbgouvsFAbJ632LHQAAIABJREFUckrazrxmLVYhrUoYUAlZNW1qjV9d8lcei/fAflNK9mbNMr/fA3gexE90nGSH65Hc891QW9N1nGesf6xutV2L9bBvHbJmHDWD3jQNB595U+dzmn3XLHVGiEgf5jGHW0qKMLzRkbBJshoMh6QTm47RvKAzisbbHm6xxvPPf45f/eQv8dUvfgzsFviAuW79BCk5BtZ11HH7BAurxRK+S7YpUXUlNymykvPEQ12R5XGksHxv4MMPKmEG6fTarNYyl5J4IAJDeU6lyp7k36XZCpsNc9dKYSqJMIlZKP7jUpxlT4dZLkIQ5b5Auq4QOCxb0ZP30h1DZyssF1vJ9RyNRxJaudq8wW6biThQb0CGj876AmESiCIpycresCdsGkHksNcXhousJO/Z8wJVozKOMRhEEnZKgLfZrITFYwitut9aPsu2Bby9LyBzl6bIshRlRUEWR0AnQzTZni/eXMv3hkkPvhtInUmyewxtnJwPcXoxklBm5iKSCaUwDnMKmQvZ6/eE9STrNL2dwo9jjMYnUiplud5J3uHZ5SOErCep62CTHaTaKb8rgkh1JQCRIarcH+KIqsMJg5SRpRsJed3XpZQNK8oc0+mtnJ/XTcIQLvMxs0ycDpyQBOTM8dzluSyJZACLciMhsQTLLGnCD7abLZIoQhLFMqakBqbMDzVepQ44ARvVduEiS0ts1sznVKlABBisvcn1jsCTQDAOYpR5gXSXymq4WrOczVoEaBw/lLIzZJ8ZbrveLBEOIozGAwzjBAH1OUq1BhNYr7McDmuWjsYI3ADFfivlUBiWHEUDJGEiDv9ilyHfFdixrE0QIYSL2+UtsiRHMEgQOn2ETizzpHJ32PvP8F8++xVunBLjDx7h8skVBlRtLpirWSErl1i8/gqzt7dY7zykOxd7srgM504cnFz2cfV4gn7o4OVnN1gsd/AC5h4/Rpycyp6eFxRk8uCFBYr5DMvZFNswQ3I5RDL8BFX9Ckl0g1GUAhsHzz/18GJDJ4yDQRIi4DyjaNeqQEDV3XGAZcl83xy9QAl75ryQCFPtMR45SFiOZubj619vhZ3tTXzUTg+rWYTNNZD4K/z+v0ow7Ll4+SzDt28KVH0Hjz/oYzT4CLc3C5xcZYhHO2y2AYrVb+Hq/N/g0aMcTn0D33uOIPwa6e4lXny7xmdf1mAkf+UGMk5Cj6V3WEfYlzBs5z+9aIFnZxO08y3vs2aOeFPvP1Rvz0e8m82GIflrXRPxGOPyXiUerBs5dg55z77UsfAhbXhRBKAy+YPKemjVJy1wTdEjMW8kd1Fvcgd5YQrAWOFsGoDL/Vg2ZtiAuibmRwyq9lkY/usg1Mxo16Y0G6h6l8cZo9Fui6YwuG4IY/Qcw8S2Udndlu/r8TZvy1YtUcZd9wz3MXgtgH7YCNFujM7NtB5o6TTN/bXMw71jlchHG1oNuLEBoLbBMot5v/dcmoG3Pz8+Hrvj/hjjSa+gqSV5l3VowZfPGA4rp9eMLRvA6dgBY3cpnrBh1IylaAxnlbdk547y76bmp1iRqlEaIGqGbQcstoJbEgGglS5txU8TsWCGiA7sbplP/YHkZTYh9naAnzYdDWjSN3QnpN7qEIqimEdQkZ+qLwzLbZwMTb1GmeQazNiOFMvIb63urjiQAA8dCSA2ouR0qvxOxXSqvEsawmYNaTpJCxMZEKthh3iFH3rxvKr25rtftobwvTNbC3ao+7KMdev0Mtba8qjvmB4NbGscEWq5UkjbgDxJIzD5843D0nbK6fEnDi+z16jLCg9jcvbk/226gFqPNCCzBIfKfY3dXkH11v+qkgU5F9S6YEpVKe+59K2MS+3y1OuugBqGS8oxRpTmMJ7eEeOxYb0MKNO5ra1Ti6GTit1o/FM2mNXPzvqBBJ8GcFJrkr4tqkEzXULtCVQx7o6dFju16xH3PpPh0Ax7K1dSgWnl1JPgdrmGSlGRHzIp8vh7EWEhsyFDQ9faZT1D6QdLyOc+p1h3INm5ugaYt2HPqr3bki7vGvnsaeaOHZ7/8DuqnIkeV3rLVvElJhS8nQSNw0N5sMx0bU5JsEag6TolQn+PgH5rAT8+HC8UwLfNaimjcj7w8PyXP8Wv/+7P8NWvfozl9QsQR11dXYogzm5J1o8MIpk9B7vNCrfXU/QiGvxD7DY5prOVqFbHSSB1MqOE+ZKJMHZVXQgg4+wga0VmkCCOkV4EHgSeBGXbzUYYRCkbsmdkkIPtlscHkhdIVemi2CKKPZRVis0SApYmpwmKYoPFYoWSZVPWlTjYRqM+zi7GeHPzjYwHKYsRBlJbkQ5f/s2X3AvzL6MQMcupJBFWy6WwWQyXZDiqHxGwDZAEFC1KsVjMhOnj2OP3yeox3FQUT70ABP5kX1mWhc/IYwga+Tn7jueYzW4xHA1EbXa/9zGb7TCdMiQ3wPllhNOLCPt8j8VNKkA37EWS98lwY7YX25G/yXI5YSB5nCV85BVravYkPJglcAhqyFzWboxgcIbRsCftRSVT1imls4napoEXS2jresN7VurcBJ4EoFm+FZcZ1yc6EbLdRnJO+wOKRDF3j4qnaiCSCeTz8bkpUkRRNoLt4YBCUbXUPRVGM+lJCO+WINh1JbdWha+qucXz8IcvAdxBiGyXSgkbo4rL9uD3+LmsFQTTfo3lcoPp7VoANRV7Cbp935EamdvtGn5MwDYR0MrSVpxnOVnlzU5yZJW96iItqLOzgRu58KMxgmAsa9y+3BHlwckD5BHT0nx4mxqr/AbZB1T4iRDsRuiXEyGqVtlrRM4tPrt5hq+Xr7FxMySjCINeolh6btJhBLfaot5lyNIAZUa2tZaIBFawOTvvYzjqiTNjcU1xoxpROMKg/wRBeIqs8lHsQ8SjPvZRhvLmU8yef4ObPEb4+BKTs8dwvJ+i588wZDNvPbz6Osbz2wz9CcvGTODVHrL5DulsirBXYPiRA/d0jzoD8ltgu1VMH9l7EU8KGZ4doipc3N5skK+A/iDGdge8fl1gs3JweTXG9797gpjOoWUuJXsqN8UZQ/DPLyWXdHweIR6kmM/f4MXXGeL972L00X+H05MBLiYLnI6fwXN/gbevn+FX/1jh+sZhwC3cgPm9XBcYAh1KdIXzp6+WndW22eilgPYDVso/4ePDjaT7f21g2DlsttexAWQyzVS+2j/hdR/wPDTe7wNAItLfbBytl105Py2ujGGcDSGnffENijONqQ0WY7CZhjgACiLH3jxja8XbwJzbPA2JY88nBlfTyBqIGJa52QPvinHcdy7Dslnm4IM90IDMO4b6IfhsjYa7hgW5goc7XImdHHz7CIK+T0TG/qYaB4fG/AFYpqFy4Bk/1iCt2Ez3UzPPzLt3Q2gPcwrpQaYnUYdeHjybbYjqaqvNBVuDXUaFCiI4bCuNGg0MaEaroS4M8NTGYSMwpU7Zyb9j+1mRi82VjIiPMdAN4OwAz4P7alSujRarvnE6g9QMuZt7aYx0cdRYT6pAgZ6XltPMsC3c2KQcisGVOrxaBdeRvbfD8lvg0IqlNMSkEnbhszA03QCSxmFl1gbFcEqupwGesjyociVKYMiAKLMIahVXC+WTKXno9b7AsyoeArEGAL6HHup9g1+sFv2PBijtfmCFrNt5vXp+C14ScSAFnDovAi3tcRdQoyNa5LdeD4U9lZqjCtaq95X3XoFbJdgm4ZhaiZaXVk2sx5MVcUDVQSVqpkEOxwqdBzLH1GopKt+aiRUgZJLWDztN2EfegyvGKlkQ3pcJ3bedMXI3xhmm783evzJGakjonAJ9DL8nGCTgpFGmRM+ok3hn1ezoHPBTEd7RXWYcQy0AVR/IiinlUhSI53WMKJ+0MfuMc4tks0byRmioAZ2W4+rQUXR8fKv+sPcsGzibJdKU2rJtm8MEUpZ54I+9MLaOrfbqNttv1g0B8QfAUzm2jXNKL7iGeNcgW0JdCaz2NN53EkYaMVctLyUss5C56AoL9ebbL/Czv/hjvP7iH1Cs3iLYM4eTDFgiJVaKbCfnCkPWMtxhtZiLQNAgGaEuXMymS2HZBqMzBKEL16/gehSN8dHrMcTT0SqgNaI4UeCCBnVRSH1M3+NYVPWhJaKJJUG8PmazhTCpAVVqWeszTxFGDj748ApFmWEnEZ6sc0hF2h22O5bY4Hko8BIgCDi+C9xM34rgjZyDzO1+r/MteZwv+XqV56Ikgxb6GPUVIJKammkmInK9wRjn5+dgyhaZUIJGhtpyDvFnt9sKSOhT4MeLsNtkmM9nApwIEHkNgmeynwvmEToOkqQn5yBj6nkxNusS1zcr9PoUhBmJEb1bbbGckdliKO0YuyzDZruWtuoPBqLymu52SIY9uH6Mcu+jdiOEMett9uB7nKOVlLHJa6rkjnF6NkFdk6kskMRUE40laiLPSqSbHGWlwoc5lShsxLIqrsfcaIKzHdaa6Y18VRqFob1sK8UI96UvhelNU6lfyZzWKAwxHg5F1ZasN0E9WVeynynHAENmRyNhc41IkyjcsnQM8QKBahgJcCWotUNf2bb8HtcP1l7lsCeTnaVkYgNxtBIsU1GDucwM6fUitlEiTg4ypRQ5khXbOIhkzyxRkm0MWLOEUq597OmYC6nsupZc46oKsQ9i1OsQ9cxF0N9j/DsVlnmG3Ysh+tkFBlTtCd7Cd9/gm8UbfDl7gZfrGdKSAFdtNWkNZFwjKkfyMzm/OU2eXgWiwpymjDLIUWRQ7HrC3MpLcQQxXSFLPdy88bBY5Ti/ukQUX6FcfYXZ7edYVkMkT55gOH4E3/8ZEu8WibNHvfMwfT3A7crH+OQpTiZnUiZnffsCs5cvZXU++76P0+9yrtaYvdqDArIMPfc4X0oVrcc9jelj6baGy/xmP8RmV2O5LkWV+emHA4yHAfbpEG7+FHlWIa1eiWhZfxxhk7/BYMz8XeZwZnj9TYlseYptEuJk+Ft4cv4Ejy42SAY/xi77HC++cXF9vUeas24qo3TYD8pe80PA+fM3y64EROPB7qqG3mfY3AtU7C/IJtc1EkxYq3lXgRQ7r1SDEW3YqtNpZuIhK+uAiX0X8OxkKFnGvA0MuqFl9oZvDEhtROki6nKn6gTqrq2/D0vGmAPM0zYGGOejNqxbKsmIcLStYZt/9/eF8nwr5ssGUN2czib02VJYNQaOMWrew9zUvWOHqTWWfMdbbECQua9DP4cCMBSifvglxoz1bGZ8dYahGKAPe1Po/WtCJhvjtw0LV9MHkhj/0MsYVea4Q4eLed/W3lJ25MF84RJD1kryaI5/bpwg5Z4ZfRoQ6nlzeJ8iNtNxbWgGsmt7iSJbOwy1M6QBn4aR6gJPKcvTOGraK9vAk+82ObMHgNAOYTa91fSavrbKfdR1S+/AaJ0/JpkxLJOg7kEBwIOi9jSiNANEc8gIM+kZDTJfqt6sTrA1HxhAqFclBTHa1zuBpwUYCA6knIkAUAVEDZiW8iqmZIMGSk3apJ7LApoeHtKKQX0IU3JMSDiTeUjTbvboUezWHQEA65AWAHWFio7NFQF74nDUA9bsA4eOuebLpkQQgVk7R2St4KamaVbTLjQ4aSTRsDZsYhsGqt+T0FBVvssAUp+y9SaFW0CULUHVXrdgyLSeM7SHuFeY9Drj9uD7Amr0vDUg1Q7vl/Eida8kXrUTVqx2zzaiwF7DzPu2A4bv5Tq0WvYb1ucTQKjApx2pILaA5Qc4dEkZQGmGjty7/o+0iLVMCQOjUzYEVEqbKy0C4zA19a0N6Oe1m+ex1ryOOu6xgaPfM+DPHGLcSnYb33HLHEkRYa6bhNpaY9+co3FXNU6D1pGrns1ObTA2ge0gb5V1VbSUWr+Vk4QhfIbu3evcQrIWZB899FhTcTnF3/7Fn+Dnf/PvUW3eYhTVGETMqWSOuGLTCeDimDmZVM5UQjmj4RihG2G12GI+WyIrWJ7kRCIk/IDOdDKVeyS9UKmV7qgAWwl4UwCMrA5FS5iPWYnaaS9hLcQARV4Ja0mAprqNRm4pc5Khs0+eXooY0HxKwZctaqwRxgSsHsrcRRQOBAQxX3C7WwpzenFxIUXuWbaFjGcQEpgGwsRR+ZSAggOYeggEnxzLZFF4fmJ0Ptv52TnKbIflcombm2uku43kP4qSbFnA91XtTYYHr5c7YUTJKPI6/OExBKh8FgJh30vw9pp1HRlWGmOXVpjP1ji7PMPH33mEMKqxFjGnQo5nXud8scB6s1GqtklPzstSJ71RT5X1iAaIehP0hxMplVIxJLWiEusGJVxE/VOcnIwEoDEElu1ExpDrN1lLKvkyDJbzi6CzKDIZS2Rh9zWZTvZjoZ1MDmazKRaLhQDDsTCsBElbuU+y11GfgkdqBvWiWHIjuWbynvlD0FwVqnYl29EwwsqhrRyrItjE/OmiFDEm3i/HDPuBAJb/J3OpWPFaQLYI7WSVhJ9SuZgA2PM9TE5Yl9XF2aMzBFEoLDsdCfuS84MiReoemH9KwF3XDDlmBuoQvf4E/tBBGrzFdfUZboo5dnWMuHeKuLpElJ6hN3Ax/N4ay3WB5VcnGKSP8eT0FJdXGdbpL/Drl1/j8+lLvF4vkVKWVsokMmzUQ8noj8JHlSnQy1I2H398hk8+eSRiTN98dYO3L7cY9Ef40f/4CfoM+86fo65uUWUepq/6ePMqx3B0Ace5RJ6+wDZ/jiI4wejpx/C8Cerqx4idW0TE2LmP7XyMrPiusOusorKdppg+W2B5/QZuuMLo6R7DywROVIujIEtpXLGdXQHzDGXOUzQ/w0BSL8GqOnnpoDf2cfmByi8uV1eI9v8VTiaPEA/YRmssti8x3/0SvfEOUQjslntMXwLbhYO17+LDD/41vvvRjzA+WWOV/TlWq29R705FnKza0yHDcHEVISFqw3UJ56/eso6nxUBZzNv7GOnv2BOaj7p4pzVsura13vSP5JV2jBJ7o3rXxa3wI3OYDSbNe7bOZruJK+vH2HNiSB2E4XSO1awLFxr1rHdLXBjrnXvMIUtpP19zr6UWrZCbUK7YDmjR3v5uHlX3vptz6TIWCljaYNgYQ2YXV2DXBoIG5KhwqjtXe0cPqFh/5fnVzLD+vsnpaZwOVgidAXXGjc7/B0eYyzsX5i7UNJBlkDZWlTLffKdbT+/oAxjjQM8FA+hN3xqIwVChh14mzO/Qw97tc22iNgPuLiPJ69CMp4HUGFn3tAu1zGxjq5O/qjGh5PxZBymbqzHbGtxbiyiKVqtsBF3UHSjWRLFGHYeEiA/rs3Wu0cIzGRI61Nb2fPF7BHsWodf525BchYBww7Z0TUvTXzQKQw1OTIsY8Km/KsYbk/yFEYIrvwWEaAhAsSCuEUpSQa1dakoaINKuE3Z+XjPsJEzRtIUJxVQeSBUGqOt3Sni+eSadP9w8n2KT5Jy6+xsnEpXA38OZYsJ6HxyvOhzXXt9Mm+nHFmBlQr7Ve5aXweTp6lFj1txm1B5EaAjY82xEfJiHrL65F116C3QqatJawMga0DhkUKliwRSYbEXXpCSWACHNlNljmONEFEXVMkITvr9n2RiyhmZd1+PccqSaMFTpRw1MTJi0GgOO1GuUWsSmrZo8emvcysKnHYsHy7IClS2zLyzogXO10190inEs6fVe8rG0aqrMW41zZP5Za+ax5UQHFeuVwQ5jNffQLlosZG8cnO0eSLaYDaaeTdpD7TKdJdGOkOA1i/eIcuH5Dp2tZp8y7SP/V96EO6JsdhvSkVUx99c4qBQ6bNrddqbwXArQm3Bhe3xw9CkRo9ZZZjGeWsmV1wmcvaifugQ+LI9QscQGS4cEUnoiCiOkiyl++Rf/N/7xp/8PtotvMI4r9MMaLp2LMiUobMNcRYKOErt0J8YnDXzWJdxuUiwXDGfcg8qknEZ0cPQHoeRQOk4pKq4U5VHMFQFsLO1KdVZV25EhwKyFyfysSOYZzzubpcJsxXEigI1grd9PcHF5KsxnlhGw+GJoemGG8YS5k7FSteRqy1BAAqVihyAYIokT6Se2QarzElkXkqGiEmoaBIgo/EN2iroLLPrJaAKWJinpYPQRsFZjkUnpltn0RgFLzxW2jYArCsgIZ1gvU6TbovGfDQaKjWNOKJ+F5SbGozFmNxsRa/KYZ7n3sNlkwhReXT3C6KSH5XqKskgxGqhwXIaALucLKc8RJczvBNa7LbY7Cr8MkPRGUrczGZwI48l2JnCsylTAGPNU+6NTaSdJyWI6VRgI8OVzVuVemFXmb+5YtoUqUezPhKGqqn4r1Xt7vVhSvubTmco9LSjuEqGXxNgLIFxIyRg+c//0EnB9OYb/T6jGOxoLsGP/c68ryxyr1VxAOsNOCSB4LB0JHB98j+3GnEoyp+wzqu8y13i5UjU+OR88nyWBiOJyUbLlksd6msxLpZOVoHc4Hqhw7siFx7pK3G9KkR9Sjj2K/YQqD5eOhF2xxPzVFtU2Rj8aIZoU2MRf41nxM7wsKqRkvOMIPf8CQ/cSEcP9+3PUVQJ/9REmxUe4iCbox3N88+ZP8OvX3+JtkSIThVJVBoYdScdUwbWc63xZSx3MunSQxCGuLiZICJKXKRbTDGE0wj//H/4nDE9eYVf8BnnxRs5RFQOsFqeoylNxTszmL5EWa+mDx9/5Eaq8j/Xir+CUb0WAKM9dbJYxNlkPl+eX6Ich0sUa81czrG92wiIGfSCeANFpDi9h3LGHuqCjhY6pUurPpps9Vks6W4DHp0C/z9xxD7vMQeXWGExYc3aPKr2EX/8znJ98gvNLCjEVWG7fYp0+Q5SskKUzvH2xwHoK9Hzg1QZ49OS38J3vfYLhSYbr5U+wXMxxMXyMiIKA3hI1cpQ1Nc/p8KAicgHnv1wzx7NlLuzF/P3YrYfd7cr4sI2EI9/RFp0yqLrmkWHi5DQN7/mACWUt8PaRhxuVGIUN2rmbK2Yiuu6qrx4L8Ws99w3oai6ujpfi0ofP16XB1De0SlxrdZtSGhY60SGAd1vicFM/FJDQ7J3d0LoNmvvWxvcd4HnHfXysH1RosAGxJh/KgImmD612OBR0MMBfAc8H+loMcitOyxx+2M6Mdz+QWDl2Zg3N1UfG0JeB0HDY6rP3iAdrxk3nWfWJ7a7siPkff15Vsasb7nmsachi2GCz6UNlVcnJGbRigKcBYcoDpcapMThryszZ9VEPGFEx7Ak+NVugzTXNAtlQlm3X1t/lcQ0YtNpZRHVMEK0Bdwf2OQ8vRIjHcjAYBtKaS5xnYeOg6XaXelbVzqwf7DODxuS/aeeLyfEkKym1abXzxRBtDYzWc0XKKVldp/wt6h2TXmk+l5RYA1Z0HppiWNRE5PGy4ekxJpudBibqrXadfJ86ngoYPTyPGi3tZrnWYFndnDyf0mlux2Eb8tm9gMZyljPLsENmfdKA5CBU+NDRKMOWYa86lFMxTEZ5qo1fVKGpPhy2k3EASksZJ4FClYzuUyG2+n3ts2rXJRVlQXkKBTJaAGv8ok0eqTgQ2r4UZ4Iur6K63gEVjPdNmLZ2IMhDNf+oMWIkeRtHnDVITTyrZjCtqaw7tdv2hdbTNtupyUNU65bw/jK2mB/XvndkfPB5BKAeXsaM/pYlZLigHTWjvmFaSu1BErHR3Kq1T2mHhQlv1TEb7xywKi+9u8irUGC1ejVg3cyXDoC3HeCcWxzTRvFcR0c0kQltSoqG802+cZOrqvvM3E13JdBtJCnC7UR0awI/NTb2nkqhYGmQJIwwGY4kL/Czn/0YP/kP/zsW81cYJgXGA66iudRtpI0Q+gNh4oJgL/UVt8wlFPCYoCyYR7dWKpmhUkNNU4axVhiNE2b6oapzYZcIKAkcKXSjWFmC4lJKNIRBKPOKQIRghscxTDLNHGFDyVKJ5qnvIelFcj4DahieKkq0Q2AwDOQzhvzxKSjmwxBjOiXCYCJghuVMWPhe6nDuKUbSE6aO90Nxnt6Q5U187NYrbNZLFf7rBuIIYzi7lKLQIcJrATxbGSJ8vigIJMeMLNB2nQtLpsIRWdeQIMZDmjF/MBeGRkqKbPjMApmw2xXYbLfwAhdXjx/JHBI21K1xcXmC8WCIzWqD1Xyl8jzjGEVdi/CM43kietQbjBAmYzhUsfWZD8q+I7Ap4OyVE8ILIokoIdjm8zMcl2ubhE0yEiOOxEm6Xi4F3BNYMw+R69lmvRAgqnJaa11qxjBhWyI4CTcmg5mLoFKJcHSGMOlL3wpT6rqYMJfQdQW4yH6bZ1jMbwTs8UUgyXYTB4s1B2uGgRGQ+r4AUGFq93th08mcksmm2FORpzJHOa6YUsLrUvl7NBpjNB6rHNR8Jc9EVtj16FT0UOSlOBUYps3wYy/0UXg10tke9TpCwJU7nGEVfIpX+DnesGar44DZr2SbJ8kQI3nWGqvFHr36Ka7C7+LCvZB6uN/M/ghf3k6xcGoUFOrhGsMcVLa/hNsyQkfptwjwLBjN4OD8bIwnjx4hCYcoUh/7KsbF0x9gcjlFhedYbJ5hm93CCR344QWy7BSLzQa3b98g3ZQYnn6AD77zAyAfY37z1yg2L4QJ32UuNuseSs/HkKVrmLvPEOj1DumKZXno1AT6YxfJZQV/UMHZM/TeR8n8cKnRthe2c7dmjjZwMaKAViXPsyMTSmdGDIQJx/wl3P2H6EdXGPQjVKAycYnBYISrR31U9Vs8+/pnePHNc2TLPbWP4EcnuLj6AOeP+3B7b+CFb3B5HgBZgS3reu4qlDKefWG4aU05f3ejgKd52ev4w5BSby3HgFNny7hr8bwrRPcoA9hsHnf2mqObEyfRodO0PUW7i7b21ZF7lH1TSVEcgvBjNlyz2Rib0G4XbbSJE+We0ED7Qaiq2sQ4yu22V1SnNSE7d1C67k27T7u5bochwOY2eQXjiVb9o4xg40WWz98jXE+BZWPU6ftQaEZeJj+wpZS7QKnxlmuHyPsBzyPBWQdAkf0TvAfAM6Fud3nHbluTtXrodeyIY2NfhdkgNaawAAAgAElEQVTd/1KhmzzbXYO/M24kBUH1m3kZIGkbulxQycIY0CnGhukq1ev6MxPS2gpqWfoa2rQkUyR1XuQ7pifMb3MuOaZZaNosWhsENvej7+EOyNPfV4ynFSp+CDzJ8ki5Id0OBhQeCijJcQzJVWG28sNyNJqpNGwnr0UAqsK/9brXhNlpYKKN7KbtrFxAu235bU9ChXXunD6vjrJVThTpaXp7eXfquqYkk91G0s/vEUN7JGjj6GATb7QGRAYXNe4DY4gTeNrCWs37rWNDlk5beMliOo1zUeAjHR0Hi4oaht2Z45oyL/ojswY2a2GzRGpQ2vRNGyIrIeB0RuiwW3UqE15rwsXV3BEhHn2tDnPaAFl1f77RITO1ms2QlN9qDVXPeJedk1u2aEYCT1lj5Ws2K9gqPxtRr4fWHW70dkVcI4ikACfHkypxwVzC7uuuQ1VNW3vHs0Gn7icaiM1c0y1rALnO/zTPK49sO2lMOqRedfh5o6nwjgeVXe0Y8OywluoEaix397KGHdXOgloYT+0YaBjmAx0Eq9yQyQ9WOcQmFUM7x/Xeo6KEVPSSAp3tfTiVUhJl+B7FoFiAPdttMe73kbguPv3FL/B3f/Yfcf2bv0IvIXChAcyalkql1KOCZ9BHkgzh7HMRzmE5FM9jmB2FcObCHLK2Jhk0ApksJYO5FwEUMK+QgjYSIu1KaGSvNxAmUQQSCTIZOukz1DMWELrbkuUkE8qxSoBUC7tJ8NQj6PQ9ASUqPYn97KPXjzAcE1BRUXWHOBohDCjYkiErNqKu67sDyQkk40WmkMCFAJQAUNW8rBGzRMZwIHNzvZhjuZhJ2wYEywI+VSpK6ECEh1g2hc8ahL4AB4luCVkSxEG6pdBQ1ajusz4lQ1V5PNVhha0tK3j7RGp6swzGasUamTkmp0NcXJ4LmJrNlmBzn5wN0IsTFJsM6wXLzZDl2aPmM7Cm5OkEvchFnPRROzFS1q9keZXJCU4mI6V+vyfYVmxilhfwPKoBjwWssk0kvFTmLeDvPQmXZagtHaaBz/4jkM8EeJJKlPktJTsqYUKnN9fId0qAiPnBezLsZCL7EwxGJ5IzSlaVwFAAv6NAuex9RY7ddiXMMduP92hEhSS6xKQ08EmqStR4CdwJgDn+CGBl3BQMHy6R71JkeSbtbfYXssSj0QT9wVjG4243F9Eeqr+XPB+jWfS6IeOV45MOCYJ5xIgxgFc72FWvcVv8I15k/4CbMgc1dBfM2Q/3GI8DTJIRqnWMVy9WEp770eQH+E7vh0hS4HX27/Dp69eYlgVYgIXrkFs7iEJfIrFyXadZlOcZgit1ch2cnY3x9MmHmAyewHdOsC8T7LGTfOq8WOJ2+QUW2TfwhjsMLwYo6h6yso98tUe5JbN7gsnpBfz8BOvp32O7/BZZukNaBUizCxE1irwt3GIB5Duxw+vaw5oMYg30+gGiCT0sFarcRbZzUWeMCqglRJkAuS49OHWMUTxGtV8hK9c6B1RSQqUeaBg+hus+ReyfInArrNMblGWExxe/h+9//zvoDxd4e/03+Orzn+PrTxco/R1mSyCIJjh/fIqrT4DLD1/j6YcpilWJ629cLGZAGXC9olK3SpFxfjpVobbHgNRDm9s/7fPuxqXARWuFSjiHtQkfM87fBVbv3ItlIDZXOQKQxcww17UMxfZaRiThPUDGg0Ckq674rvbrbqjK1FT31CI/8S5bSpV2e9rnlmLcGqjaTFgbVtu9E2X3aKNJ7Zjt+KDH54GOl6VEh6i1SrlaVEmHStssdmMUWMDXGF7c3LsVLu+5uIo7aj809pAxYnV4XFN78x3PoISK2hqXlunSSb08DK2875R326vLSCsnPT2L3fcPx+2h+8A8rt2n/I7O6FUGlzWn7P8r458AogULLQDUZU/kZJaiZSMyYkCpaRmyGDr0TgNPpQSrgJUCTNppYbpIV18w3WMzFzbwMFBVxqoOg+R3TDW9lm1T92LmgGLFjChM+0ED2kynyPOTv1MlmCTH08pdIXtsnqVF6QZUmVBji8HT22gXJFo3rm9SSinYzEzDAKu5w5fHumnNcbxNBl8Zp4DV6+9hpctzv8ciLwbJwUDujCG5Z+MUe/dCoAzP7pRUmKN9k0tmNzD8+DnZEg3c0X90l3NlKDOksAMmm3BaGf1ybVF2Vf/V40U/kRVsI2GUQtmqUGaVh6dBhTCvCqBS04JGgGHqFGOtQWfj0VPuGNX1enTr3zZbbBw6d6NlWgZO3f/DsUhKVsi0swGa9m/dOSwB9q7+lps+pvpjaNDWydU6MLUAlg4dZ9swd9k4UOQvfXAbCdA6YaT93kOBWa0t7w63lSXsCHPZOFMtp4mp7acXziavtrOOqkR1nQusxZR0+/GROgrI6os6p0BvTwaAyvxWwh88pZRABUTkZBh4ePHF5/jP/+6P8fnP/xqPB6mIzeTFFmm6EcAodSk95iVSMTSBV5EFJdvEsRFgs8txfXsrTNFg2Icf+mLwlzlZTU9AIq/MEEqCBBr3BHf9/lAYP+W4J6PDEFvFLhHUrlcbZBk/58eB5IeyvApVbMl2sl0JLiiCwnInBF9JP8BgSIZzi9lshtHwEr1kJGG6ZCTD2BNwp65P4JkoYaEoElGb169fS0hnbziUzwikylTlZ9KBQqDNMFuGixKEelWFVy9fCbDt92MR9yF7J+I1zMvzXGzXzA0l2+tImDFZYKrLSp7kvhKBJgoo1ZmH7YYqnzsB8QTY548mSPox1qsdGIka9nwkwwCR58MrHOzWO7x9e40Ny4b0ephcnOPs8RWGCQVfQqQ5sNqxyqmPy0eP8PjqEfYVQdkWWcZalGssV1vJL42SodTkHI5HAro5S6ie2/MT5cyoGX5L9pJOB4o8uRIdwnOwNuXk9FxyD1fLOTbLheREMsyVoLMsMhFSQjLGYHwibKawnhJezYWZ66mKNJF8bYXdBawKQ+kytzgU54khi0SUil9l/U8RZ6MADwE9AYdW+aU67TbDcjlHXijG22cYdcT6qQNhJhXzznzFreT8ksnnDQRU1Q2oTuMKcE2zEmHvFKNhKArB7M/F7jVeTP8RX938HNNdjpr1UMle9PcIGTFQeyinMV69WonC8HevfoT/+unv46P4AtfFH+Pvv/gUrzZbbDkHqORLhefIR8a54tSoGX1cqrqyVIbujxz0h1QoPkG/d4lB/BShP8Fi8StMXw4wuy2xWL9B4V4jPkvRv8ywD0sE0UcYRU8RYoBtWgnQDLMJ9rsvsKGq7naHfJ+gqD9C4SQYxhsk7hTefiWCXHXoivI6ATHZYNd3UZCV3ezBZt0XzKUlEFUJ/ywH1AvH6Mc/wmZ3gyy7gYMUrst0okIcN0F4hTD4GJE/hFPPMVtfo66GGPV+Dx99+F2cP+I0+xaLxQt8++UNVqtrvHi9wjYtEfU9XD4N8PS7a3znhxmcssTtCw+zmYPCLcQR4TgcCzWcny9WCm4ZL3cDQ5Vh+v/HSy3yhtFpjbQO8DQXOgYOH2RU797lschLe+M335DSLI2lpdtB5641ZxX27pjV1g2/VKzPcRRvvPxdk11fQZ+6Ex5p165oApa6NSoY3uixUvPB6xCgK/GR1nN7DOC/L6hXoUwPjQq1iyr70OR5WiFxTWh3Bx12DDPpK8243g1zvnt9V8CDBco7Y6YFdEdSiO+erFFwOYR02lttvvEeJ1P33m0wG3SbU3EDVc9soadDI92qHdrctJm3zYl4DpsVvXt9c53WZFQXVsBT50Pp87lNYXANJA2zY9KWxGHE3AuqeyrjUalg2j/63BTMasa6Fb6nrymX51p/EDUtHtUGeKgxw7yEpncOEZUx7psMVPUwAgY169WZphIi2Nb+VVyTumfWC5VQQ+35tNtOc1JN7UXljdXMpGEx9RC3czNVXqxybOgqv7rtec1G0QbuXuWX2KOnAZ66rqyApwddQXcdEPfNYFN3950z/Ej+vBm89r0YcGHvLQ3QEqtJ5Rh2RK7uQcchN60m11IDv45HR7PCliCQlABqgGfbioHj6TFm1gUjvmaVDNJaUjL2GtEhG0drxVg9ZtWyqCaF2ekM8FMOEFX6wDjUWkzYrjEmF/FwLTZrrhzJiJl79mV7yeP44lwy40mNNJNn2UY3GMbz0EElq0bTF5a+gIibmT3A5Hnq+aUfSqUEqPaQckHKt6O2RilVpcNu9WQSWM55ph1Uaq41Ekj3DkUR5lKejDszwAb0Bnjaz2R/bsauyjk/vNwBA1yoPb5xbFkpRO12oO0dA2qN+pRedMywpZOHYIbtQ5DDcjoX4wEWL7/Fn/7x/4m/+9P/BLeY43d+eIKk38eUyqRpKgY8czhVmQSq4u7hMz+Tjika1ZWL9TbHesOcQQJChipShKiQuk1UdQ1CrtkqnkPaRbrEEeN/t9kIiFVMrRIlo9FK4aHdJhWWhOwTQeVgkEjZlChmuK7mvPcOBv0JlsuVIHECz6RHto4qskvEEctdJNhuU1G+ZQhqWZfCppEhYwkVAhGyaLPFHLe3t+qzXk9y7gg8IzJ8OtRTyhVVDFlmCZgesuUab968kVzC0WiAfq9V6WVuIwHoaslwWwJ4F/0BVVrJjLoCyv2ALCqVdPu4eTnHbLpGlpEtDTEcxUj6LrbZFos5aycm6J30kQx9OAxZzPco0gLTmxkyqhaPxxhfnmN4forTvlJv3WZ7bNIaezfExeUlnj55hCLbYr2eI90tkOdbLJZbyXt1vEhCiQfDEU4uThHGgYgxDYKhhBnXFRlS5qtuBCyzI/ke80bJIPYHE2y2K9RFIbViXZTItmusl3NsV0sBn07vBHF/iDiKBKCLUq3kbJbSBwyZpeNByvbsdiJURPDJz4TR1IJDdA5I+RiPjgSjiKxALH8osiTiQL6PfLPDarVAmm2E5SVg5f0SmHAoh2GCfkJnSSG5kGRYPQoT0VkuZZkCYdf3lYM69eEPtvB6NXK3xM36Gi9vv8aLm2dYp1x7PQRJAHfgInNLrBc56gWw3AJOMsAPPvoX+Fef/Lf4OJng69s/wD989QVu8hKFT6BLsBZIXuh6t0bh7JG4ASLWrWUJpISOhwLZvhQ7gXVhT04uEIUnmF4/w7NfB3jz3EG+C9HrJxieufBH1/AHFJsa4uz0CYb9cwmBv3nzLaJsjIF/g91yitl8h0UWI6seY1eH+OBsgkeTEmHwFileY+NU2NUJCqkzX4hAV5G5yLY19rlKOSF7XeUUfaKjy0Xg9jAY/UvFZOcpnKrAvtoiq66Rliu47hhh+DGc2kWZv5bouSC8QJGfIYlPMB7HOL3wcHoSI/ITTF/PMF+8xWo7xS5fYe9k6A0LXH1ABdyVOFO2KZBVoTCuJHQkt/wXq9W+43VtVl56OB7mmo5tWHeW7g7wVJ8eBzocoF0gdey4B3GPNuDvE0dqzrlnwfQWFxw+izlOBQPcjTHt3Jucx/jl203b9nAbw/TwXMfasKbghgaMylN/CCComsfaRG0f3QcebeDZhBfpTjr0wL/T4FTW+4OHiGHyDuBp+uWwbTpMiGX0vAfSFcNOfPwHTop/8vM13vZ3O13UM75HWxwxpO/e42HfdudHMw5b7N70wbGx8z61GLl5s7aSMbok9E08BYaxUR/5NQ0bZWwKoGzCaTVwZAqEJN7fBZ4mTNW0EkNWjImojFAzCC2wTUa90sJURj3XKgNkvl85lFB6d9w31xI7lLABnpo1bL7tqhp8BLz8MWI9AqI18BSDX7MwrU9Is3CWmBhDocx17FVDgfo2x5GhtnxVxvCT8WQsVAXICDqZr6EXzKbPBdRb4C94j3Va1Q9+90uFAippfPM6uqYIijhwphwwefJ91m3TAIbnpjEiBe4ln9GAD+Gaj96YPbYjK7dRGTJmjqh1UjkUVB6Jmbnq+xrW6tIivFDkRfCaUOE2INWGwMoRwbIWapCa8iPyt+1dZP5m84zt8qhmlv4uQ/ws94HNaNrPaIhr87kp33O4Lpq2O2w0+zjZ4qWWtOKTG/EwmeNmfeZ/VJ3E+yIj1DVUPLE0p3EcmQFtSD0a//qGVCVV9SNCSxLcp3tCanWrkGIz/znHVE9pxek91x1bX/r4uCXwIfi029M+0ux1h+113KZoIw3eNUucknt8M8JaRWkBo+0+LZJieo6ICF0TgdWCZJbKkPxxrnmOKwIxAw/4D//2D/Anf/i/oVze4oefXODJhcrHX64zXTLCEycfgd5o3Md2vYSz2wjgSbMaLMdJjU/XC1DLOlkKO0N11ziIMR5TxZTgJBWmj9dWjCd7zEeVZ7qUkJpPRcbwSEjOaMYY0T1EcTavuFZUGI5jDIZUQ2WtRor3VJhNVyKEwxBix9+jPyDACyXUrshYx1Oxp1y6rq4u0B8EODk5kTHBPECGqm62GwGdfJ2enSHu9yUnkeVCFPDMJcKBz8mQXi+MBXh++/mXYlifTMboJWRh1XrFcOPr6zdyzroM4HsUFKqQ5TuMxkMkCdnOEo5HkZtYcltXs63UmvTdGCenJxiOE2TFHK+vX2O9LBD6Y4wux4gHHor1DqvrBRyyS36I4eQEg/MzuIM+AjK12UpEeLKK+YIBvLCH84tzfPjBU2E8V6sZVotrbDcLbLYFhsML1E6I7S4T9vL08hzjk6H0qZtLgVXJ4eMzEI6RvZ7PbiV/kywuxZhSluZBLXmxSehT3Qbr5Qyzm7dYzm6l1ufo6iMEMcu6+KL4y0gu1uIkuCSoHI9GqsRKytBYR8Anw5/JWLOdCShZZoX9R4BI54hSSFaAkp8RkJIB5ZwI/QD9KJH8YjLe6+0SOXOW6RB0I7GjB/0TRAEFrpQwEwWVTk7PkBU55suVzJuYzLgbIn+7Q5G8xk31Ai9Xb/Ca7Ui1Wyk1AxRS0geoPA+5x3FTICqB6wUQnFzhd3/7v8e//PD3kKym+Nnn/zOu8xxF7CMV26YCBaRHvQhbilZhjx88+SFOk0tc3y4xX5M13WJTT+H1CozOPEQ9D6tNjmwDqWO7fhujWn2EAE8lZNcJtohPbxCMv4UTpegPx1K/dj17hSHO8XiUY7tY4tmLDF+9AqYLF8noezgfpjjtLxCGW1R+hTQikFY5mvvSQ7bdI9tRdMxB4EQIyDCjENt4XygWlDmeTu8JRslT9JzH2KchdmuCzs9QuG+ENfW9x2IH1eUNyn0PFWJsU0eUgaOYSs8RQt/FaBRg6A8xHg7Q67vwg1rqA3NM5NUN3Pgr+KNn9Koh3V1ht+WaU4ujyvnZanWE1lFL78Nm9V124tiiffw8HXe13t6U/98wZWqTb1/Gy/g+N6ZASJuzqDzS7Z0oG5uT9+593H0GxeN0/KoWK2o2so44Y+ck7TWMYImYJUY8RQxk3eYq7rKjW2MMrc6mqtuG22DzuudRVHkL9ez39aky5LpPbsIn7HcDXZT8nZvzvY6FbuZWk+tpTmZf3xg4R2pOHr/2EVR25D7uBAofIXBVwGVbL7MdNybEynj9H66novLD2gc72kXvMwR15ykzV32hyQlscp06HGZ3WNxhqrs5sRI2LII2h2NAndO8fWz8GDXPdnwdP14CWk2/NsauNS51VFpt4hrlhPpcFnPIc5jSMoqatOIIGhFl1U6qxmK3hEozZTTYpnpcg4FNaQQT46DPx3bxD0Ja7+9Va8TYk8r6myE79ip7ODv5fzKerfNMrz7WfFDZjGRkD/KDm9D4treUYf/wi5vW+72stZShh7KgddlXCa3pzC/NcloXoAHB8CBlpKs+I+Aya55aushEHlNMNfd6N1KlnXMWi9kwcvpawqTb+Xm6rqcwq3TskaI3zoWDeWFAZWdPOYiL0e3BTZzlWew5JCHG7aDTT65Y0WPrrmEZ+blvSio163k7/s1VeEwb/H4YRdEuuC2EOux1e+yYoHmzjXQXTTO21i5BrFrvpN90mSDpPx2zIBCUYFg/qJxZM41NSDvPIktru+NKfzZ9odc/k95s5/I3S6BuCZ3P+i5rRsYa01E8Bb5MfmIT3K0dX3a0hFnIJHe2idDQjk/ukQx/8ynIU+n6l65uj1pCzqRMEhVZ81z6aUBGqS7xl3/yx/ijf/u/YnPzHE8vxnhyNYEfFhKGR5aR4ZBkLxXoKhD4NNaBMt8IS7Xfh9hXAWZTskR7Mfo5lln3kaHjZD8JyOq6REpxmTxTIfxahVeYqnwv9UEZ7shQPTKdZC/JFFKAR0qqiKpqgaLaIh756I/JBMbwiSRzB+mqwm6ZYbNfIRlFuDg5l1SGMttLGOn17RR5XWJycYpPvvcJBnEgoJSszXK5wdu3N5hOpwhDF1dPLjEa9cUxR8ce9yq2G2tTsu94L72kJzUzOdJ+8avPMBz1MRa2kyyeamfmfW7XqfSHj1D+ZrgnhYXGo6Hkk/K4goyu4yvipaxFXKV0KqnDORwPRTX41YvXcAoHSdATxdQ9+0FUekuJdh5OJhiMRwhYZ9ULMByPsVu+FJZ3vaUjJ8Zk8ghn5+c4O6Uo0RSb1QyL+VTKhwRhH+PxJdywT40WESoaTYZwAhdFXcCvMslb5XqtUjr3AqC3RDoOhXroDc5Rsm4qQyh7fQnuJgAk84kixWp6gyxdY7urJBx2PGE5kp4wpAxvJogfjybo9YYo61oUkyWPNc9EsCrPcsnZJZDr9xhqOhTnn+RecnwVhQBFnpNRGulmC6feo0fF20EiHuskCCV/dDGfY7VeS/m2wWQCjyrPu0rmjOSB7mvEfaVMvEsLUcKlU5mitz7meJZ+gS8Wn+F2t0CaVqhSgjGg9j1sygrZ1kGxo2XnoRcHwiizPu4g+QifPP4ePnl0irp6hX948ZeY3u7hhi4qr0TpVyK8EyQeKudDfPKdf4MfDf4FsFjg09d/gefLn6GMN+ifOZic+wj8GjmjDeY18pWLfRlgtayRbn34wUAcRXs3Q75fIOilcIIacS/CZJLAqTfwSmBAh8GywtsXBV49r5HtqFgbCQNMxhpuCTeqsY/2oC8qk9KLgajgstt9ZwBv34PrUHF6i14CBF6EfBNgcbNHTUGygErUVGmukKcKxIcEs+krCYmPnQg99LDb15jlt1jxHqLv4XT8McYjjrsXWM6/BVXD+oMzRBH7PlCOIHcvLPD4rMbZFSMuOBR3yDKy7RnyXQ7n58vlUSzyPqBTgacumLjfaHk4bLdRmG1May3Frk+qAOn71WLkiDWy+g3LonOqzJamjJOH70v5ag0DaW2HxtDSm50pPv8uw82wQJoUbEJRO156McJMGK8RLegahNwEJf/xvezEh3vzGPCUdjIWpX4oX7xrD7/eJ//xDvA8clrbM/6uq74X8y4n6N790RAzq0BIlyE2+X/qTihp/9DrPm/8Q9879rka/xpQGZbF0uzkp2oOdesnmvxIM1/5W1w8Og+3NUOt8Gj9Zu20dTDvvef7Qi8PvkDVSLNaHDLvbQgmVUCNydwNTFdwQY3lomLIhg4LtpxKJk9OjtWA87CciWXdK/EwXQPSXsnusNIi1/EeI//AkdEBZM1casMe5WHsHGrTZkaUpAkj1BO9+0taoyLwbKa4ZXA357IW1AcGnsnVfedcM/1grf2Hc5m3aQrOv3s91KGpRvjFXnOa0EuloauwSpuD20YCtJDOjA81VzR00B+bpdLklDbHWEx046wUE1bzlu9I/1Bjp/s6HDt0HlCESAG0Nn7GFuni31rGq1GGVSBOndvMD+63xsHZCFaZY/RtiNOC7JX93McYad7LgaLwsb5S4F9vcnccdeoNOjV2mhZWIFN7OpquMS6UrmNVOH4rj9qExSrgeTzyw5oicl+mjezIEDMhBPQeiUy5E90kRc5NaSMtjKNd4HqKqtB4E09rHHn6d2cMCOJWYYq8Od9hPjcjRLUTRNRCtZDUHoipaLvb4ctf/hx/+Af/C9588xtcTiI8fTTBYBDCC8hmqZw6giga4QS03AtYToLvM8eP7CRr5a2WKaY3a6klSDDGEEyCVAFGYP7lRL4jNf7IWlF11XEEULJ0hxjuwnDSEGU9UUg9Rh4zHA4wHA0kNHi12CErN/ASoDdS6rUsM0GjP6gjZOsSJRmdSYJxb4xyV0oJE+aKLrZrEe7vT4Y4uziFR1amZrtABHturqeSf/j0gys8efoIZcmwXFXCgy+yKgSeDN0kGCeg4mcMXb5dbDAa9kRIiIK7bDOO0e2a9R4LAdW+Q6YnxXa7EqGlmAUS9XmJHCnsw0vRBb3Jtti7NcJ+BF/qSu4EXEROKCzzYrMjnYzHT64wGCXY5RlClu8YDhCEFJlxRb12u36DXZpjy/YJBzg/fyziQlHoYD57JcBzu1mjLFivciS1HksqlFaOANnzR2RA98jLDF69AyNdWI80p0HP+o10JBQpPI+hlzlKhrGmG4holh9h7wbo9wboscZmvsPy9lqYY7LYYRQIACJwns5uBAROJqdIegO4LsWqGpNUwnpNBAvrvOZ5Kvm4BKWSc80SK56LvCqx2m7kMwLP3XItoZ8EnsPTkYSH9ONE1ik6BVh2hfM/HvQlxITpqGEQIU5YyqaGI2OduZ1U5nUR+DFI4tbFK/zNb/4an16/xKrO5PoumXvmq7oFCo9qv0C8H+CyN0EMB9PlHIhHOD/7LXzvyffxeBhhNf8V/u7Ff8T8NgTLTvbGDJX24PcD7Mhqlgkurn4H309+B94mx7PpTzHfv0B4mmB01kfS59ieYn4zxWYh+B9ZyvYlcCYjGEqudVGl4nTxAqWA7nsBxuMQo4EvpYDSVUFyHOnSw+rWwWqeo05qjMYql5YMZ15C5QqnFdyY+M/B4/NHGEen2KyZ0zsT4DkaeKJ4HLgjoBgB5RDbeoX1do35aiVOB88dSN61t6+x276C625xxrxZhgunz/Fm8RaL3R5+OMFkdIXJ4BQeqFb7LTYpOzyEx0XADUR8ieWRvIjsb4CT8x4mEw/9uJRxtlntpK6w86slczyPvN4XULc7NWgAACAASURBVB4JJTw8m1zgPfJF1XHNGJc/lKmn3PwN8DxiCNx5Al2V/TCsqdnAD5ioo22g3zRiFfYxx8J1JF/0jhnSPTPDA/WW0zC75rmU8Wi64zAX1jZC1HHvC5ut/fPex+QzHrLLx57XYfHX96Ccj4boHVz9/YDnwyGC7+o7+zPVsg8DT7Wl6xy8IyGF8mzMq3kPDskYsu97jw8eZzFeYsyY+aF7xRi2/y97b/4rSZZeh53YMiL37S21dvUy3T0z5HAokqIlWYINQoYEy4Z/0i/+0+w/wAIMCTAlkiY44jbDIWdIzdI908v0UlVd+3sv9yUyY0vjfPfeiMh8WS9T5ECgDCVQXa9fRUbcuPfGjXu+c77z5XPKbNZLm1D1iCkYl2+YzPOVM36qJQUzd7Blhw8QB019dcPA7/ytWMrrwFM1v8i3Wps6nvmdqMvnkkJdS7ScN2ZAiXpMCyeZLRuW0nhvz2G63R6ZemDOsct0b+WiFVI803HX5I4SfNIrYGlnuz0liyy+4jzldaSkij0UpJKOOQyuFXRSHW9OaUCcWQEFeLqHK0GrPNAib9AEJPK/9Voja8UO6DTXLl5gCtqZ5amcJbh96+obhWFVoWTIQcxr0ivU1CnOtg947h7D63ADK+y0zs01QRTTdj7HPJcJ2JXfW1vzkEBKM+/F62Y7L1tk8zuFW7dUFyWgmh4BPIXCEWn49lZBzUPzZJLBpZSuCF6pHjZzQDu75n7ZBQPPzbRsZE0wTctSywHj3T6VK+tAcnFvahyL50OtFyqOVcyWcrvzRUtepmSsSmVYdN6ucXhV11MfwbJbbGfx+zy7XUw/yJyRIVA1C0UFAIK+mNZCaNLBNU7w+OOf43t/+Pv4wZ/9v+g3XTy4f4KTXg2Om8FWGwsBipRT8rrMxauw9Ibk1FkImc/pVKSu32g4xSpMcHp6KgAxXNG9UjGeSRajWSdwVC62ZO/i9VrOQ0BKECdlQ+ahGLrQ5ZT/NpvNBEC02y1d8zPFaDSH51vwxVyHdUFTzKdzRGGKTq2HdJXBrqfwGy48q4LVIsJsslClWewNHN+DR0bSsyWISxMjgq7JhCzcSnIO33zrPhrNGobDSwGbHAPzN+WcZNkIPnkv8/lcgLJfbQirR9lsSqZXynYwH5B1DTeSr0qWkADYOPxy3nBMyPiyHz0vkJqDBFYMvgZ1X2pKRoly9q37DSmzMbgYYDRfoNpp4Z133hIQO5kRdVjiDOv7lPMyvzZDulkjScmgWqgEDfT7Z9KfNNEZDV5gNhtgFUawrQAtljgJmliGMcIoRavTwe17d1Gp+sJsuptIpLbrkG6zSvIqZj8EYpsYi8UE4WKETbQUEyjuVly/hm67JzmbdAW+evkCvXZLGdOwzM2G+ZQzTAhabAftdldKu7D9NBFibjDnwXI+E0ku5wVLstDkiR/OdboRK4DF+gHMZQ0L4DmbI41iBNUAjVZD+ppSXj6/lO0ul0u5D1M+h4ycX2U5GZZkIZhWuxvKNWnS5Pt1BJ6DLLzCDz/4Pr548RTDaInItZC5HiKWcYnXxNwCfLu1Ps5q56CG1nJdhEmAZutNvHn3LdzpN5FGz/Fw/FNxlmaOY70RoFJPEW5e4cnoIRZpiqDTxt3afQSpg+HyJZasOOz3UG2S+WP7hpjPXkm5nnRJqTBdflmmhMkWDqKY0u61pAlxnWBucpraqNC0qsv9UYrhqwjpCgjsBiroYTnPkPosNZQhXC9Fcr9YsN6tL87IjW4FrZ6De2d30PRbuLp6hpcvH8G2MnSbHVS9NpDWYGU11PwOZtlLzJYTLMKlXL9SaaPdOIPLEkfrGTyHz28XvuXh+ehDXI4vkDoWgjrzuBtwcQqkVCDMsZqEkgPOsjb8w+d6GS0QbUJUajZqDR+tpoNGlaBzhdkswmIewfpsMt8LPMsb1xt3lDsS1tcdawpo33guXYKj/JrI8wHL0fUjgCelLvKq2a1HqRkjAwg2uzK1PQ3cLZuxzxxGbdkO7eyUwQlfOHzYVH04Dar127I4g8q5K99DKfyt7kKznjf2Kbdihi644UCRg5VAbz4GeYPMDzvusYcuftM1t8RU+w/cn137t7voscCT+TQKfO7/mJ7wj8jxFAfEv11zr31LQJUuzSCbdV0STgXdi5ILPKbctHwzazbbQl5seThusSPlecyX7qGPrBVHPJN0HdwFnubcOeiSDV0Bfrgp5Udt1NVP/HvNnI3SAO3+e76h1z8YW5X8XGZdkNzOLf9PudD1/AM+jMcAT8OW7O8T6SZZy6736y7wzEQKfF0MubVxztmonVEygL7866Mm4hHA07gU63Or0xbz3JyBkptD00IZBhXX3MrLExRjzl6oL5Q6owx5SxNBzxfBEfrJ22X+TI6mzNuSK+r2fah1Ov+U+q68/ltaorh7o2bdNt8X+ak2eDPy4a0cYM5DLaopA+yC9TRoUXTm6rR5SRINPLUCR+A3nUrLQZTdiK5umHm+bnrG9xcU280L5XqicrjU/FZBE5VnTSCs2i/Au/RMy/NoQKcxwNPDmUPF1wS3jWojH7c981vJY4+Y0/l6aoCnkugLm0v5bapknmLCk6vkdUN3AjBmnWYpEuY8CvNp+oV9kZLBTEXa264GGD9/hu//4R/gr77zBwhHz/Dm/T7u3u1J3UtWNSaoIrMZ0uUyUlLRwK/IRp+PgR9UMBuz7AQlqImwVRUvQK/Xldw55tHRbIb9RbdYAg0lJ2a5lBhZoqSW3XZb/p4vuLFVIIAAlUCAhjJ0nG1QzroB5vMlFsu1yFTJ8lXrChCNroaSZ9ZvnyKLNrBrKRyfskcyWImY7rA0CwEUpate4IkMuOoTyJBtVUCKsuJOp41+vydtHw6v1OqvXVWVnJvlMdhmVxg/AlG2uV5tIYn5cySSZD4LBPxkz6yNK0wu8yY5jJTwttsEQfzdUsbZdX3Ytify4vFogu4JS120kG4SzMhIJikaQUuMlgaXQ8kd7N85x+0752IQNZ9PZd4QqHMcyHatwjW8WiC5qIm4h1I62xFQvUlDTMYXmM9GEjDwvDbOzu8gTiHAc7YIUQmquH33DvqnJ1KvtcJSOKxHuggl6MALVqu+uK/SsGk8GWI+vRIgQZBGWWpQbaLXPRHgPbi8xItnz9Bvt8XhmIx4GC4QkiXNEpEvk6Xl9/iHAYlWq4nLy0thVpuNuuRqhuESk8lIZN7KbKgKx6XxjgPLpW8zc5HZ70A4m4N1Pgla+VywTivz/2xPsdU8BwMhm5h5ihky2xepMg2y2CY+f8JsM5xleXBZ5qfig5VFH3/1ER4/+xRPhi9wEYWYkxnlihRb6DYC3OrWUK82sU7o2lzFu299A9aqgmztilNytevDb7EkUBVwPkS8TOBkPSTZHJeLH+OLiw+R+UCl46Lt+ZI6sYgiTEMHw3Edtkfm3ke9GSLbMICwQDQng0/5OCWoFcSRhXBFdpqSeCUfJvCjsTDvr9tmWSFgdMXgooNOvY9u876Y8mQ+HYBjXA3HGI45ToBbaaDRbKLdZY6lh2a1Ir4E4/EVLi5ewkEFncYpfKch/ZAmmUiV185SWFfOZ67anltHu3GKut8G6ICbZuIfk0YrXE0eYrm+QKWxRtDIYDmsxVlHHHfh2k148VoCYywp5FQ2Ih2mQ+4qZc6upfo2YG3dKYbDCSbjGOsIsB6+Fnher1257+W0N3q450Buog5+TO1HtY+RjwrIFnk25Q3FzS9LY21evm7h7KpyRrTL3qGGSW76dvtfezcHblNeYmJPrQrWy5tDrMsNLFJgVB5KvbnIt1i6D1Wg+XjGU0W1XwejdD/TZmL3Bb/HLfCYjcprk4Z3+vnvK+PJnDOVUfb6D//VP2JOH4NND00/8++UxSl2wABNvZ8RAFrOIdM7Ib0BlI2sqZ+ab+QJTos5Ycbi+iz/ZQLP7QjINYZP5rQldbNkipfZXcNw6AaKrcVO/mA5a9IoAw2Dt1WjdGdoTa51GXButU0zy8kRLsZkR9RI7C+No26sVMt367HcdtDMaFyT19XUYDi/59LN73G2zudMTtFolvfgZDu8Tqu+USeWJUyv0WbZVoEI/l9y0ICLQT2+5BQALYx68hw6yb9TpRbKn4KZ1O01ZmYaYxiZrflO+f+ZnmDCSlupIiUAoXIPzT1e75NC1vn65yM/RuayDptI15WCKaVTMwcuV/bod0MOcsvzRF9yy56gtBaJI4GYjmyv+fuCQ3TsPfRRtW3VUebds/sdNeN1yR8zPQi4tPGV8ndRHqp5jxXIsli/tsBycZXde1GTjxSiQan75q16nijJ10/ka2+VwFhq81HGqmtY5gECAmOpKkGXSLUYlHNuZczK+c18blkPUkpO2AIUFfakRDYTN1b+vlnzsJ4M8ZPvfw/f+/3fxfT5Q7x1t4tu20O7G8CrMl+OZS9SuJQuRszrTOExT8+l6ZuaS3TSHA1WiNeZ5G2yBiVBJ0HNZDIWYCemObaFdqcrDCeZQZEhy9g6YqRTDcjy0XmW4CNDtRagQcdXy8J4MkatVhdZ4GIRCvCkyywNYuhsW6/T3TbCdDzFeklzm4bkH9oV2mkqGS3N0gaDEWzXFVlnu9NCUCNbGaPbbkp+2Hwxlz6q1xvCBrIPKamVfFaPkksylQSTii0j48k+USDZUeY3k6W4pbKD8n7PmLeq8hxn04VIQCl7PKNhT6cps5JsHhleSpY5HwbDsTCvb731JurNqgA+Ai2+U8IlXXHJMnvonp+jc9aXUh40BqLawGOeuupdyRclw1pptMWNlbUnya6zNmdQ9ZAlIdarGaIV3XNZ07GHW7fvYDKlS6iD2ZzMVIZu/wR379+T+/dZAoOOtsJYq3xfNSdVDc80i7FcjDGfXgqgZzurQV3k1zSsm4ynuHh1iYrDMiYQoMTx86ueuK+ybuZ6FQvo9APlNswgBCWxrueg2WgoiexsKqVaOGbK3Zauyio9h3malBwTeCasATubC6D06HRFJ1bbglVx4VUDAbrst4h1YglQCWRZn9Zj7m8izwGNb6SOqE23W8qtKTWv4aR3F142xMWrn+GLZx/ji+ErDJINEtsX5v3N/m3c6zVwOZvjx8+nQP0O/tU/+1d4z+9j8uQpPnryKT6dP0fUreG33/1ncIMfIFldIgsdrJZzDBafYRBdon4CBMyzjVdSzodS18EYePyIbHkVvZMqOn26H1PeTOZa5blHzMNc8RjK1wk0WaYG4u67SQnkiAkiBL5ykY5WfMbraFTPpJ4mgxGW9wTTeYbBMMM83MD2bHROGFyiqzDnEE27RojjqeSVruYerKyq5PZ0tbYiRPFcGft4p0JGbaSEiirB1Kh20KmdYbP2kSwzyRVeRwsp6WN7V8jc57BcmptlUpsWdgfu5j00mlwnuN6xdBJdrJnTy+eUN++gWm2hSjC6usCriwEGgxnCVQbryWuAp9pUHLsJOfTqYtDxcNRRuedtS7j25Q4dwyzubrTlpVl+qeXAUzJzb/xwEdoFnrvny1/fh86lc5mk4K5hPEvAU5hQi/bgRX7RTeNweIS0XPLAgWR9WOpoe3O350tHJPUey1L+vQWeqpzztb7Y3fywUPWhzxHddegU+b+LS1spgCDAy/zRcCeXQWpAoEBAIXgzIFSBrWLAzXHl9qp5dxh4Hn0DBzTf+UaozHhqNFOWuWlIkxtwCcNTkvyVVHVKMq3PkW+cdw2rDBDY+bt8X+yFwxm9uyzQa3pG1AUaXO+Ag/IcM8Cz/LtrP3MPc0Sl27Jj8evGq8CThya2dnSWa6tPrtwwJ5dTbDvk7r2uYIftvM3ddZprpaoJ9/qPCSSWXzMyp3WaRvntwzILmtYu2m/eD0XMBtmeBPrdtdiUQdptWfm4sqGc9FWZISulfCjGU/X99euUF2d1N/JkakffXVxKAHXowytVD738xEeAeUAGOF8HqubZTC26lmrgpgNHRiXAuAGDqUovs+cetcRVtXl/oPRan7Ck0h6psJk/ilXgM6mUFtu/L+5DGFeCzoT74TR3X1aPpjZK0s8p61oawGeaap4WMZKT+7bEDVuuR1dXXcOQ4CBh4UdA2MOOD/z4L/4Uf/oH/wFPP/kAb5zU8c79U3heglqrQjczRHEk9XzZDm7guWegAc6auZdM93DpxAoMLulES0fYSHI6b98+Q6/fxmB4Ja6nZHLIMi3DhXw3JGXC/DLWvnQ9YQMJQAnypvOVgMNOp4lWuyZMqUhtK1Vxtp1MCFIS3Lp9hlcXL1ALAtSqgdSGpFMtnVvJejUaNDZSoJeAi+wVQZTIWT0bzWYN1WpFzsXFnKwlGVoaGJFZ5f2SxaT8VEyVKFlm8CJl7qnKK2Q/EpyyjwmOyDJfPn0u8Q7mLdJ9l4BUjaQnm3iC5nUSI6gHUh+VjB8HlaCXjDHBFh8fSn5rrRZOz/oi2Y3WlBUyoJDg6ZPnkr/5xhtvod3vIspiqZe5Ws/RbNQkOLAO18Lyst9q1TqcaktqjSaUjdobAXB0AV3MpnCsBB6TUe0GLLcrAIvsKk1f6PBLg6davYnT03O4FR+By3qaobSJJVHoUEyjH0qDeb8CyBPm+j7T8mGWkCLZoYEwy7qEazE7Wi0mSBI62NKBtoFasybglqDbcWnc1JD+XS7n4mBL4yZKvVfhCvP5DBldYn0FMEeDsYwN54/fYAkclX9L4BktQzEXIuPp04nYc2BzjFhixVfAc71YYjGeIllFqPcIkGwxO1pFrDdpSX4oHYPJ7id8ITsB3Pop7rQsrGdPMZ69wMvZGINVjI0T4M07D3C70cHg6jH+6uOP8JOXc5y89ev45//gd/Df3TrH8uJzfPfD7+I7n/0ITzYrfPOt9/DOyf+Me7dnCOp/hsnsZ3j+JMNw3IXb2qDSseDbCyAl8KRRFvDiOYElc5wZTEjEDIxgvtmhqRWwIuhUCnkl8SbDmQA+AWPMsiUbEr8SLKDXK7dd/e4ZWo1zRKGNl6+u0GpdgnY880UA2FVUWwE6Jx7qzRjRaojlNMQ6UqkOduphsz5FygBOE+iesDQQzc0yzGcrTJdnsBwPlYDPEwMUU4SzJRBVENh9dOu3ENDsSxxx20g2E8SbZ0gt5mUvYPkxKtUmGrVvIg5C1JsuPI875hC2HaNJJ+lY5XPzPsnOexkl3DNMZyHmi+T1wDN/aR94e+Ub3Rs3BdqP/sC58o1wKZ8zjySawGa5KPxN5yubC2lZxjZwUAVtxZjj0EckdrpGZ+lYE/U0v9ohRV9zVi1F0k55ufSuJMWRTUUpwm+kV+UTGtbhiNiAqp124EPgeb2U+J7gg0IoN57tv3bgqQzICxfF3ZtVAKkou3GgM7aYxUPjcNO/E3gKC6OfBeNqq9RfyhJWtmwlcyHzHOeAU97ALNWxw4YYhm4nt9sURvi7tDt/Pg6TKzorrKhdab6itqIlVlemoJ6HAiQNE1yUaZCNp6owr5pg5m6pJIx6G1y3Tr7GxjIH6AjGc5+woOC3dDMEsB0GnhKu16l1+Z3v6UMClvJnn7g7L01745qZd9KB4dbAsxgBkLnUsbziu9KwmwddGM8ik1++e41VK9X63Me4FYBEAxY93FtqmdIdGeVlQfaVpOlm/osa5jprvZtmoQuDXO+vklpEGEhxOjX5jzq/VIKM+meZ+RrUlNizYh4a51618uTPlJHvlhWg5dztUstU35WGhwDoiJcWN8f8UwyO+VGfTB4hC2vmMREYaAWGKr+kDM9UyqnK4zTWZwqolQygttak6++sXeCpjM+251eZpTR9x5IUDBwL40iAq11cDbup1gm1KRTgSZlfXjZMJkLeo3mVMyWPUAx1HuRTARSel0XdySKKqY9WcpG1kRqUvify2MHHP8Ef/ft/i09/9iM03RRfe3COfieAH9BgjYXhlSRP5nEKydkkozQcDDEZs6yCj2atjtFojKsrgg9GLlL4gYtbt07kS4PhQPI8q0FNckGjZClrDzelHBNVsknl4vI+CTBh09DIRa1WkTIplp0IAGSpi+mE9SsXYh5zdrcjQKHVaIo8j26sdDqlnJe5ftVGHVm8VgwvgWe1KgFd9gM32q70C42MYkwmZGDZdtZ6rKgajaIeIThm0XmCNFFmyt5osVwK+Gk2W6pkkABSAuQpsjBCs9WUWpy8Z7bFcX3M5qHI/ci+Msew2akLS6kY4VTYYtsim+xLwJKAd8PSH9VAJgdltJyzlOAOJ3Ocn99Bt88NfoLJZIgV2VA7FaaWxzFnkU6eBJ7NRguVoC11EZnfx3xRAt8sTXDx4jkC30On2YLrd7Ha1CSnkcCk4lcEBJJFZO4kWctb5/e0IdEVppMh4jiU/F3OQwY2CFI55lxbCChpJGRlqZgCMWjBf6v4NAKyMBiN4ZJ0cG0JWixXc7kfAsZqlSVWmF9pSYkbBhDqknNZkXFmoIBPBsv0cFViOycj5rcyt4+1TRuS6yl7WbKgNNRiqTTmg9LxeUOTnAQxAzJSGkatkTwb/73RO5NcTMrLaahEJ12pFUoptOPBsSpI4WAURThrtuBLXXsXixXNqxawvRT9Ewcvnn2Cv/zFB/jk+SvUmvfxD3/zX+JW4xYq2QVGo5/ii5ef4MurS4xSYF2r4Zv3fx1fu79Cu/EIaXwlrrLrjY1xBIxnQJWMvUenaOb7AhfPbYShp+ZahcCT5lE0WIpUfjn3bXp94ZhUAw9WSlflCNNRgnChmHnmokoeuMP82nPU6ydy/pfPr+CvqlhGV9gEC3jNDG5VEVSy2MYZbLrJUgTBZ3zpYrXwsLEiNNob9M8cdDp1AZGLqYcwPRPnZtbVhUWpbCTPYrpIsRxlsOKaBHT8hoNFuAJ9mKi8ap+l6J256PQ7aLZ6aHfqeLkciZnQJouxySJsEtaSTVGjsZdty3xLlhNY0UT1AQu8xID19AZzoWM4SilXcGhXWnhk3HykDrmXYc01gwhZ7A9eUb/k1VuhMCkwvEhhVCEbh0MBfp2rUr7sLuhkl8qr+cC5+GDlhknl2nQm0m6cHKW2l96oyg+7JzZI/HBfsMbTwVuUdu3LydojGfz/OfCk/bixWlKgX2+0TO6f6fqjUP9118tDj8uN2ECX2jFz0XADalN5HXjuQgm5FR7H/VQuSyzmZHkfp3DafvZht41HPJK5PPym+1NPa1EpsQCe2wJuKX+gT2RA6c6+WuWO0UnSICIj5ZQD1flkRdjd45YfqVLeXHqUaqO80y8B5WsdVDyR6p+uP8fS7uueLnLjW2ukzvlTWLz4l2sM0aFFoGTedOMcLeF4Nb8KqFteqY6R5QvsZJsNhin1k1lj5W8J/vHsRbpE0UZtKiNAR9VkVfPcAD3tDK7/v2yokx+30/38PfPCdj+7fUrzLfPVfcoUkQ8b12d9b3qbn1vvmHccK2Gq3N+So7lh8vUckdqYGnjmDs6GqTfrlA6K8bzlp2Y3mMLDVRXPA69lySvfBXg7/y/8Nu3WOAbqkeLGUmpt0lBPgN82WUjDD4697M10LrwZD8WNbn922y+BuK3HzeRnqvwpAx5TlhhhXxBw6nqyBfjUwSld/kVyHyX/sTyzNfCU4KxWipRevyY4boJ7IqfNmNvmiRutMFkM/hK8EDy5juTF/fz3/y1+/Bd/jOVihDu3Wrh9iy62ZOlsLFcLWaMpx0NC5iCV0hacO9PJFIv5Qjl++lVhKcdjlphQoLbfb6PTbUqe32w6l1w4GvcQzHgBa08SEPMeVa1gyofJ9DEHTMAE5XWOLQC42fZh2azfScapgvFoKX+Yd3f+Rks2vlXKR9cJknUkjBhB3TqNsI5jOOLkywC/hQ0lwgRxLLfgOZJDFq+WMgfStCrgiaCZzBtHlswp/6g8OaBaIxBT9SCNEZCU8BDjJeYohgiXS1Q9H7VaoPwQ+CZ3mafoYTKZYTyl2U1NJLZkc1frJVarpa5TS7koc2AJ9siqRlimG7QaNLGhrmQj+bCUI2eWg1b3BBZNbMh0LijTXYlUlRJlSt3DFc2EmINbQ7PRFhBHJVss40C2qiH3/uLZc/hkiKt1WJU21iyHwVqijSpq9UA27+yHjM6ojo9b53cRVGwsyFSFM53PutKybNY5ZcCCpjGB5PRtkjWi5VRcc1k+R+TfFU/KWJGBrjmBsIlkw2ksRADaaDaUq22VJWroJLsWECviYVaZiQk0aMREgyslA6djbRqrMkIVymdlrJWRlqyklL+SrV9Hqr4rx40SXD1ulHeTtW62WiIf92gSVfGVO7FHd1/FbLtieMR5oNLdo02CwK9JTqOdVhHNMywom7amSCoX+NHP/xKfTl9haXt4+8638I9//V/gVus2nj79Szx59Wd4PnyKq2mM8dLBJer4H3/72/i1t++h79MZ+Cssoy+xTCcYhRZGlL0yX5hqYeYFL4CXXzmYTx1Z+2yXYwsB507FktzLSoWBNzoOx6Daphb4WIcZhpcJ5iOyvKI8huczb9MVVjyodtBsnqFW60nN2ekv1pitnsFpTRB0WeJlI8A1nMTImBdMXUSV5WM2Ymi0CpmPmaHZsUW2L9L3pIFoFSDMOhIIclyqPUNY1gwVJ0Y0X2H4Yia5qTR0ap2w1qyH6TzAIvLQP6/izbdv4cH9t9Csd2A7c3z56HNcDa7kmaASQFI8kKB/wtxTriMpNqsp7NVM57pzrqSwnrwOeHKBPYxpdLjv0I6GNuSHXm8q72b3TCYrrDD4Oa5dRY3Mwunu2ouXEq6DkExFc5Viq9QhewxI2OWHuoybgXJXmEwAEzWVzXK+QdEvvy0zDYO7zZvvcL8yonVohEQAJQWwrx+59bs8Evz66woQOHxBXSLh5gOPPdfu2O5rneqx7Ym473usJ6ayX8rlU/QGsrzxFZ/2Q7u2g7GIQ2co/l1LsstzTNWpLORrEl3TgYatni1vlPha53GaODFgIZf56Suq/1cb+Zs+x/S9zOTXxHjK86t8L7KxNoBkZzEqYEjxXBYgUbXgdgAAIABJREFUVbVWNvxcW/MyDxpwm3/Tm+PXPbTbz4JmwQ8O92vWiJ2SKapASNHOfafVaX57+r/keM0YolSo16OXj1VxjL7KwbXJ9NnBCaknTBlkmvVZBSvUGbZzcPefVTGIBTgTNYGWnxrAJr+TXMESiNNjuK0GUWVqzLiVTYXK6RkJ6wGanFC5adW2ckBQgOeeRew68Hx94LJ8rIrfqAvJc6ADkAXoZE/QgVOlm5i1R32haKNIviW5s+RkawBnKUjiWtpJtxTU2HpOhaU87r2cbmwBjvl8NWzfzpDK+0/HEFiflX8IPBMZFdW78nwzqi8SXgU8mUNaBuPyDiwBz9dJZBlONWVn87kiHgqa2dRmQElGx1W9HpiyPaW/c+OfXJpr3oPF29owqc4mvrZPISOpQKd+BnWsjgCTNQ8JsixRHRF4WiIn/dmHH+CT3/03uHj4EWqNCu6+cYJWL4Dl0kCFm/UEruchoOtnwpIVsQKLqWZnNYPC3EaCxumMm3Jb8jo7XQIX5mWOEC4iZCkldWSKKP8jcCATQQmwC4+uIBkQLtdYr+iamyLduCJhrtZctDuBhBTC1QrVoIHFPMF0HArwvP1WExkdcHiudCNlYyijZNmLRRxiGa0QwINneVilKcIkQdCsCxvEEg9ROEc4nyCosCTKbdDocbNhrVCCC0fawpzQ+WytWMNWIBtZghwCXAIaSnA59gQvBM0EPa1aTdgxOviKQaPtIE6AxYKGQi7qtSZ6vTZ83xEjoHW0FBky63iS5WNq1WQ8w2IZwm220O90UGEt0HCJaLWWcbG9AClZWILuxRLxfCrAmWwQ8++WqxBhFEmOZq3RRK9zgjTKpF2reCWAjMCTtTKvLq5gsR5nskHq1OHUT4RppmnL2Vlf1lOaE3HDzhIinkvpLkucUKJMhnOB2ZwS11AY25SIkiVcKpQyN2BvIkyHLzGfXEo9ZM4NPjcrvjdoOmRRQp2IORTBJZ8fAk3KbFutjnLmJbGSUpq7VHownRJGGovBFY4BXZE5Pzlu4j/r2MKMM5gjT1K6kfzikHmplPkTVNou1mEowRRhnD0XddZUJThbp8JWN5t1yQUmw8j/r9eb4tJLRpr5z3W/goSVhCz6slawCYHleIrLyRM8mf8CHzz5BEOurfUWznpfw9fu/gZ+7cG38OgX38HF4C8wXl9hGFp4Ma5gumngf/udf47feOs30HcCxIsvMF3/FSbZz7HEGtM0Qcw6shnHZIPFGLh67mE2chCumYuZoNnxcHbex63zXxfgic0CUUwDpoXIoueTGS5eTjGdJOJey7GnNpzyc5oJhhEDVwxgdHF69gbO+rdRnY7w6KunWCQZ6t0e+mcnqLK26HqKycVTrGYjrLFCzH6gey5LuFieYi4DGlxx3aFR2QZO7S48n7myBIpTbLIBKt4S8WKB0csQaWijWrdR71lCwy4zD06tj/Pzt3F+dh/NoIGU5XuWKyxefo7R1QiTOcc1w8Zx4TUqOL/fwdm9JhodB1UnRT2NRUnC55SsuPVoWnK1vSa/2w+jylKuMiN004aliAu//ijZH+7Z5JY3OBLFPoTu9Bsur+OpNzblK6tNwXGbSRVZ1ZsG/fLceQ3LqQ8LWtUeogxX1EatxBnoF6KcX1/EtDXvm/z+j+kIJcwq7V22QOhWd4tEs/Qbc/3S78Sm/4gt7D4WwGwgzIZs22pm/7zQgeeDe+HXsUa7X7wGwbcMavTR2ik038DKWBiXQxVc4B9GPX9Zn/JIlsdend/sLE1jdYAjV3uVZ6Pa2V57jHbjFLLzNXO6xGrnUkN1Bs2h3nybx03D1wY/tuSLZRCdzzS1oS1/dIUBtZnNJ/d24EdtFvUevZAPaNbMyJOvz+YCu21f9IiYy3UxhmGjdnpQqgzvpYmLzjTAsxy6KOZG8aSyBt4uDZr/q7mFffN836iWcXN+MSV50xpYfSkdxtH9Wu4pc21ms+2bGuX1W+Gxnb7YkZoKqNBjbEY4x1PyztArqgTY9tSwzZUlCqzRy8+s1bvt3vr/PY3fWh/ZduYZ7unHLdCp00O21ATm8dP9p4CYYTxLsvDdeSPKKg2jdyXkep3iXwrMFRJ0xRQX48GfJff02hK2PedFvkfLf+NkVH6R5G3TayLBlUhN1bUM+CT7p8rmFCw079d4HGypmkqsqDJMK7GY+mcJzIo7ri1/BAeL+6ySXKqSKAZ8kk3QaTIl+fMumBW1j+TFmnXPvJOL80s4gHUCzQVLbL/ZiEuvi26XzpC2ADPl8LmB7STIojkuv/oCf/3dP8GTH3wPTrJE/6yDk1sd+DUHUaocSpm7SbMWmgqR8eRmnuVCyCh5bgWe4yFax5jPFzLS3AhTQknGk/JM3j9BAgELX9k0zKnWfHS7FfmdKklBuaIrqhACWGE8yVxIzURHNs00CiH7JoY2fhVxvBFjHYLX7lkNaZTAtR14WjBPyWqcJlgldM1MUbF92BsXq5iAK0a9TcDnKQC+WorrbNVn2ZGOmMhECeWuGwGClNoSePJ6zaYCiinrU4qRkEqVYl4hATkdf3kfrVZLnF3ZV2sm1lmqWFa4jqXtlJh2WFIkoNST51L1UZlXSh8S9iH7lewo5aVnd+6i6vuSv7peLkQ2TCfR5SrCfLVGUK0ho6HTfCrS6s5JT4IczCGl3JouoJVqFd1OVxhhziECLObueqx9WatLbUPmDq+Wa0QIELTP0O21hTm6e/e2tI15kwwWEAyy1E2zzj5z4diZSG2n05G4nvqazWb5FrrZBkFd3KZnkyuE8yFsi7L5jbCHZKSDWh1WbCNasZYr+8cT5vTJV18Ja9/vn6JRJ+up9kDMK6Wcm/ObTsCcFzQ38jwf9+/dl3mqcnUjxKTxbDKvFXnWRQa8jsW4CgSQQVXqyLLECoEv5w3XjHqrxdosWId0amY5IY7hRlyHW50ezm/dFgZ/Pg+FDe7XfSwoB3Y28Kw6gsxFsrzCw5d/g588+wU+nw6wIsb2AlSaXXQ75/jVd97F9MWHWM0fIkxCDJc2ng0rSK0T/Ot/+b/j/dvfRHvTRrp6jnn85xhs/j0Sb4XpOsU0BhZrS0lw5zbGVzZGAwujWSJmSXfeOMN7X/86Hjz4R7IOx+sx1stXmE9f4PLFc7z46grz8Urkyl4GBG4A+HVE2VrA9HQWIUptKdFy6+4ZzvpN3Glt8OTJDINRAMc7w8npXdy720fghphcfYHJ4Cnm4SVi5lTbFSQZS60wKKMMuVjfNYpmyLIItZN3UKnXwDTbLJohXg7hWqpU03K6xiYkg5yg0tgg3thYe0D7/h20W1+Djz7SaYpwNEU4zxCkM1gZGfkMy7WFleWhdaeFW+966J1X0O020PbqCFYuroYDjCZjjEcDWJ9PlgWMKW2ERGxYyg00m8OtTSJfcEeWiziGFZH9w7Ud8563+jH0qej+i+i3em50+ZLSKV9nDlG+KrcyBpKZ5h0Ffvdu1/eXGNiNpOcvN/OyNPUVSxtosrrHtL+0f8xbZO6jyLPZkbCVXfrK2EfYlQNIowRezH2ZiLRqixoHUzD9MHg7alIco8A+yN7ttmV33uYbFkbbN4eFarKxPqL55e1r+Rkr/ywiry0Gw5jZbLuhmj4297L7/2pjSue9Y0Ilh0fnmGc7b8sh+vTY3NnDzVJ1E4847phDykqEm49nb9884Mf31+FyJKVH88ZmHRkb0HoMzUJKTVVD1BWOs9ygU74vnzLwLEtmAYR091QHFWkDCmkqUKQjOPuM23ZvhptEc678mdKScdGQcD2h3X4pN17HHLS5iwJrXHdYzuAYafhh/YqSohfJJqVxz+XQKp/a0bnGxRHlFAb1s8fahhqdCZDSxkEKr2lpOGsCsiC8/uTBMTMO+m+ymUbuqtZepYowa4hxwd5nmLUFmgkkdU6kSlu5/jFzi3lAxbUUglSAsDDdol+TMnfS00f/bXK01ZcUWJTSY8ZlNleabGRDLKVNGPizWIpBLbIKeG6z51LOKlMSPQIMBinK+dUb7f5bzGnVNmG7TdQzt8RWZhz5xJVggXreDfDk+5SAYZOtYcc23CwQdof11R1nidnFF/joz34fn37/TzAajXB2dorzW2doNBTDRdkn6ylSKsqcMW7IU+ZEyaafG/dEsUeWrcqCSA3HGM1uQ57VeE3WkECqImCFpS8Isni+WtVHo1rFYDBWLrNgGRICskgAB3MrZ7MJUjuDX/UF/DE8Qemouk2CepovUSfGNvgylnSn5b9H66UwOvw5ZtkXqQ3pSsF7spNkIwkg+fd4RKfaVBhGgkfKO019TkmDSAmoaMYUC3Ahc0Ngxe+wX8hS8p4M8FytOC42Ws0Wsk0i967kqapogJSwAGWhruTKpkgkN42MqWJNlSSUkkH2M+cxf9/rdrAKQ5X7y7qsniclXJ48eyqgiyZABM/M72TtTxoOZZmNCsF01YdFdnHD+wxkY19jnmus5LqcN+wLslCcl2S51ynZpR66vY6YPt26dSaeDQRyBGx0dp1Op2j4VWGXRaYcU5LMAEMmUm7ex3K5kAAM+5fsMA2nyGhaG86PRErUcKx4/Wixlv6mLJdBC7JSDz//TPIpz8/OEAS+1J+07CoccaBk/86xplRaxoQ5olWcn9029s7SXxL4WK3E6Iht4P+LK7PryfyhjPzho0fSr1U6JruUg0OAJdtlpSyts8RkRmOaOcbjCW7deQMP3nxL8l3prpwlEdpVC9OkirUTw447aDt1+O5TfH7xe/irL57g4SpEumCtWAtO20bj3EXn1IKbhdiElLramIxtjMY1NOu/iv/lf/rX6DfaqCQ9CTStre/jMv4/JO96OErwarLBnLVAJT/axXwa43KQ4dUQsPw23v76r+Lbv/nbaPeriBd0dF1gPX2Gi6ef4vOffYr5VYZeq4UsXSPIYrSCNqzaKS5GQ4wHM0ynCTLPReu8itv3WDppimq9jyQLsFz6WNKxdlPD+ckt1D0bVjJHsh4jW79Ako4RZRWsrDo2bg1jGmlRSh6HXByEa3B7pwhOamh0qnDjDaKrNazYR8RgUDRBNBnCSkJUqnyJpUhrFqp3u0g3dWymdbjTKqwVn+sEdoVlmGzUKh5WUQXj2Mbp+22cf32KoLpCw+nAX54gfGXjF08eYbQYI46XsD4bL3boERPx0xZM+d5iV7ql3hhiu3NwZ33MK1xrkI7YBVKcc/DDB6zwzyvtkcqvzvyVeePp1DZr+5Wbuzkeu6PLNwrXv6D2CruvdAVFcqC7s7Ew3zgiw/baS978wkjLDBYwhkbXQHAJLKio8M0fJXPW88hshEyekzRcJUYXFjKHznjMv2+Dr33fkHzFI0Dg1nd3JJL5vwljsM+OafvKZu9y6A62wUhpo64ldfy+CoAo3J8zP1pCVg4GlPjzfHu3i/fY94yW/jI+xwOpPWZVexrAKOEv4/PLBp7HPOomN+xQ+/dJ2q9/57jxOaa3jmm7XN+s5UbuyjmnJ3Hht7IDiDWwUe0vnsO1btgu05evXYI+D/WU+vdUpJcFqFfN1MkZZvPPdUfYX92SHF1u56mL0/Ex1z3ClC1fUnYDdfom1bNIg5jSG6QcTCyBOaVMUZ2imqcDJ/p5F60Jy0mU0h/3Bpk4ZgI8VTBRyoOU/HsVI6mvwRzC0rjtPsucp2WmdFsWr1vJA6gK0uUqzZjmigP9POvDtt209wSieNxqnah2520tBoysiAoEmemjDICkx3KQWBxPeaEJOih1kb5jyedU55K63zogUki0jaFgsaJy0660TSV5sClXJV4QXOMyYZY2qQO/UhcGyLYSxIsLPPn4h/je7/0bXD3+FP1eD7dvn0t9RLpIUl7KAAtBguPyXAqwJZG6HtuaREpay82+3HNGA5kEtXZN8hMJ8qM1gYXKg+Q5mCfIfEGXeXyzGdJU5UwSrLFmJgENQZyUREloqEPlH/MuEwE0AoLJCtKFVDtCy97EYlmNptwzy4zQKIcmOcz7o9EQjZCilKBJlTqhUy2ZV4IuMpT8nUgBfV/yC8UNVcrMKVMSkXVaFrrtjoDAFSWazBd0bdi2kiQTyBBM0uWUUtSMkt71TFhhUUKwrAmdXMVQJxBWl06xZPziNBJQqxhU5oHSPZs5igpcsr0XL19IOzmGvFHmPvL3T54+FcdctmsdLjCfTQXY0kyILGOn15famxSZE3gKa7mc5yVHmEdaoWvvciX32e305PphYgMV1oTsy7zs9XoC+Cl9Zf6cMW7K1hy7pQQ+WNOV/TAYXgpLyPZy7BggYM7kycmJuBvTfZb5kgwWcKx43pcvXiAKQ/gemW3Km5lTyzm2EvabgLGqzaIouRfFSBIjIpBhAJJIl4xawjnUQL3RFBaXbb+6upLz1+o19NgfFXUN7v3IkhI8EuTy2PligfGEfQi89/43pF8Hly8kV1OCSZaFFdl1T+Ur8rscU+YvbyIbdtNH6AwQLy3UsgAVe4wvL7+LH3/1DCN/jUrmIFmliLwEnTseTs4qQLJENN9gNvEwntBE6zZ+4/1/gTt3TmFlM2xWDbig/P0pBqt/h9H0ueRRDxfKZIgBIa7ZacaSNymGM2Dj1nH7jbfw9rvvIZqOkMWUvYaYDJ9hcPkK0+EatUoN/c4tpNkaXjDCm7csvNs6x+CrNn70cI7n6wUye4F6NUb/fIPOLZXvLEbWUrW0Bmvji0NwvJyg6m3QCBxUXCXDXycWXg1DrDMXUWxLmaU4jIWo7rU7mKZXaN7yUO/UETgtNDZ9BM4pXgwmGHMOjS+R2SGcFlDdxKgGFcROBWnWQN3qo+V1kVkequcdrEbPMR9OEEd0wW0A9QpO3vNw+oBOzWtEQwujpzGumDvqxgjTOSpuBuuT8XyzJSksluX8Jb7NchpAoRZv9eI9tPU55i2vXrTHfLiQHPrIi2S/CKr01eN0uwZ4lu8yB4R/CyyTvy63um27X3e5mt3Idr55O7LPzE0XW7ei/p46t4pmynn3bAaKOXJkvmheQ1LdrWxoNJKWV/aOQcqh8Tz078dKbY/xhzGbPr0f2750Oep/BC7YY5i691YKGbIZ2eKwnDWWUVKR+AJ47shv882rIaOuP5tGwvmfE7S4qf//G/AsjdUx9rH7QMr+WfFL5GwPPUE5/lBzLAee2oVUs1fm3xQFUgAPkwOnTJv073difGbtUX+XF4DD6746p84TzJEDARbbbcKAstJoAKJ+ztulb4/NpkvjoQiUUvwcbhcvt6sCUk9wcX/CeOqcRQMU87/LQT0NrE0P5n9LMwzjyRzP/bnlRXhXOcnmeY+Sy6ze0opFNX9MnUPTZzvvYL3WiZx1j9GSOb/5lin1dD34YvI7S87TJlhRltOKi6k6WxIbcKll1mbR0nnZcm0a8G1FEPS4bo0vwwwqPSQHneqFpEG50LGwdApJURa0qKmav2sFhKtFf0smnHswqD4WVgkJKKyknJUkkReFGD78GB/98E/w07/+jwgqKU77HXQ6LQUGHBp6VOC6NN+g3FY8gYUFC0NVgqUitpd0Lk1Egsh9EJtDkJcgRbVGF1IynazvqGuIOhYqAWW7jgCF9YKAjzLdVM4bRYnUGVXXVvfn+NxEZpIzSABDYEwgzLYRyMp6z7Q0eyPAhuwrwaRIB1kvslqVNpKZc3065DoCOtrtroAsOvJSksnfkZFj3h5NbXhedT4Lq2Uo98VzEQQyyrDWckxKRcnOMghAQEZjGVOfcz6bo1q1RXJLWSoDFwR0fqCYzclkKhJa1qmUALhtS5sI2nkcQQ6P6zBfcUNQMhb2bbFYiClUu9ORsbi8uhTJLUErGSWCOtaVHI1n6PVOcevOPbBOJ0vFcBwl11FcWVXesO+Tra2KqyzLtpyenkmfiMSy1UOXTOtqhU63Kyyk5IZGawH1BOtkOQU8apdm9gPLnaRSh1Sx+zSTSulqm6lyOBx/Mq78wzGTwAJNgmLmlm+kHxbzmYDNXq+DuZhYzeW+6cIciyGVCu4IY1nxhBUne8rx4/nb7b7UYOVxrCF7eXklx3XazBXV4DZOJK+VH9aCJSPKMSHw5Hy/d+++9B0Nm1inlGsPDYVoiMOA1Jo1PkU6XkcQMM/Yg9UMkAVzMTiyaca0eopfPP0+Ph9OYJ/0UPNiLOYTTKMZGn2aZlmwE9blrWG+bGIadlCtPcB//94/wTT8ElH6HK7VQ7v+Fhp1H5ejP8fHH/2VkqzymVup2pyqBBMQJRBZqu0HaPV76HR7mD5+htWShl0RwnWkGELbRaN2C77fEDOhWj3Em6dTfK05xfyxi//0aQfP03NkNaASTOH5l6gEC6zTjQBPBoT4LHNO+o6NirNBLXBhZVwTKlhHDqasrbpI4fmUdQPrcCO1QhkZbNCV2A7RPO9gU6nCRhXt4AxVv4Mvnz7BdPIKVjhF5ibY1Fy0LA+1oAGn2kUtOEGvSuBZE6+/zr0uHv3iJ7i6CKWszDyKgVaI+9/00DtNkUwTDL6MMZ/EsGoJEidCaoWo12wFPM2WZAtwyAtBLbL7XqxmMZbE+oPA88hNjzYnOHR0ntNzw4Hb5NZNGwhdO/SGcxmprdpkqM8190/dU4e7otgcqa/s9F6+qdpu8zX5pYn3H8L8pS2Wxn1525Wy2STWMoKsgefWplDfr94g6S3EoSHKYwhmX1XeH+Rq4YPbP33tw1c7Lmbxmhzi3dPvgtjd+S/PieRoHUaeRUbozTehww5mSuw9uMx4mgPk/PlUURs7tSnaHrdrJzwS+f/ngMpjhumYY/6+Mp7HtN3kYx869jjGc5+D66Ez/93+vRhvtToYAkmxbTpAJVv5bXOkHOTkD/oGnlLAqvmoA1q5EsJIbZlXfgTAS2TDU7qmDsKoqa8Ah5jlSLkhA3B0/+3Qm+JYfQBTkthxj1AE0IhE3gsHgnVkwK5/tqNvvD8tQlbBOu0Qy+8VYJSgUrGU5WdT/VzclMmNNKY6qn+KjG21gcykzEL5Uw5wmtSUVLLESqzfVsChmKPMaVNt1f/RLtv5W5MSWgGOqu3buZgqP9MMFWWg/BijPcp4t9I2RGmVyh/VWUYKrudDKVdc8trKwU99EcV0qokoALbESiu/CXXP+TvfGFJxTmtjJBVE1au3Pq94CVsp1tZGajb2KhVEL57hk+/9MX7+gz/FanWJ8/t9+B60g6tKmWHuY7VK2elKlQgRQ5c0N/1xbLJVqrSbPFMbBfhYXsXyHAEz/LfVkrLVTAAEjXw8MpX8Gs/Jza/lSb4g8zwFREiQiW2gnJKmmq44EZPZIlA6Pe1LuQex7hJpcqZKm3h8kghGlex3HUZIkw38CuuNOhiNJqg2A1TrLHLvC1O4XCojGZHM2mRQ6RVLRi8UQKVqcVLyyvy+FM16Q+6DwE9CCDSsSilFZu1NVXOV7q0E0MPBRBi0u3dPBIRzfAlSuAgR3BB8Ut5MsEi2jLVG2Q6ySew7Hk/mMwhU7cnhcAhKw8XAiUZGtZqwd6rkjCXgdjKZiMSYzsUEnpPpEr3+KW7fvgevUkEohj2xmDGRDCGjSjaa5UDodkuWNpHc1La46Nqej+7ZmQALtpUAhv3GT7gKxRWXwJiBEtmG0EGZpU64KriOgFuys2wz8/nW8Rzj4VDmA8eFZXXIBksuZrgW4N9u+WKCRaBI8FkNAgmIEHTSPZlzg4CH12d8xnEC+OKYG8BxLaxWZCsvpa5Ds9ETyTP7K9+j6NqrRlHHv1eLlfR9vVFHt9sX9pc5nKz1yLnS7XZlPiZxpK7pVoRBXiwjKaVDEMq6pn6lgixeYrT0Uak3Uedcc0eYzD7AR4/+HI+HS1jtU7Q7G7iVNTJvg2qLzO4U4TRBkvqIrRNs/Adod97G11tdPHz+PUzWT2DbTfRa76LfvYfZ+DF++jd/IewwGXcG8gjm4ojGVjS/A4J6FZVaBXZF+YmnVwvM56lIzTlClsMATA1Z1hRA3e66OK2e4lZ9g9PeQ7ScJR5/5uGDh3UM7B6cXg2dzgotd4qVtZAcWONQwGe2HnjotFoiXV5M57gaZBhOKCtn8AXo9RhUybBiWi6ZcUrtGw10Vg1kQQ2zhHPbRd1vw3Z9PBu8AJ2ZavQnd2KkToZsBczWDu6+/2184+vfxoPuHTSjDdL5GPPVGB8//gRPX40xXCwRuSFadxLc/1qAuuehErYQXwWYhVOM3CeYzIdipNZu1reBZ3miaGKleCcVAe6tF5UxCfi7bXdK3z4GSO15ye9eP39hXNtgbMt+5XV14Jp8URqhl9nm7H4tBw4H27+9QTCR72vt37Mxyl+BBlS8pl7btXOZfZa51XI9udzYaEeYeA0QFy/Xg7eYy7NLe6HdLxEgHbHhzNmRX8oEOy5n7prcrMxemJ+PBJ7HWE7xHmWbf2Bel2vg7W48y/+fBxRuOic3oUcM5LHA81Db97X3dUP69xF4HrFMqNs5ms38pUxotdE/YhyPOEQ28FKOJAd1BtAVYEJcVVkeoexyWgJ2OXMPwLdV3TvzxwAZqSyhAyZSY/gISSujzALyjGzTMHem00WGvtFyT73GG4CxE+AqHNJfPwbcbLFu38GP5Pnoo7bYy/LvuEncKvxRqBZK6gWCeaMnUXioCFsVXCDfWAZ4yuhrKWwBuFWXFAypYqGVO7t6+1C2yYNKubp5H2kgooEe3zkCPMUetIxty6VLVBtYJsIE7RQOVuVc1LipTuJ5BAaW5b454DTlz9g0sk/6Gipqka+PRn7rsjyJZjPz6xUCkALECuhXbVRjVQTrzPtFZLbG/V2ApQreqXVZC2u5ASebpNui8kX1Q2++K4682t3XZ+QlRS0K8fwnP8KP/vA/4OmnP0X/rIHunS4sK5b6ibxP5jjy3ASfkkOpy1ixubL/SBQzKy1hAIY5rekG4YLGMlOpu8j6fwQYcUQZqgKpAhBdlYssDBkBn+VJEIcgkZJd9cxmAi7JbPIHAkK5f9tCs9VQtS6lHA3HmGUjgGpd5eoRuBGU2HyGAAAgAElEQVTIsj0burOSTOScScme2sK4EvQQiBlnS4IjFXhQa47j2cLusW9ZuoWgk98hEBUn1JC7Z0fYOwLParWSmwIRPM9nC2EOCRjv3b8lTCbZRuZhEkjXG2ThNgImOSerVeYUqhqZBrwS7HkiOSWLR4OhidTSVLJhMtKBzGKWrzk5OxXGln2fRCHYbezedZyh2eyif3omMtTpbIb5ciY1RVlGg4zeSueb+gGBdkMMjxzpm43Uv2z3OnL9y6uBuMoSkNP4SJWrINCmWY9yCCXQJAtKVpTzmkwo2VGV80nwtxYAOZtR4ugLYBRmN1MMuhg0VVjLlCy5Kvkh+xHKmAleSeeJGi5BuGa9RguuE8BxWOZEMfRJusZiOYLt0FArwGK+lDlBkN5utYTxo6GSBHrMfnOzwXLBfGYIQ0r2mBeezeeSt9zpdiD51ww3OJShV8TIicCTZWo8n07IdQkOZtElnr20Ybvn6HbbaLTniLLP8PjyP+HLV19hHHkI2hvUOw78VgVOYGMdjhCHKeh4nbqnQO0N1Ju3cd8J8ezqJxgtrxClDmrVE3SbZ5IH+/lHv0C04POj1vYkYR+xXmsiz02Tcnef9VDZlxHsNdlOgk6NH2yqBgKsF5Rdr3Dnro23u32cuOcyF2/dniIcf4kf/SzBF+MGZhWaIWVoOha8xkTk5XR1psSc0ujAZ+kfH9PpCqPBCoNxJjLbai1FtwO0Ww4WkwTLOZ9tV5QLZ+en6EU+LmYhLuiEjTraNeY8OxiGLHmygZ8S8A8RJkNs4grGoYP7v/pb+Pav/UO83b+N+mKN+csX+OLLT/F48hQvJ2NEboramY87bzfROwlQ2wToeX0kkxjPho/wePmppAj0eyeoeAGsj0uMp3lBmZftrqKn2F8UL+SyI91NL+ljNqa5bOnA2/4I3HkkC6tf8wd2ZVIQuxRNlsNL4M0093XM8Pbt7DCeJXaqOI4vl8OdoK0iDu6NJE8nb7N66RpgrjaD6hSvk/eWL7Cv5M2+BpQNHBS4Vv8xWxB5eR0ht5VFsGRG8dqbPdRf+g63ww6vOdsWPbvD6Jvodl7p80D3v1byvf09ZVKx/2OaYzaN5qi997JTu3B77HY6/Ag08l8aeCoQfkTDDs56zRgdcdyxhxgZ3s3HHzURDwYZymvBTdfT+/uDt3BMv6qNfsFaqdWxeOLV9lTqVUuZjK31Kn/GzXO+AQV7fHS5acsZIq43Oq9Orsc6mAcXO4i8STGuJZ/lvASr+p0UrDBrWekZVo9Wsc7Rk+DQDFOM02FFg5N7huc+SyUIZ35U95k/t1rrqoBlwfJJ7qleB24CniyxLut1ibnLwWVBGaoVvSyIMKynltryHGL0k+ex5wi6YPFEmlx4HJh+22q7LgFGN1RpU16WRIPnPA9dSX5fV1U6D0ywD2IFcLbCofriijHN4NDsJXeiVaBM3b7+O7938g3bZdiMIsrIbzkjxClbq2IUwBRiSwKkhhUUli5/B5Tmkdy3Yk8TMjyUEdYr8O0Iwy8+wYd/8kf49C//HMlyhLtvnMGqUi6nan3y3GTFuGGV/FBb1UaU9zb7wLYERAo7SAfaOJWNLY2G+DOBG1lNAWUxgxw0Cgryepc0LeJ5CTz57EkBG4vgiserkLpPcKhBL82bpJ6ly2MiMeuhSZHnceNMQydiQAv1FnMmycgq51zXobctc9pU3VG2IeNm2XXESIZAlOwlgQiZT/6/9CvBT52lO1oCdmioRCZLJKVJgsmYZkg0lYLk2BFEk9ki6GHOI5nC6WQuTCKZQ7KhUhaGAN5mHU1f8joXy4ViMV1HQAsZZDKrPJbsncpBdQQ0ERhLTdJ6DdPJJJ+LLCtDNvH+gzeEhZXczzQS1Enm0nEJiJpo0DyGIHUyEidPOtD2OgSUbBej1hUQeDZaXclbXMfM36yi1WogqDoCMsn+1eosjUMTQ6kLI8Ca4JgSWpaCUQCdklcaCCmTIAJexUyzbiRBRIyrq4EAW4ZKBET7ATrtrgDC+WIi40qzIvY35bYs+cMxEBMryoiZ0CjPGue/J/cqclvPFjY9TpayAjOfcDFbSh9x/Mg0k0XlPCZwZ/sZfOB4ciyWoZJ+t9otuVcGIwjseRyjOpyHfrUqrrluhWOdYBXFcCRA4IlxWLCZ43JECW5b1UdtZQgaK8TOJR4Pvo8nwyvEBGw1B5ZfQSTvrhVqrJFjeVhvWljZXWysGjrJFWLrClGWIWIkwbbhOT6y0Mbg1RzrGevqKvUA+4D50iz7QvdplrjheiHPZqRWOb4rLZY40REsO3MQTjJYSYb337fx9dseups+4vAN9Pu3kbkX+PzZp/jFkymejlMsKxaq/Qru9bvotOuoBhxBPrcxptMFBldLXFwtEUcuNnT1raVodSg1t6S25/iCueUV1PwOep2e1Pi1F5d4fHElTGarfoZ2tYeLwQivRIZvoZJZiJIx1hijXaFLcx2V3m3cvXMft+guvVxj+PIVPvniM4TWBImfoXGrg3vvvoV3v/4+WrUW1qMBfHuF8dUjfHXxOS6jCU4652j4XYyH4Tbw3JLuqKCj3q7rV2Y5sq1/Va59dtPu5yiwKAWND+6hjnImVae5vr3If1P6p0ObkH31OctS3q3vHzpZiTop2rL9JQVs1SbrtR8dYT0Gk22do0TwFpLMHA5uX24Pe3NcAZoCPOQMiNyOgrsmkn0U8KQL4p78ot1+2ZXHvq7fjtlMlr+7LT/fPqvZgNw47wtLoBsndvked8FevsHcW+m2vOHdUtup673GiXLbjfPwM3foiKMCS4dOIvN+t9LqMV/af8wOh3/jiQ6238jyDjbnMFhRw3JwocglpDdd8th7PDZASHmTnjgyd4wLajlcxr1qkrvHqmBGnj9Xmm82TV10uRNlJqaP1UAkBy9HdAVL04lE1qg4Nfsja7NeKwUq6tzT/FWVs1XqIsLiHJHaz3NRJnno4xgh8b7nTP9OBQfUGylnMQ1A0xdQz3iRS5lLZbceaVWWpDDX281h3TVY03mM5saNbbx2+pQrEsyUgXDZBC6/+fLL0iB7Lf/VgIvtJfAsA2B1Wl130gxcKQi6tc6ZOaTfEQ5z43TANw+w6WfGON26tHORi5QnUPm9qd41GZLrqTGKXM0D1JybUoJGgJACnPRNERZQv+yV/LZUqEZHczmfyoBbGA7bRt2zYC+u8MF3/wgffO+PMX7xEN1GBZ1eU9ijoFYRx1iCBn5fXGgjAjwFJNgWMl9RoupV0lSFoy8sJ+sehnQlZZ4knVSVKywJKpaaIJAim0cwwj088yKVHR7ZbrKRZCrJaBH8EvQ1xdl2Pp+JfJcgiMCT/x+u6JCaCAijO6sYyrBffBfhQrnXEgwRXDLSwfxSbowJZliXkTmcHCYF5piDqhhMPre8T9bPtCsQoMoPz1PXbrcEnZScKsCaCPBkfidrO1LmyTbyfKswFnDSarYxm88EKLP/CDqr9arc43gyxmw+leuwHZyu7CO2hfmWlHcShE6nNGBKcXZ2hl6nLawmwRMNcAjUWu02bt2+hefPn0t7HStDKpLaDfyAtTmZv6eA/3Q+xXK1RKNBx9R6LrOtVOuoBE1UgrqwpMswQqNFQyMftsVcToK7VOSlBDg0TyITS9aYbV8uCIbpYqtlnQS+SQLPVfl/8rgxATFjnU8F9GnoRImn5InWaqjXa/L/49kUtXod9VpV2ObhYCBzhccwgCDGUTQ28qsCWvnUhKFyU1alaMh6Ksdh7mMEWGp2k+0gQKeBFHN1jVETgybsV5HkWrbMYdbnrAQ+FgvlhsvcYOaAci6SsSNzzXqsdNgldiS7zx9O6i3Edoj5ApivpkjtBPVmG+2TKsbZd3AVfooJJbqRhVmUYbYCPA/oNhk2dLGMPExWLharDZzVBO0+0Ki34FbofRzK+EQLVT5lOQmA2BKmmWZHMWW0CdMymBxgYcPc9Jikig3Wi464zniA7XHtsLFZOwjHCRrBBr/56wHeu52hyeDOvAHP/idI6+9imH2EZ68e4+nLEa7SJZz7Fr5993/AWb8PBwScA7x6+RKPH73Ai5djzJYQU6fOKWXEC1hOJnnO2aqCwTNmcd7C/dN30G93kcZzfPHljzGJ1mh2TnH39C78DfCTn/0En1+MUWtV0K23YFccZG6K82ofnl3HOFyi4ruosbRNuMJgOMGTEQMqEU7e6OD0wT08ePdb+Nav/lOcd87xyYd/jOHo57gcfor5eg6/2ceDswdYjiN88fmLHcaz9JblMkWDLf221IzZLsfCrcARiXNlBunmXdRh3di+GoV7zrl9yWLTUUS+Ddg6tLXYjwFz57scyB2XzVfySChdeNt1UfYJOoF7t3W7rPMReza9j1SRbXkta3CfbwQ1D7lbmmVv3pIA55ujA/ISl/pZKgIs0WYjlcoDwxLfP3gu9sN+K43D43btCIXoD34xb2uJVTBfKoA0x+wIkystBbvpomwWF62Cei6kguXWijX8TjDCsDnl8+9uw/ZFapi1xRfmf+nPQcD1XznwVM/QzXOsPL9u7v8DwSclIDyClzMmcMeMdjEnlFJCF07RYIVnMPUZZZ0qy0tz9YRaW8vrSX4n+Xqp1iMCxbzG4w3NYzEEhXHUuY37gKkZaSSq5edj+1ktngpuy7ZNaa5fmJDTFHC5qde2WPA94FP1oXajLr9fRfdZelL3AD6jslEzyoRSFfOhl9Z8rm0FjaWP1fGmf5TDJ/tcfZe/F4Y4l7QqFtEEBbdFH+WSMdtjbo7nObnRyqXQhvXMp5NiIVWwsci9NTmcpmvMs+EZKbYxqypJbcns8XtcfXOlSKkWrGE9jcyH+Zb5x6wv5hHVN8oAAt9ZvL6wnA6l1hp8CmOou09krobJVbViDOg0TC+8Cmk2eIsJXvz8b/DDP/p/8PKrjxH4Gfq9puSlrudLBM0aglogQIiggmCJ+YOG1eI1ybDNlwvJOzw56QvQnJPpuLxCGK7RqCmX1Q3Wai1IWXOTslfVRgJOMpk0DpLQDZ2CaYYSMYeTwMUVZqreqInZzGg0wHJB8KukrPPFXBhG5p7yOjyXAE/LwjKKBbR1yFbVqiKNFJlslohrKUFFQMbOJRsXCTBh+wlECPA4JwmSCHgzmzmfCoDIdeg2G5GpuxLQRzBK4MmZSNDZbjdF/stzUobM89JNlruFV68GApbYj5WAzGJFpK40XZHSM03lpMuZSLDGmp/MdWw2WwJiKUvlPOj3++i2W3KPBL8EtJS83rl7RwDgs2fPRG7KsmTxmvJSlgoJEFSb2NBwaR0hyRIBvufnp1hMp1ICxKkEqDc78IMWkszCnAxxRsdcGk1xTi1UXqdNFjIQcMP75j1ynhCETSZXaDYb4jibJmocCPSZn6nyVlkuJZI6shxXjh8dYmkClIhJEfMUyYqmcP0ami1V5mY5n6tyLTXm5Vakb8LlQphSMrkiA7c5f5ZYrUMZY7KUHAPOpX6vKyDf9CvnM0GkKYkj7H4ckzeVB0rl1rJWsDIuYoCBER/+HKk6QnK/vH/mdbpeVX4mayy5snYV57034TamUjv1avYMl+MrxEkN3ZMTuP0fwK59iNk0xXAMDBYx5jENugCbz26kTIKkBmVCOXOGk9MNbp3cQ7uTIrNHmC3WUsKEAa/5rI5kscF6FSKM6O6rJNaiUE8sbFaAkzhS+zVCKMAzcy1kDtdaC/HKRbpIcd7P8Fu/0cb7ZzFaqxmiMaOAFWTN38HK/S2E2QKj9Yd4OfsZxisbv/lr/ys7CV89+gyPHn6Ki1cvxTiIMnr2phc0cHKeot5cYh5mqPgWsnUD01cN3Ov8Cv7Be7+JfqOKrz7/EL/7599H9/Yd/Mo3vol3bp9jsxjguz/4Dj59eYnbb93Gm2+8LW7c88USdphgNp1gjhkaXRceIkwvhri8nEnpFN/18OAbt1E/66J98ga+9fV/infu3cF//OP/E09efYDMyXBydht3z+/BjYFHH3+JR49fXgeeZiPBtAy+7NVWXaEF83e+CZdticp5uOlzrFxP7dkOQSm1mB76SLBan+umzZE0/cAl95GPZeCp2nKUiFOOvC4dfR3wvH6Xf1fgqZtamOvnmnv62G0DkdcBz0NkjcTk7SJHx2xQ8/PpvA7JaDo83EoC9Uv6HEGeFiB5B3juKgIk0eXgZ9+2c/dLKlqWS551JL1IRTJsidl4F9/fBzzzTVyxm5Ofyl1NOOHuNTw5eEN/pwP+G/BU3acix4c+hxenXy7wVLxmPk9y4Knnn+Rm6ry9MqWomcStoB5zynQpxGJjXjDaZh4oYHtoEeC7iNymltTm0lA6N5ogTZG/aHp1971jrsmn9lDvK+B56Chu7vfXNZY70g+08gi4XkPatCe/+60apEVAoZzmIeA7U0ze9meb7SxApDpKpWgqKa9hsbl5Yx6T/PsOA1s+tzDXNJ4xEtPSol2oMYANkZr+SPO0A2YZjPIQjngOcA2vrx1GCUZ4elcYT11OxXSlfmYMU+5aDjxuSnOHWuV0a3IHzXHmBWKCrjlY1tJYeR65sWfZDZPb6WzUZlL+sPSU7kfBmoppkZxHAzy1fFz6kiY/3FA/f4rv/7v/C5/99Huo1zOc3WmjUrEQLRZw15T+BeL6SlBZqXjCIg2HA9l0EzSp+8+kEZRAdrsnIj2cTWa4vLhEHMVoNzvKCdalQY7K3VwuQgFpBFfGKVdqN0ZrxCvW2WSOH6W7rgAbVUsywWI5xWw2FQOUisd8xLUwfHR4bbdbwoIp9jMVMLlOgXq1jnaniTSNxd01TQk4V5iMRyLdtBwCJ4LcVMpsEFgSeLLHCZCklInrIGj5Es/mtQiECU5Gg6EAcTJ0ao6SWfXRaNbQatUFSJKRJRhrNTtwXR+XFwN8+cUT6cNmu4lWu4lavSrAc7GcqxIjVfZ5IOfl9XkNsm3sL7aT3yVQEsaUbKxtyzGspenTeKfbxWA4EFBGgBh4FtJ1KDJQ3mu1TrAaYTqfCYP35ttv4p133sLTx1/h6mooaQpkRm2/jiXrsjqBSG69oAprw3xR1iitC+C0pVYtmU4CQQXS1DJBhlGVy+HcVbV2U3Gs5bM/nU4Qr2M0qqrPl+Eco8ElXr16jvl8Ik6tt27dkjF2/QYsmyVpUiljw7lQl7qjCpTzQa5VG/DdBpbhRMAOLMqvQ8znC7lX5hr2uqdieMM2MVjAoIECxCxVo9lt14XruBJYkNqoBJG8bkypstp/sr3NdksMecj6St4ygSmf0QodjNUapgyHWvCCM6yzF9J/K+sVHl9+isdPBiKdbd/5DJ2TK3ibFLMFMAodJHaA8STEapTBVaSwcn9NHCRWA64/xXnvBCcnCSx3humMsmcgTIHpwoIdqyx7pnVQSstATtWroLLxsQlt2MwpdX0MJy/gsh+dDcaUgy9ZsilAv3mKdx5U8M1veHi7ukA7HCBJFqj6FgbjHn724h2sO7+FszffxZ3eGsnFj/EomUn9y8HFM0xGL7FezSSGSBnveAmsUwutmoVey0Wl7iOodRCFPSSTPu513sc7529gEw7w8U//DI9Xbbzx3q/gjbM7OKG7crTAoyef4Vk4Rev8LfheH/PLV7h89hGGo0s8GjzCvd++g/e+fQfp/Aqf/eDnuHocgSrzeu99/Mo//hrQTHBBSXzs4O65j4urH0pgrd75Fdy7/TXc63n48K9/iF988HMpL2T9bFJytTVvjVLtZPXAv36DdBSozDcKN2+0zEv1wFGHsanIDErt3kE3W9ucIxhUBTy3N0f7tkqGQbyx/aYvd8+ndir5V1U5mOufMrwV+ZrR2u4bI32CfIz2HLMFRg6iQMg7/NA2UXWXOiq/3WvbpMPnkR4RlvYw8pSyJQfazxZ5BwMbN0z4cjOEeDjUE+oeD7Er+Wnz8bphBu20Py9bV54+lKAY9kXvtpT7opnGIniGbR7sfYY4ui3XuZr9bTvcE2Ysb3665TaOmIfHmIIdvpI64hhnbuHtj7jJYxhPzopyTu82W1W4hG64GchZdRN8uP4sMAPIfPR+XykNSu0tu3Pe1C+7UEvtzYvAx/Z3d6WdpflFmWCeGb/jOGrmquT7MWVGNTTPuyv9bBYRFrUXTxr9QrreCyoJwJgeFcFSo7rQLZdd/eHeECOvG5adHISZgwq0fm2eGNmsasHr+ozgVJVzMEFMBQZLktZ8PVVBvfKgm/dC/kjvZd5LwFAvc+IdUv7sneMMEO7vjDLjaaTQ+elyEx5VtoK9TqUFGT8TMFNr0u5F84EW4CXPlEj3TMCAX9K1ok3eLxlPbgKF0WPuFR1ENevukKXRMloxO2K+o1CCyuvAZn6iC9dWZjm8jpHZqvVIK4W0oRU35hwVyY+l62mcikLJcwiCLVSYo7mO8OPvfQff/b3/G1l4iVtndbTaFSSsA+owz84F/Vwl/1n+sP1kqiJhDXkN5nW6ngeHDpEejVzI+jGfcSYbe8qkW82WcjkFa/1xM6jMcvg9MX+pUOOnai9KDUwxKiILxvxrlS/I67CsRrggqMwQ1Ah0WH5F5VRyikuOKSWz3HDL+8VGtdFAq1GXfECCEHYHS8MQ5LJeKNuTRGQ71RhTzptmCeZkdV3msVI+agvjyaAF70OYyEwZ59BRlRdvNOpyr8r0SOUUMtWUoInAh3QSGRqC6ZevJvjhpwPYmwjf+ubbeOvBCZAtMZsOZPLQSZb9X3EpDVYrp6rlGecgi+3gH34IfFQ9VAWcCNoXi7mU/2D+ojzRYsaSCFtKVnKdJFiGK3FqPTk7Q//0FEHgY3A1EUMdYXo9lnqhbJTOwXQfVmY9HvNRCaybLTHaoapKSs6wVqk42SpZM/ub7qW2RTdkluPZCNjnPCQLTrOn9YpzyJPaqsvZAOPhBdaUzdKUi+DPZ8AjEIk8QSafM0p1hYGHheHoSvqE+0wCfuZ6c6wbNcqwmQvL+UYpN5lWuggrLxQGA6X+bKzqhhLMj0cDaT+BervVFuDJeT6eToW95Byn6yufX7dSUXPXoUlWgCwNEK4irJOFyG5h8XfimAXH5dw/Q603w8p5iRfzT/F0/BDj9RqpG2AWv0S1DZw11nCzWMp+LJcWFosM2dqBlbmICTxXBN0JXNtFuxugGnCxWUutV7Ka4ZJjRZI2gEOmkY7QFvM8EymlUgksGe/McuX/WQ4qGbOWbwLP2yBMMyxTG5VmA/V6H/fvnOPBnT4eBA/RyT7GmvnLbhXPxxYeDgKs3PsI2m+hVj2llARo+DjxNgiSDcJlguVqIzmqdXuKh0+/wLPJBMvUQ7XSQrvWRKvRRcdtY7BOkVY8nFRr6CYbvJy9gkcDsKCF1PFR9Vy0Akfq6L4Yz+GxvmyaImC5FtaZnUzx0Wcf4OzNJu7erWF29QSf/OxDjFYZXsQbnNz7Ov7Rr30TLTfGy5cP8eXgK8yqwJvfuo33H7yNN9tvwFsu8fzRh/jhX3+B8SqF23ZhfTCe7n2jHLP5U3uAw6BAvW4Pf6RQ7BEHUup16JPLbW48UJ3n0D5Xjjpi03msKUpZ/771zi81RAvcbmx9GXjuG4cc/B3RX7IpONQRlDYdATxVnx7RYYcGUU2wAiDdcDwNGA4BA7bIPUZdenh6SUvEov7Ax9j1HzrumEsqN04N6A1I1XNz6/tJEbSQjZ0oo/TmXhtlFA+aNsjYGq5SORZdf/Cm9qtWHR7vQwA8f8yOmDtKyH1zr0mLjjnXkXP6UGBDrXOHpbY8zpWacdtgUpFOxX2lrNMn5QZKn50gHu+RojF1bf3HHCMbZQVJeNwx6xPXAAPuzFXLrNb/x96bNUmOpVdiB4sD8N091twrK2vr6oXdzSY5omjDoV4kmWz0JJlp+Qn6G/oDetGjJDO96GFMNBtJHCPHRtPkUCS7q5vVW+2VWVmZGRm77wt2QHa+i+vuERkRQA9LZMtY3pZdmRFw4OLiArjnnvOdo38m8GiFcgrTsI1/c7tUnFXV6FAAVl1hdZ8qcEHjtk3sI7+6fD0kgmyD99vog81rLNqC4iFwGcyrR0nR36TdSlU6qr1lzzEBy7qDhVm8eH+qC6PKDdZ/v7S4pZlRVXyw1hlp4Km/L8dREv9N9dErf+e1XoG0kjv30kPzqrtYqXNfvddWiwAF48hreWGzAlSy3okSRQGODJ3nomoxBpS0dtU1qx3oyBXF3IqlsWykKsw2FjZX7aehipKR8r9kSRQLRNREwx61SCvflSgXFbGifq5MWyzSB8UjQ5O3GnCv+HRZLFEnynbxf5zE50kmbq5114Mdhxh8/in+7Z/9S3z+qx9jqwns9MlYkSFJkNtqQYmOvE7BqAkbGZGNNKReTNhOUltSp1hXRj1ZJjJYgjJO5iXLz3XlD6WtBAFKzmqDOYgESgSLPFF+l2xWFISyb25j0SU2LQBrEMk45nHcBif0ZNEo200QxhFMwxZwIIYudPO1LHFgpQSWrCPltTwXMrdcNKdLL+szp+OYqZUCHglWZrOJgBduxz+UwbLW0HQoB1bsNdldtpPnwzYRrPBcBAQmZOSYmRnKtWItpG3XwX+eHY/x9NkRfnUU4o3XbuGf/OCbuL3XwHx6gtH5sWRpso7S1sxhYXbE2sMkiURiyuvKOlYNPJe6HQQ5AozIJpIVdrCzs1Nck6XU26rrZWFJ7SYMdHo9bO3sCKgkEJvPQ1nwIEChY69cl8IMSM8JvXYH7a0dAZs8Dvu60VAsnywcmASidemjNOW1pNswzWzYhoVEpXhkBTNG7dDICGg3PaTRHP6cLCiZ2UAMmVSMyxbCROW1ei5rZ1vCBM+nMzEvEjfaQkVAQM2xxvpbngfHGq8/rw+vHU2BFmEkNb1Su2ux3lTlpC7mU5lf8vsC4KVGMxGHWo5RymgpofejSEyIuE9Gxjh2XQybWPu8DCdwHJot9eS8kmxGDzLE6VvY2suRuKc4mn2CF8PPMQlmCE0HpwPWPDZxe/8M3fYCSUw5MYkdIOEAACAASURBVDA8DxAs6QxN9p9/1D3teSk6LS5AOaCRchBykYoVCpT38/60YQYuzJAmSYz98eWN7zWZ4VlDRLdekTfncFIDTtJB0+ojzWoIjBhmF0itHNvdB7jVf4Q73jO0zZ/CN2ZIPBvjwMJosYsou4sk3wIjfBfhAm7rNrYdG63cRhLQ0CiHZ+eopUMcHD/GKWuzc/Z7C023jTs7d5GZXPRJEQeMAqpjd38PLbOG0RefYBYZ0j92zYRH8yM+09wuep0WGmYijK7ttNCwXBwev0B7u4atromT55/iJz/5MQ5nPqLtNn7re/8x3tnvIx09xdMvfoXHw3Mk+1388//2v8Jbd24D5yd48ov38f7PfoGnL5fo7HfRu9OC8YvR5NrZW9lLd/NlftPrbfU0L9lIVntL0AM7qArwXMsUbz6ongPdtFVVEW35OvoloH5NTZCalpUL0DZXi28CnqXXpgAOVYDnGvqU9GuFCX+ldklsSTksK/Ni0jPzcvFcpTUGNQmqco7F5LHKuZZhNzXJfRV4Xr5lDHGcUx/NckpTZbxtzOqLiawabxsfDVKLcVgF4FXti3J4Wj7ZV+0tHxNV7m3uSy2m3NyyqotPVSq9FfMj0G2F/9eqhBV3hYzg9BVtuPqe/vBfNQ1cNtxJVQqg2nQNPMtH4UVw/So7twI5Gyz5+j2hty/+Www+GY26tnujn3lr6FxH3bJN7LI5rkU+ecNDnYfSElK1r3UfXX58aIfBG5/5FS/4BSJQE3UbR9cpJOq9phcaNtu36Sp+ud2bUSn6hub9UUgPV5u/ep0KD5AbL7iyKarwRFRo7cK+LoDOAtQL6F9JnzefPxtZl1oBciXCXR9CMkG1fLVwGNb+yhdN8fSOFPAU91MBn5wwqlpQKSdbAU8aGCqBungRWAp4akZWPTOLXM/1kokqvxBKRxV7kollrh7/S/DEtqZxgoZXx/LkJT74iz/De3/1Q8TzAfZ7Llp1HkMVs3ByStKQTJVyks3gLwkcllIf1+ZE3lJZiGTWmDnJCTsn+gQMZCxVO4uaVEaHRKy1Uy6xNOshuBG5KLMd6XbLLEoa6bBui8ZHTYJGB4EfiJkO/+s5rvq5Z8iiqjoeWR86p1LOa0u0BdlXSk55HLJeyyVjTExhsdifolIygNPTU0zHPupuS4xlOEmfzsYCQAk+VG4pcz4bsF0FrLWMmWwZ+4RMIkEIwRYNbAhAKHllPSxrcll3iMzGaDjHwbNjHJ8OMbXq+N533sE333kNXi3FZHiMxYzOrTa8Rkv0iQHZWKl9pKlQTxYieC5sG68B+5H9TwdV3S4+o9mP3I4AneckBkKTmTj72gKeeG1TeA061qrsUGWEwyxQVQMtzGZhHiU1xSbHrrp2BJ7N3pawmmQbpc2u2gel1QR1jNFQLw6OdS5ETLFcTOFYlrj6MiYn8ll/mCE1LfRaDVhGgiRcIljMBSCKgVIO7OzeQpYqxprAk6w02zo6H0hJm8ihJVeVjCPl3n1R65C5ZX/QiZiRKfzO2dkZApo/CWNMKbMpiwesEeRCGJ102Wa6vio5PF+8jNvxhM0Wt+MwRKNFKXUXZlYTBtK06TA7gx/NYVvbcJ0dFmgiyo4xj4aYhDtodZqoNYB5fIbj8RcYzc+QGCYGI9Ybu2j2jtHp+3AdGiqZOD2eYjxOEHH9gj4iJq+Lge0tS2pj05jxNlyYUbWZZOqzPFLLyoEHK3VFFZGEgTDIjkvbnwzLKEUQZyJHdhwLu84b6JoPkAQ1+OkSWTvEMl+i272P3d5b6FlnsLL3EVoHMOnEazQQR28hzx4ijuuYzE8wnr9AhD5qsNFmhiqXrMIQy9kY88UAM3+EzExgOSoGKclr6Ld3Mcls3K3voRW7SJnh+uAOvrX3AI9/9ENM/RzN/h6aDQ+xP4UfRti69wj9rR5adoYkWmIZxHBNytRdwGN+bIrx8TP84mfv48nhCbbeeYjf/e3/HPsNG7OjD/Hl01/i5XKM2r0e/vCf/ydw0gDPf/EhPv7lR3jy8hSzpYHbD/ewfbsN4xfD64Fn+TRl/TIs3bbSJF0NgrJPNeBZDS5WmZxqCcFN7aoKyNb7WJ/nug3rnxXWPCUTh2IJeCML7iJ+UPvb/P/rdqjaX973BYFRcolerVktu6Y3tesS53Plpuo5XA5GypgO7lyvqpe1ucrCTAViTkUqVOh6xkBIpv3lCa5mDIoG69z7AmvK9hpwqsgf1U8Xr3cxSi4i0GIB5OZ+lZdnhbFTXbZboTMqkZkVxoMYxFcb+5X2VsGWe/Ne25TBr1kxPfIuPVWucShelYuuXEDVCqYwM0Wjqz6fskvy8csLWptPVSVLLJxqi9pPbbDC7+mUw3U25cXlAsVQFq6nxSXnvF6X+usaUekNGmzcdI/L+2UjJ2SDFbt8H19VOvHKNhtmStc/cBSLvIlRLwDn4nXGlsl2VwygzcXDzcXGqxjbVTsuLUZcqTratF2/9kHGCJEqwPPqkX9BZkt8p9n5AnxerYbSY+CyI69qpGZCyX4oNym94KBKLpTcduP9snpwFm7pZGd47QqZrcxt+Q1hXQu2tHgoy3WRqJLiF9qySo6rpTHqmIqtpWbVEEkgM0tjUiFFHajnMLwgRzBf4Itf/Bg/+7N/gaMXT7Hd8rDVdsWARspiTBPLMJZJf6vLfEa6vQbiOErJJk1+Oi2yOoyxYEREKPVvZNuUfFi9APhv3n9kAQlEeQ4CnosIFrJ7BFVUAmlJJFkqDgtuJ8yTpaJNaKZD4OnYBIOsDyNTqox3CPJICNAEhkcm01n36pKLyUc+QQyNbAg6xRiGjDZrdC0Lx8fHAoKY00iGj/WjKoOTAITyTVskqARZlNtrEMbrS7fVmQBiX+o+KWtV0kZlWhSQCspYC+tiMlri9HiIyYhSzAZ6D3Zxa28L/W4DeeJjOR8jSwgym2IxOhiMESQR3IZi1rhvXgNeHzKzbBMBExlHLv/rfiU4FDMjAvEC2AuTOVsIKJQIG+Zj1j0BTpZDlpZtVmOpxvxCtUK2ArNKOqyumwD6Zgu1pmIQed0I+FnXyyGpx4F28lVqATLZPMepxKps9frCvs5nzLLMYHp1tLhIIBRjiGC5wHg8wnQ2l4WEO3fvI4/9QgrLGlG1ABAsllIbS0DOsUGTK45Zgm3mqs6EjaXRU1vcb8mijscTWMLAk21nzShrRGcCPLkN+5pMLetl6QQrzHuN7HxDaoYJ2NlX7D+OJc9qy+J+mi8Q5ayx9WFgB3VvD45HUH2EcfwZDpfHyLIWPLcnZRTzcIRFNIRZyzGZUtoNhNkMtXomNbAElJPxArMZx5F6DvER4Lkmbu+2MBzPpL6WSmyaciWJCX9Btl09kqLIhFvz0Gl5it0nw52THU2wCFKR2tZcE1azidd730Yvv4t0ZiJMAqCbYpIt4DS20WjcQgMxzPQFYvsFap0xctNFltyBmd1ClthY+gPM/SNMgwhR5uLW9j72Gi6y6QCfffYpjiZTNLoNpagwQ6nlHYc5/NhEFLr47Yffx4P+A0SpjYVl4Tvf/i4GH/wtxvMY919/B/vb25icHWEwGmPv9XdkbtiwKLv2MZpNsRxF2Nm7h8BKWOGNLJhiPjzDYDpB7+FruLv3bfSdOuLJMUbDpxjlx8i2Vabns88+xufvf4nz0yV8iwy1jf17d9HteTB++RUAz7IJeMXF40JiVc48VJH3VtmmDFjo328IpW4GgpVmpvoFe/E8FfjcBKPVdnaTnLbsulwAqRWleJKTVwEX/DrHvqlTOdmooGi9uSCrOID0aJW6zGpdXxmol3WXmqyWL5RYmQKemyBV31ubE96iHO4Sw6mNnHSI86uLPHrSt3k9qki+1WSwfAKrJ45V77ubx0XFvVQAglVqPHm0KsOiivGZBp4Xn1FX1P7R2Tq7aEpz+b6Sa6ZvkI0aG7ZXWM8N4FnGSnNTAaubA/ZCDuRmnyse9aqxrcW9SmZefKeQ8KpFPLXsIZ8CTGqBMiO8CDj5nBHgWSyyGBGZlKtMdTaepwIWir2vV/NeHSirFZnrx5A4NW4Ueb4CwIuOZZ1cMZdc7Yw2SJvjRSaIVx6qqDvUktRLmb/XvcMuj4GrtpNrUGHsW5fDujfauSmxFuZ24/2kQefmsVXeYHHJC/ntRXCq4mDkz4XfF6OhuGbSn9pAiedQ1PnrV4+W514YX5tSamFTlEuvgp3K3EQtunFDlRHKlhK+idGXOPIqoygFVtejVJ5vRb1qLXfk6tJ4MeXXyExGPvrtBhwjxycf/BLv//BP8PJnP4RXM7HTb6s8W5q5ickKJ5OhgNd6t4k4jUWKSFDoOZQ6tqXOjtJHAg/lGro2MVIsp8rF5X/5O4IkDYQENISBMKX8Ga8b6whV1IaNTksxWvyOLgMmoOEfHQvTbNdh1Wj+o0ygCDb5YawLJdPaeZYDfzQcyu8ECAteZ1YnQUcmRklivuPRqIZtULEwvBY8N35EXstUxZiMCmsOHdkPAedkQmloJGBHpJdmKuCTaxL+MkYi7r0mzs8mGA1ncO06Hj58HbsPWxiPzoEskRpIGoARzLZaPYR+gi+efCnXbu/uLQG1PCbbymu/vb0lrB/bNxyOFNhmlqPIjJXhE6+JSLMtVedIoEdmVhF4FrZ2d9AmCyjXgjmo6qbqtrsyHvVCgESJFOOW/UC22WWWqOMJo8wdsgZTAL2Y8KglPLLsw5GSrhJIUc7qL+ZYzmcCHFl7TFYxIFC2a/AYdUNJOGXMcSR5pn6wlLiSvVu3Ec4mGJydCOPOaycux4zTqSnGkuwmM2aV1NqSWmACTX4kQkdAsaqDdRsE98q5losWUaCcbxklQ0DPaBdmri6XalyzBpnAkww9azuZz0kgLmPa9mRxhAMzMyIE4QJx7KJe30WzbQP2EJPkY5zEH2A0DpGzZpl1lmaKKPWlbng0iTGZAAtfTRF5qyeMJKV8ln1J7y6LiwKGMLSO4SEhM1mQAaLKSfiHkTFceFBPCdZBU5Jr5RaCeYCUNZ0px4OBMMqRs2a838ejzjfRi7dhhSZsN4G9leJoeYbx0kQQNdF1O+i6JmKMgPoMMZ1wudiT2chTG0nE3N4EYXKMpNbF22++gzutGmYvHuPH7/0cE9PG/ddfx2v7HUTzM5ydnyK1PJzNU9gDEw9e+yYevfVbqGceBs9OYb9xF1tZjNPBEvcfvo0Ht/bhD04xGo6wc+91qb/2QMOpGLN4iflZiCRzYHSbCJIZrDTAXrcpcULDKMJ4nIEcrJOlyLI54toUYXOKWTjAJx98gIPPX2I+DxCadD32sHfrNTTaJowPxrMq86nr39AVfvNVAs8Kh/vKN5GXZMW9loEMmXJdwf6++rOqR6zYsLLNKsZYSG5ehZP8TQWeXAEu+1TC1grFlu3qgkPudRsrdqr8w/Bv2uHrj3xng/1Ub7ENs5xVKdsaAaxNQjghu7r9F69dueT7ujF9+YwquRiXd8OvtUUVoYUCnl/Vp4JT88Yiz00LZJwLk2V5FWxutJbXvwCe+jml/nvxmVWlhpvfoJNglc91jJxuq0zzCzSp93jR33ldS8qJJkEmPxpwcmK4Yjw5jmNlTnMTGFO1gOuK0ZueQWXPp5uA58U2qIbLHbZRU6v7UL/7zGuWzxSIUvuwlL3Qld2/2d6ytssO1qkr119Olj8WjOdNDKt+zmzu6DLwVK3WMS9KRnfVH1J8EqR1ZV5ocYTNOuMC4KvFLXWUgmRXuPoSjawZv+KKyPY1w13JUlf1ooWDsNoXDYZ4s2mWVbVDAc4iAqa4Tp7pIkqY72cgF8tbCXfAdtPB4PA5/uJf/yt88pM/h+cfYn9vB006pUaq/k9BX1OYI5G5MlYl4e9ScYBtNZoSS0JWaLlcCFvEfiIYJVhRYIcmM8q5l4ZI/BmBKz8EmgRJYszj08RGNZ5gkeCKEt5uuyOM3dHREebTuXQf9ykMJA2EyIbWXfX8yHPUWHtZU8fwyQpaynyGIFG7vXLflBnTLIZnSGkoWS0BHB2CSS7OKPMgmioRtGjmUIB1nsMtYmG4T9Z3klHjJJiXnEBIxidrzygnNGoCPPPUQN1l32SIQsqcm7h9aw9wpzg+VhmbbCvbZ5o11L0mBmcDnB6fI7NM9Pe2JTKFwO7w8ECkrXTv3drqF7mhoUhtNcOpIlhUHinbyf0KEI1iLOZLFYVjO7h9945IbRm/wcUrjhD2HyWpNGni/vT9xr8r51hILWej3YXbbAvQVkyrZrIvLjT4EsGSi6EVa2v53JuORpLdSeBMyfB4McfZbI52oyng06HcnLWiUSjuxDTOcRsu2jwPtmM2g+8vpB39DvNQGf8yl/OT2Ju6p65dATJlkcP3hRHlOKTsNpFolFSMsrRqwCmyRUXq7S8lBiiOFaNP4MnMU8bT0HCJf5fFnJjXdw7HbqDu7Uqd53w5wXg6Qb3ZRa/fg+0kCLMRMjfH0egDLJOnyGoz+HmM8SzDeAIcnwIcRsTHXD8h08o1D/6bl9N1TTSarDUmyMswPsnh1hNkFt10VUanrOGJkRGZzBy9XRtei9EoCcJ5Dp+lwWTfjRayvA4/ABakPbcdfGf3D3Cv9gbafKbZLzA2PsQnpx/CT+6g4f0AzbyOdDHCZDHDPJ0gwDlyZ4JG20Kz1UPD3Ydr9TE++RSZ28VrD16DF01x8OGH+OjjEZzdFrx2V+oya0aObnsLD+88goE6lgdzHC9DNPZv4VZ7Bzid4fHoDHfeeIiTiY9OZwev7e+hXzNgJIxi2UESLmD5EwT5HAszgxt6ODwcoXF7C07bgm2EaJh0OW7goydP8enRXyEITmEYXEShzNwB7D7u3X1b+m05n2AyPMDo/AXSyEO78wDt7fr1OZ7qZVplElIu0JSVhQqrr0od9NVNAb+qPan5U3lfVA1pvzATuDb7rQoUUeu5cq0u67g2arBuqo3abEuV/uLEtLwvvkKprQDi8r6vLLOtcpIVDqfmduXAU5mBlLH41YAnl+wIPtW9qT6aEdLXkT9X8TPqmOrQxdYFRbBiYDZWEK5iO/nNKn1fpbZZtai8Y28iqjbHqhiRXbiRXv2HbFEheqlKXI9mKUsOebGG9oaN19Lk68+CwE1qei8NH9VHGz8szEhWY2DjWaufIlVir/h9Tpau+qzYomI4rcBtUcOsplcb0lu+aMUhZkVqrkyF1nihGKMbDrzCWW4wnashqq/3Nd0lLJk2ZClO4O8EPLXpUfFclcMW/6f+oxqiFaH61/rpuAbbqjEaeG4+pzevI9tKx1c9qldtX11+9RepS7xi8eyV96Y4sZbfIZuLZ5vvic12aunzhXGxEa+mQaQ2dtKs4frnCtBJl8n7jk+VjYi2CztWZyJuu0XO8IrpJGTdeJ5JLWExXNcGahqcrs/dyiWsSltcqeeisFMqikJIUFl9Kr5bbCDmfWK6V9R9cvJJ0xY6vaqcFZnw91t1GP4UP/vLf4v3/+rPMTp6jKY5F6MWh+CQcSiss+SEHYZM7CkvHcxmmM4Z8ZGJwc5WryuAh7mJlH6ujIJcR4CnmAUJcFGSW3G9te3CbChZ1Q7yWMJQUZ5bLELxu5wsNgtW8eTkBJPRBFEUKzfSLEfD9QTkke0JC0aSsli3TqOVpTCeBKIqd9QSQEIQQikowa4AEIlocTGdTKS9NZc1p6yfY82pKywmz73b7QkrStAlx7ItYR8FOC+XmE0IehYi/5V4lSSBYdGtl0ZQlPTW0G52xM2WUmHWrjq2jXanjSA6V2wbI3kIhBtN9PvbImU9+PIFkigB8QQNjQjqCfImk5G0hS6sq/OLE+k/HltMl8gg57mcK9vJvpf7niZMoWKuvXoTve0t7egnLB5rdCnbrdHNuGBKlbkSI0Uy6RMy3lK/2WgJ+GSmKBcElNusYpTFxEqAbqSiRmLlxEr2u9VoiOyTtZ5cXM7SCIs4hJ8b6DAqhtFvRIVSAx0hSnyEsS8M8p2dPTEMmkzGODp8Kdel225L/AwZSt6qZEJrdVeOzfHMPxw7XBwJlioyhf1IySZrXZUhFMGcMrPi+bHGV64jjaqshkhzCVIp+WUdIUGoONrKwgYNjEaIqWJNe6g5bfCyL4MZ+Beyp1YtQ2ZFQL2Fif8ZFumXiMwRJssFTs4CnI8yTGaJLOfZFp18VY4x8z+1+3yz5aLXa6HecOAvApy9TJAaC3kP8pnCBSGnRldl1kuzdjdDq0dZdgB/kSPxRcEsrrdJXINptGDVOshtF3Grht95+Pt4vfUAdjjHYPIxDhe/wkl4BLf1Gnr978BYhpifP8cinMM3lgiNGVI7hOWahdMxFw3aSCccO3V0W02E4zO8/PwLnJ2kMJoeFoGBulPHO2+9i2+9+S3su33YiwyB62I4X+LsbCCy6x6fLycTfLocYW66aHT6eHB7F4/2u0DsC1PbtkzMD59iEvpwbz3A/dYdnB6dI3QSbN/jmAzx4ovP8NGHH2I49zHDIaKci2d8hnAxQUU19bu30O/vYXvnFrbbGdzkOT77/AzngwwOJcqfTBZXvp1uWom/PDH5qibWlcpSymZ++vflxoVqy41J+nW7Xhl1lBxb1QZWQTav7ujVPqwCPC9ycxcmNVWonkvNqNJysbevcA3KxkSFXRQThDXYuuk7lcyFZEJRfpZV3FdlVxVEwBWGl2JLKnSIXN9iWGiG6PL++W+NtS6CuE3wqetYL/bFVeBTmxnd1LxKDLFM9srP9BVQdc2Bq02rOZksv49WzqQ3nCTbVSZV1TPa8hFWSQW5mhSXDQ0NujQVdHksUdpYtW75qoGobxkNPldslZbhaudcvdhVdIAYuxRll3qBREduKNwmU/4Lo/8yYNPAU+VPFkteaxRYUHvrPWlBQNn7q+z5JMLLSx15FUun40jUWayX5Fb5ompQvLJAuJJAbzyPVomml42bLvybK+sbI2wTmOouFczGzLiSp4rImdeLZ+pyvZrZffEK6WumSzALZrOw69m8qro+U/ptlXO5fkPqPRXQ78LQ4+RXPwu0qZBiPRUIlOPIwkxRg7ly7tb/Lv7L7RhHUAxEeVYV0lkFKDfGTnGjsUvUcQpYvupjNXpjZndSYi1OuEDXMXH4ya/wk//7T3H42QdIgzFMcymRJmQ2XY9RFMpVlsdnHaFTszCc+ZhM6QibSQ1cr9uWSfpCXGIzATucvKcJwWEu4IPSbnkNiAxWLbYIawjKMos6y0IyL1LQlO6nqQAlmrto4DkYDKSulOBFajnDWIyRCBgYBRIIq0fQpthNmqvwxcJzIptGSS0NddQz0RATIu5LWFiD0s9ATGYMm+ZIlBnTDdcSkNXt9LCzuyfHHI1GWPo+oiwSEEgAkyWp1HjyvAg8pTaQ9almCkPshk3ULA97NMbJgNOTY8mmrNk0OKohIjPr1LAIfIRJinqzJcdjJufRwSFsXkXKZk1L+oxMHV15CSg5TnhKZDX5bwIijjaJ95C803W8imYuRW5f1HC32syVpBGUyl+l9JP1iyItzlRwFJ89wiAWjClZRLnHWJNJE5hWV4A5gaZIoil3ZsasmBCp+y2Il0qOzvIbRq7Q/Ak5JpNzBMEcSRrA5Phrd9BwmzBTMnRsAyN8+HSLEaUBojREDTU0vIYsdoyGzJRMhCVlPa2YPfEeI9h0VBvIjLMNylhqKQw1z4kLDeeDobCX7FPW+VK+K1fMVGZNci4m61ctDIdDkSLzPmI/afDp1uvY6m8jiceYT33EoYd6o4vedlsWAiKO2Yw1p2P4xhATi9d5itRYIjdSTBY+zgaMHEqkbpRm1UlCl2YVV0XHa3a4ZuT39rclF5Ys++HBOQyL7B0XlTzYZhd1l+ZFbdTqAWANkaXnSMI54hBgOhKluGRVl4EBq9ZGt3cL7f4ekkYLj7buYc/uAIsl5vNzLMwJ0nqEECkWvLbhBHk0QJD4iMwUQZogpCka66RrlLVz/DdhBg9ELm2nESaDAY6en2E0lDRTOPV93H/9W/jeN7+L+70t+MM54uECW2+/Cdeq4dnnT/Ds5BD1rTZeyz28/+QjzMwa8qaHrZ0m7u7U4S8GYn51r9fG7MXnmEQ17L7zR/id197F0ZfPcTw/RNb0MVsc48lnH+HLL18irTGfaInEMBDEvDdM0GfNtQKEgYea28De7Tt4/e4+9lwDH3/2GZ4+P0NGBcpXATzLJkaC76pIHDnAK8zAK2yinOlKZoBqHlw+TRSnx7LNZF8b4evXTpjVL17Z3SvMZ4X2y55ejWVQ+EodYS09Kr9KlSbWZZMZ/fIu6/zy5qgtZFW7HDxolqRst9VMcMovtzpOOeNZddGiypjWdXDSLcWJrr63IbkVE4yVLG39d/WVde3SK1LbjQnuqh8rNExNPcpuEHmzVmBhqrnaqmlp2TE5My0fO2SRy/YkywyVxnQ5uK42clS80eWrt8nsq0tzsQZ6Heeh73/9tKnwbM0hNuqb/bq5EKD/rgHY6neXngm6XVIxpxlPYSRXfN6K/xauf+P7clX1GsnGQE/swiyp+JmGeBoM87+Zoex51O6KVhR/3/zZipm94WFBAKtFuxrEbgLP1c8KSK+Bp9xhWma6ukd5xMKJ9gaJqQZFF57flwycZGK8AdFeuT7qy7A4iS15GPLO4KRB979isdVF0/9VT4wruNPLjKcAz2LMrWop10BW5XEqt9jV9d14R+mmrvq1uCeVFFmNyPV/1f3KBTYNEAv8A5PSV+XhU5gJGTDTQm1RLHytAayOEFOKE83YXgS46liqXWrSTuKIebGM8mjWHATjM7z3p/8ST9//MeLhMWwzQe7mMqFW8kFHvktwQ4a0ViNwMiUqISRjJWY/jjB2ZBZD35ecSwI+Mks0L9EgRZ5D1PyJyQndRlWtnbBFug6RiyaZMsFhFIoGTgS3jHvhzwk8+QsylIxmIXCsOyqaZTpbCAtJ4MqMTYJPMoGmrUyYKA2m8ydZLJEMF6CT+xIpMN1bOGTB5AAAIABJREFUJZqF5kYh0pz1nCp/kt3YbrXhOHVxgx0MhsLOOk1bwJhIWG0VxaFUAAqkidSYkaQCYCjjtHBr747UjZ4PThBHC8myjKMAZt5Are7Bj2OkdE1tMB/UQ421j4EvzzjLcsCcZB6DIInXnIycRORkqbCtlM422x05vgDiwh1Ymw2x7/kzMo48d4LrRrMlg49yUV5/GYhQslwa/LDPCHh4DWQhoTCE4v4FmDEupd0T9pe/Z98qd2aVv8prReOpIF7I85Q5nZZRU8ZXzHINWb85BfIIJmsmGy14tossAtIwlkUBz2Uma4YwWWIRzLCcRHIdycJSIqtNqDheOY74bz4RzNo645PgVP/hQgH/zg9zXzne2Boy/ASzlHiT0ef5UY7N6xdGtix8KEZeLogsTIhptGVha2sbeRoiCjh+Gd3TQKvdRJbTwMlEnI3hJ89wGn6Ox+FQjifZrLwf/QiTCWXa5DqBKMyxCE34sYG0WITi/cYx1Wi42N3ro9WqYzKdYDSYw7IDYeoNg/3WBtJttDv72N5pwW0kMFhv6Z8jWIYCvEOy3YEJPzFhOi10+vvobu0hrdfQTJropX04sadAdyuHuwsE6QDj+QkW8y/gBy8R0bSKRmMRQRzBMRcbcjQ8SpjbsGvvwg5GCEYDDAYznI9CxL6NntvGozd/D4++9Yd4uLMHc3qOpy8OEKXA977zfbScOs6OjvH8+VPM/AWanSac8QAH0xnOMh+GR7nzAuPpCbrdNt6+vYPw+BmWuIM73/4v8bv338Ti9Bgfv/g5Pj36BV6efYHJeCCxRrlLn90YkWFhEfGaGGh7QM+lK64p8aPwXHQbe9iqbeNs+jnOh2T3WzA+msyvnlpWmHCq13u1DctWmPV0p3QCWxH46JWrm96961X3kjd0pQnnWn518zGL1dor9nmxjyoAT3n5r6fM1zOe5ddIr8SV9ESlhQE19ymb9lwhD77y4NWAJ0uVSnMWqykv1dS7HIlUAp5qMlfe/zKd3DzmFV9R4Hrjeq8mthc7bq0u3djJ6mtqAqU4mFdP8tX7r7zt6ujlHUYpUPlW1fal+qpsb2x7BeBZ8RSrLFqsGbzr2qYO9sq+NjbfBFOvPGM32roGnpdOQM/C9T7VnKSS67NzqU/Xz6SNxbeCVtwEPZsjUAM0bUS2huKbwFMrV9cOorK/ot52U/3C/ogtRlGsz/MC8CxuWKkhLe6P1WtiI2KmIPNuvLn197j/wozyRhDL3D4tIld1cWtTJ91Gtc818FwBu1eed4qC0/BN31YXns0r0xx9162vy+a9K1GlJQ9zNkuqSrWcuABXmknTktm1ZdPlHV6MAxKGVS8aFAdf77u4uHwGFKY/ur5VP9I21gvWgLJYPFWgs5BzF/c0z3HlcFs4fAqLKdEpagGL/5MKRr0AIRJkXUKwBrVcLBAHUx5IkVUFFaryOqX1HPdkT6R+DajbNdSSBB///Mf46z/5Y8SDQzgRDVoAs+lIDR5ZP/1c52I4jW5Yh0cDoTijfM4WgxYCED1RzznwDM7FCWgskVZTJqoMXEyRZLItBD5kHQlQbAJDgp3CKZpgzvcDaSu/yxw/GtGwJpCTZcpKyZRx/7xGBDT8Hf8+XyyFWZP6TuZ92iY8j8YvtjCfCjwwPsQUwMLjaBArDWd+oesJwxrnZKOUNLXZaIuzLJ1aZ7Mljo5ORG7ZbDSxd2sHUbQU+TNllGyzLGdKqUEuNYnsP+6H4CaJWc/Wk3tzsZxJpiVrbQNKBK2eMGhkPckgJpTHhgHqUufaEHmwjCQBypawzQRZNOQh8CKoZv/QVKfZ64vRD8cSmWcymQTFBGMqfoUybsVE8rrwvIXppBSUTq009EkzNJoN1B3l+kspsdTDGqouV+ZKhpJjc6Gi0Wqj0WiqbMtURbGwbSEzI9MErJkkQywyVcpWTeZOqvFiW3Q6VlQcF84CMSRkDR+RYCYZsZ5Xg1Pn+AsxnA7gjyOpy222mJlJYx9mXNIUiJmpmRjccWyZNcqL1XhknajIgMVCWjvu2jLeuWixkHpRXx4HW4UrMU2uCOYpyYZFEyQlFU+TDMuAzrkhYrbRddBoNmGkvD8MeE0Dbt2SGJw4aMCAC9OeITWf4zj4DD8dHCGIUok1qlNdECUI5r6UbKepgemCYC5HGHPxB3Ad1htTNhyjVrMEFLNOdrEMEEa8FEt4zRyOayJLaoiWdZjGNna27qHb2UbLTWGblMOPMBq9wGQ6FTAMqwvD7sFudOC160isOZJhDX3rNrbqrFMFQmsGo5UAToLcTDGbfoLp5FNwrYajMklthAlzOvmcyODWLLSaTTRaD5DNBpgeDzCdJUjyOtr1W7i/9QDvfOP3sX3vW7CjMcYHH+P56Rj1dhe/9dqbMO0GYkrBhyOMD15iYKd45Hp4dvoSL6YHmCdn8JMzTPwJenuU3u7DCHy4re/gwZv/Bd5p7cINzvDeh3+Cv/zl/4Nn50cwHMCrm0gyA1mUCsAM+Og3gLZnoMWFGj4omdsb8jnkwkooPz6T+9WxOjB+ObneXKgKA1YmaVJPbD6vy16DxYu02oy/DB9VnApX2k0F2FBtUqePVgWEf6XAuZCPVDvbv/tWempduqeKiwgUspR9JCGtfLPSeks5TiUGrKxFv+7vZXq5+tJV95UyXik5yYJ1v7zVq2Ouilj11z2Hm7fnJKJsYanS86R4qJR1RdXWS1Zm2c4EUVREqMWBL/f5Vef2a5vGvHJSytyk7KNBXdl2esJ+43Yicbz6eb0+R40gy8aEYq50z+rvb4Ja9lEV5UC1JR7F8q3AsAYkuplaNiwblF9vSi41YFJfUVI4ZYy0rnHNtDZ+fYe/snvFXV9cfVrJX1ffYwRN+aLeiiK81P0XxyCBV1GndoUZkLy6OXGuYH7GHnUz1k6t2cHN7tPMpcxSCwMoDTx5nMv3QU10tOtoK/V03HDkJkwUZrOA6QVgF1BZAE61T7EyWt3em0ogfX7qcaLqPVVsiWKjZNwVjrICPJhp6DrIkghNyuDyGKePP8G/+T/+BV58/ktstWw0xNg3F+MhsmZkrrQkc/McKUsMk0iYTQGdSbKS13IPlFiKqY1DeWxT/q4Nhrgf7YzK7yoZrpJqijRSamSVFJLnoSI51JIS2SmRsDrOyhGX3+G/+REwG4byb9ai6p+xvaomkexoIDJMj2CgkFGyHYxmYd5jw2PNXEtqPYNsiSSnOQ0zO5vwXMqMPZydDXHw4lAYvTu37qLtdRCnE7heDtsxkGSUEFM+XJdoijhdIvIDqZUmKI1Yf0mQIsA3FPaMp06WmKwXAQ2dZcmoDcdjkfPeuXsXnV4fM9aVxmS1bKltJNNMJpR3VRYnWM7mmI7HirmjVLXRUFJxyn1p7JSkWLIetKZyLwkaQ7oCkyEm8CEU5UJArSbvawJKyk/FXbZmIWQN73Ihiw907J3OF5jMF3DcBvq9noo0kYrvmpgukfGkY220mMExM9RrJoKUGa/qfuNxCY4Jtjn7lxIHOa6JkLmSizlc04LBHFSep22g2WvCbjg4HZwhn6Uiwa55FoJkieliIgsadA028xrqdkPYaz6eFvMJHI/3SKjApzgLM2M0R6+7JQy5MhDiYoQhTLxi6S1ZZOFiDNky1FKpKXYtR/YxHAwxHI6lvGF7b59UPNKEhkOA14qFgcwSD8GsgTQieIzQaC3hm8d47/DneHwyQ+IacLwa7DRHtoil9nKZmVjmZOYSWKI2YAQMXXcZg0JsZIpJVRqpzGzfCmHRHbdmotEgOyzLCgiWGRK/iSzuoN58Hdu7O2i1hlguf4XxeIgsMuFYj2DYd2DV62j1DfjzAwxPIvS727h1qwHDnuLl6TOM5xlyrwuzXkczH6CenUrN7jxOkVk1RJmJeZCIiRnPn124w4ifZYZoyZiZJnrNXWx1voF+73Vsb98Vdv148AucnT+Gk93Cg0YLuR1i0dxBs38Xd+meO/OxPJ/hs9EZ/OAY0+mnWCyfIUwnoD0ZPZKsrX3Ut+/h0b1/iu/c+iPcQwfO4hP89U//J/zNJ5/g+XyJpK4WIBAmSMwG3DoXw5gxG8F1M9CseT7KYZsNWQT0yTgva3BtE71GDe2G8zXwLJuIqddIhU+FSYrey9fAs+iJin32NfBU/fU18Ny8D8sVARXuWjXn/EcAPDWTWNYnf9/AUyauJW613KZKZfnFusrrz1Q4rxUzevHpvgnMJGaj7CPyYVV/WkCOglwufqKVrBtyhusWVyjfFHh1gYFcK0MUqOX6R3m7pDVXrFFtHpv7UsdcA+bLx5a+V5TrjT0hwHP1WL/YpxfAns7wuAJsrg+QgyEbulxGqQN0dbAGoKq3dbMUu6lO+TrgeRl06uPJOYsRlmLUtPxRSyL5PU6cCdCmcYpW00OnBkyPnuMnP/xTfPDjv4BnhWi6Jlyb9Y6MApkKCJL8yeJ66v0SxHHfURoLk6T7n8dhXadiIJUElzWTmbhrqlpNFcmiALGuNyTArXuFVLL4LoGnxH+Ikl39ncxqEsVybLZBl+HwvxJrIuyckujqmkaCTCVJbEh7+DuJwbBNOJ4h4JrmPzzX5ZJ5kFO4bgPNRgvLZQCv4wpTFgasF8xF8uq5lF2mAk5EfmjUcPDlKW7d6aC/5SHJFYClE22r3UMOsnuB1GZ6DuXHtjCS4/FUmFpKTsneEnAKwGYmJgFglmE2p/Q0RKPVxP6tW5KdQRDKuBjKN13WrHKRgNmSYShuYWREWWNK5pl+szw/jqkoCBRbl2ar3FKCfe6z5tVR9xpotltiwiT5nazrlf5S7rqykGKx1tJHGocSn8P61fPhCGfDsTCct/b2sL+zK0qEmR/DZl5ojYsdCaLlHFaeoF134ZN9lagbJfHlOQcRs0eVQy6P12i0YNc8lWFKZjEMMB4NsfDnsDwL9U5T2uhEFqajIZbhHKCc2TJUvWtKR2gHNVNlrVJqzZiaMJxL/9XJBMPAbLbAbLzEzs4+vLorrDOBerPVFhb48PBIrsXWzi76/S2keYKD42cSZdSpMz7IkfExnc2EdWQkCyNp6Hwbxax/9UU2X7NbMNFBTht3K4LhLBEZJ3g6ex8fPR1hGudSz2nzmcvIlJj12EpsIgDOIXNPsyCaPS1YcouazXsxR7BIkBBAO0qbQuBJ8poqecrimak5GeQ4OqCE2cT+vSb29rmQMEG8jDEfdDAdbsG0u3j45jbe/d4uzo6+wMsnTSDvotlfAPWnGMyfYjYjK15HYi6wU4/Qs3Is/ByzALA9GzmfIRHlyCo6iC+UuleDa7Xx2p03cHf/niySPP3yiRgC7e++hTiu49OjzxBmMf7oG/8Z3rJi/PTzf4XHVobtN/4JfvfhH+CbtW10ghz/65/+zxhNnsMyJ4AxwTKeYJIAU8YUOdvo3nkbP3jnP8Tv3v8uunYd4fAYH3zwJ3hy+DMcz4aYhAYWZP69BG+9/ke499BDYhzh5OQFDp/PMBvZCJZ0OlZRVZQPh5GD7c4ednZq2N7KYPzqBsazCkCqwlCIDKBCLaW8K8uYh7KJwMbvKxBglfb2NfCs1E2rjb5qxrOMJVMH/v8v46nYl0uM50oXuO57TgDLhaNrlmDzqv0mMJ5Kc3bzXVnZgblKMXjVYaulqTdsL8+5Sg8CdYoFD3Npj5vmOMWvNutqi67R360i0VZMTfmoKOeaVXsqdEVh6qJPrbg7V6WCG51UwdFoZbujawYv9NjaHZuT1rIL8Ipc/abrr4fh5eNuMLlVanqVQ+va+EhJ6zfYztWQ3xw/GqRePCVhT6XmUn1fjTmdSVnwuSJpKn+z6XpaxcZeBtcKtPGn9NnQwKf424X6TnmyVhz7BYa6eAV1jeamnrbCgqME3hdgU7OdenwKX13QzL8O8NTzi6uUCFLHVuRWavCiMzS5vTJ2ybDMTWy1G8imZ3j88x/hx//m/8T87Dn2dtsib6RglyZCNHLZ3d2V+YwGkfr4BH3j8Vhq5gg8Nauq8yL5b157xVIamE3mwkIqsyGVlUoAyA/bSPDnuWQkdd6jYj45odcgViS6dMRl3Z7UZtrqZhdzpuL8CoAqDqqmJbWXy8VCttNRIlL3SRMjMZphFMhCQGej3hSjGLJWfBz1+ltoNluSZhAlkYBXOW6tVhjMqP3wnBeLAOfnEe7dJ2OWYuFPhc1s1Duwa3TCPYchcREObDjC7BIQz+dLAZ1Sv0lZa5JJPuV0PhbAz2xIMqeUpLL+ldEpBDXsrywnuKYDbw01y8JsOpF8SoJQMqD8yHVr1gtpbSZMHuNDeA7b/S0B8YPzgdSRtvqsE2yj0+6q68m6TB5baiG5YFBDvdtGmsZYTMcI/YWYHbGd82UojKdpO9jZ3sZ2vydM6WwRwLRd6UfeA+FyLjmc7TpBCxl5U0yrKGGllFgvGNA9WOTXBKU08gl8AVNkbH1/LrJlKsQMh8s7GZq5g/FgiJk/g+0yxqMhgHE+mWEynCIJKWP10Oy0pM8gnsCZWoxJMyxmC0xHczENykwl0aYrb6fTQxiFePz4iYzT/ta2jAvKZc7Gx8IuO6YjDCPrpcncyjWME/S3t5CZyrSKdZ58zjabHbSYheqaiMwYYR4iMaYw3Gd4cfQST16c4mRINrWL3f37uLN/C3Y8ReofYZkaSERanSJJfZyfnSJLeXeRMU+xXKggsZixK7LY0EC9Thm6ymkNlwaiRY4ph7cN1NsGmg0yzTZaHRtGaiFetGHEPXQau9jd6SKKX+LpkwingwxWK0fnTgS3P0QQDMTwrOU42GubaNrAeJzj8MgX2Wq7a6Dm5GJaFItrroGDsYluax/vPPo29nd3EfgDfPr4PcAO0O/v4HywxHmU4PW3fg//9R/+d7jtn+N/+7/+e/x4cojtN/8Qv/f2f4r7RgP++QucD19gPHyJ6fQQs/kppouxMJ6+WUPa2sWt17+B7z/8Jt6o9zCZj2GZHXjuAtPFr/Dl8w/xyeMTnIwBswu8++j3cfeBizA9kEiio+ch4tCAY6sxGIbMIyYjyignD/1+jGYrhvHBdTWe5YucxQurfHYnq5AVJ21fA0/dn+WMTuUa1b9vqe2l2tPyEXLzFlUk39UgWbWWfKXuyhUOuQKem/WbV0zOrq+1uniQq+b7vwnAUylVyyfNFbqskN1V2bJ8m8ug/8pvVJgsX/5eFalteevKtzCviUApa89Ve17nvN5w3MLlasUgFUh7tQhZACeu7pddbgEVhRnW5VfEaqRINEs55yn7qsBSbt7f14L7itmu2i9Yw+LN/Wl5sGLu1md37WIt3TF5roXMV0t3da2lQltVAjoLgyNBlBpiblzP4mfK27L8IzWHFcb/laFQegjo2lVe6yvWSS5fh5VpkJQO6DtUXRS1iHJxIeJmxnN9wJuktpyYC2CrkVVcA0Itn+Z3660OmPFw8MnP8cl7f46Xn76PuhGK3CzOU2GQyL61ah463e5Kuqqlu9phlm6uDYIaW0l7KcfUzCrHOif+BHsEYMPBSCbuW1tb63xJOqFuMOOsHZVFnMKshkY0ErkiBjaFEy41kcXqmY4G0ayuZnolAkVqORUjGUXhKkaEI6XVbEkdH2si42QJ1yETyqm6KZJLHpNAi/+lrJSuujGNZwS8OnBdxfZK/SojWeIIi2WE3tYjbO3UsVgOMJmeC4jpd3Zl2I0nA7Dk058EWIz8orZRRTcR0BFgkmEjC0rX3BQRdnZ20Gq3JaqDklT2L51J+9u7cnzmVWZpLMwlDZzoJMy6SwJyz2HNpHJh9cgKkl2k024cIYkT6Q9KbJfzBUbDEQzHRYtxLQTkJutvKeG0C/dXBWDZvp17t5Vz7PkpFrMJq3El4oaLPyFlww5BJuXIriwuUZ7PeBbXY3/TOIi1m7lEp8Q0TXJUbivbNV/MpY10QFVGRYmYVCVhIPWoBNQiK81TkbomKesE1YO8FqUiL16GS1pmCxPMcxkNRpgOJxI/49U9tPs9yTilrJv1r8z4ZO2pPKczU2JtoixBs9VEr9uDR6fcOJKfsy/JzrIGlu+FZTQVF2XWnzJPlg7HjMmhs22cQxhqQ2osaYrEWl8aXZmwmyliN8YsDzHldWRdcH6COF7iy+dHOBqmaO5+A9/57X+G7337W6iFL7E4/AU+/fIlTscT5MYSMHwsgoUAuzDguXCxKINVo5cA86dpOMX2W4jCJabjOUIaHqcWktBFnMVIsoQes3AaLnq7FtpNB3vde+jYtxBPTJwcHmMRnOJs4ONsnCCwbHg7New8yLC3H6HFBZlzH56doNmmE7OL5y/mCMIU9+676G/XZIF3McoRLhycBrvodXew1dmCYxLQzbFYnsOoLZDbM8z9MRKjgdce/AH+2Q/+G+xEU/zrH/6PeP/4BZz+u3iw/y04SYiD88/xxt67SEMf55T9Dg8RRjPEZoJllsLd3sXu/Qd40H6ITtDAIjjHzq1t9HYijOa/wMHhYxwdpphNupjMaDBkotVhfXOIKPIFaHJNrEZJvN0WN2HGqzCf1bRHaLQS1Kwcxoc3As/ySWIVxpPjsopcsvwV+OttUd76avuriJllZ1/VMX9TazyrXu+1MKpaH9+0VRXgqXOZyo5WZWHja+C57sWq17us3+XdVMnTVk0syz7Kv/Sr+VQCnhXv7VWNYrGIoMfbZQnj5Z//Xc6kgmF45d3LhL6sY4tgx/U6iWIm1Tx4bTjD+WjZrqRhmw/Yi4WBq2dqlWdwVeBpVXEfv8F9drMzN52hJTJGg4HN0xJTlE3gefmk1R6VIdu6x6669wpMWno9V26RhYz28hc0M5tcAdRfIVSLPNabD5pD2ZmsT/xK9YIAz1dHxeVzpaOj9ImuWdfmQsprpuivdYuuBZ5yPQjK9HcKPcElqbV4j9IXh3V8BQMoz6xC0sr2EXA0PQ/Hzx7j45/8JZ5/+B6MxRk6dQNhEiCzTCSWKbWNXUZYmKYAz3UGJzMEVaQEpYw0Q9HAU7uC6jPS0Sh0rh0NJwLS9vb2ZJ80aOEffggyCBYJjngDkqnkzUhAwGMTnCiQqdhRPoUl07PREEBEsKZrPrmdSHnFOVZ9n+fPbSUOBJCaRG4XRQFSRqC0euLYTGypgScByWyu8iQNSoXF+IbunC24Hg1zVLxLkhCUTBHFwNvf+qdodSycnT/DYHAihjn97o7sOwhZT5nj/HCI05dDpEkiYJMMr4ol4fmnkpXJY/d2OtJXivFUmacEoF6jjk6XwMmCvyTY8cVQie3hvxUjq1hQjhLJ72y4qqaVNbjFva3AeU3Al8iWWbtKWSkRWbE6TGde7jtLi9zNOMHWnX0EATNKR4gY/EjWkMwyCxstG67XkDbzYvFYrImlyQ4Nd1g/K2ZVXkN+NvMD1BsNdNptaTMjZMjkKud41iMn8BdzBPOZikJh3IlLYEcXXMXCU5pLI6V86attGfdTU3mcBKbMUqWsWO43A6g1PPS6fRkfNB+aTWdqYULqgZmnOsXC9+UcaFZEcyUej4wt+5CyZ75rWQdqujl67Q7SMMHwfCT7oqzU4fcEeAMmsyztOmqoixSetYiz/CVmxgjDNMQ4JDueADT0MnOMCZ6zJrbu/QDvfu8/wjffeRP2/ClGT/8GP//lJ3h5fA7TCdBop6i5rIFmzWqK5VJJWlm7mlHWHBto1FsCsMNAZcQis5AEFhYzmoDxSZciJ5BueXDbDlreFt557bt4tP8AmT/GJx/9CM8PTnFyOsV4kWDJHNW2i607XXz/ew/x5k4doy8/xWByjJiO7amL46MIfhjhtdfotOuISnQxyBEtm7A638dbb74l9eXPnz7B0eELMIO03XMQxEPEeSA1ld32G7i3/3300imeP/13+HI6RVLbRr2+hTT18XJxhntb30bTcRAuRvBnQ2TJEmkewo8CtLZ76O/twDMbSCc5rNTA3k4P9X6KaXqMRTpGGueIJxaOH0/wbHkgIJyGW65LEyhaJOXIQqBmbsEwPJGpW3aKIDmB4ylXc+PD8dWutvJ4riDp2ZxoXPdiEsaz0r5K36e/1gaVJj0V9lhl0qN3U+WYVcBPFQbvH4LxrAJEVH9VqUMqFxOqsVO+L1lmrKCFrNL3/xDAU2DU5j2ycuNcD9BqZ/jVSm2rXO8Kt5Bsotbbq9wh5XtUAsev5vNVAk/tWKqfnxuKznVsxQa8WD1bKjBK151tlVrEqySXV+1PmLmyjtWhnJuCYn5npSYtngBKI3nz5xKS2hxvm/eqikC5eVdVYlLUk+kmY63iIIXMtWyEbboTr7qF9+6ltm4CT71PDdQ34NOVh7v8zCJ7U/bhXPZqI+P1woDck1esWlxY+JHrWk1mnhbRRReZuEIyrAEwHTYv1ahe9RbgwpJ+i2zmeK6LEhSVuvIAvqbGU9VvUhpYGBNdM4j4htFSYWXQQ/ZwbS5EVo+S0sXZM3z007/B0w/fF9lau5bCMVNhQQwWhBG8kbnJCDoZz8Huy2QyzvcYAR0lmARMBF6qe1lbmci2GvjS2ZXXnXWSi4UvYIBSUQIdAiw602pprkR9CJhjrSOPkah8RXHtZN2jYsbU4mwmuaIECroWlW2q1yktrKvtQOZXRXfoPFFtkMRtOMkkMGHGIOszLctDHAGzqV+0bSYOnpTj0vCG15fn0u1SOqsMifhZLheYz2ewag08fOv3UXMTnA+fYzw8Axd02q0+aiZNkEJYZoLB8QSDk7ECewRQlsqOJBBmOwk6KQ++8+C2AGTeJ3RYZQ0/wbNTZ60iay1pVBMh558sF8BGQMg2EsTxjwB41vrZlvye+6GsldJosqw6WkWZ+pDNceBqJ17CZbLMdFWNVeyIMMANV1jVPI0k/5W3nkiGlz5sx0O92RYwKfLsOBJjKl6/0XiC+ZJmSHV0+7sS2TKezQRw97pdtFtNqU2dTEZiQqTAJySGJyAYNQ2kORk9W/Zf5zWhRHa+EKYXka+cdmNGa7hoF0z9cjGXhRa66JJsux/GAAAgAElEQVS5jPJU5K5k9Pms5/igEzPvG7r20umYMSbKKEuh1aaM2x2Rio+n/F0qdaDNnifxPdEyROhH8OkoG4bC/rJelsdLhRFuo9XoIc9jnE+e4mDyIYbpEOMsxiwBGE1KcJQyfsQx4HZuo7X7Lnp7b2F/exv15ASTg/fxxccHsoDjtmL0d3M0WhaWS7LklCqrttqOBbvRFobVMh1hhiNhRmk4ROkxMBsrgynbYZmmCbvtAgTH+T28ced38e7DR+g1pzg4+DE+ezLCwYvnmC5mIGEaO014vTv4/m99H997vYt48AGeHH2Mg+kAUWBLFmicJtjeNtHpWOLGHc2ALKqjs/37+N53v49wMcMHv3oPz559gJ29FjrdHiaTHLXaNvq9HcnI9cwWWsvnmE8/x1EaYW54sKw6aoaLJRpIahY6VC5Q5h8GiGczxCHNuXJh3Lu9LkyvJoUOO3YfCIY4X55gauZIG5RSh7BnIZLnHk5rY8yjOcKICykB6nWqLEwEyxjIaNzFOCI+waeSDWzVcuRWCuPja4Anb7oqk/SqE9Mq+yp7mf66vy+b81Td39fAc91TVa53VeCpEp/KJpNUf/zjA55X9bOy/C/vLyVTuzj6/32ltlWud9k11L8vpn9VN79xO3qJlgGRqgdifl/ZSBQMVbZRcUD22XXPu8uMKL9ymQ3dbHeV52aVRb1qTS+kjCUPTjWZ1kDw8sbayTWXyVWVj2rbRUAk7x/1EpLfVigXvTYi6HIbLsg0N9qoY2zksNIV5SdweeTofhY8XXxdFs+u7IiL5yzAQKtp9bFXzLnuEcWGlH1oGnSVJmAT7HIvNwmYdX/o0PqyY67B9trNV8lUVc2ijPOLCtlLu9xcplEbrvuOJjRq89V6RuFeq4bJ1eZCCngqQbFsc81DgzEahrheainoOv5GsiUL19df/fn/jk/e/xH80Rk8JPBMTr59uHUHJsFlwS6Gy1AAi2YRVWyGcqPlh0BoRudUkb+qDxkzzXyynpPghjWUQahktvwZmVKJqcgVeNVZkIzZINjhtSLo5B+x7RL2lrEVin2ya8bKOIjtI+PJfbE9un5UYkuKm5ft4c8VUFZZjaqtJrrdFvxlCsv0MJuGODo8w5AS4oaD+w9uw3Hot52IFJR9yHpGsvriDizZoYpRbXW2YLp3kGRk0CaIwrnI7+tuC67lIQxnyDPWzebw52RiOY2XwCMB0JSXCoscsOYzQ3+XdYTq2WGYyk2V7qpkPNknjItxTMBjTmYYiDw3odETmUHblHpQyl3lvHNTwPR0PhNQwDpEAfoEoSbzJZsKpIoBTF3YQOZRCsNcADDFSjtinpPEoURk1N2agEVKrqeLBRyvKU7A7V5XFgAIjLvtlpgw0XyIZjPN7jb6u7dRb7RF1khXWQ5nx2JmRIbQn6ufsW+Yv0lmjgsaBhCmidSNcgxJO3MgIPCczmAxizEOsQyYI2oLmOG4mk+nIotkLSprQoM8RaezpTI/bS5mWBIxQ8Cpygky+HOOz0DVZpLKFom1qk0WNwK+Gy3AYRwHf58ArUZL+pA1uwSnJllHgwsTgTCnzFlNEeDl2Wd4NvwAkyxCYAGRAGoDdmZiskjgtCw0urswartIsjo6jTb2uhaCyQHmxwGyMES9M0ejGyAzE0wnKZY+L50p5kWMwXFbW8gjAmtm6hKQz5BEochyl1PORV14tVxqjmPmtXimMMEG9tBz38bdnTex12siXJ5hHORYzj7GbPICk1mCedIDGrewe6uPB/0MHcxwPH2Cp4MDzOccDqYYODFj1TIU08wYHCunnPoe7t5+HXmcYDJ+jjh9iZ3bFpLYwNlhGy3vt/D629/Cw0e3sFOvwxv8LV4c/jU+WgwxNFzUazvYq92GY9/HtHUOx7Hg2Q7ieYjh0TnC2RINtwO35qHV7KJz6x527tzDvY6B55//Gf72o7/GWZRhSYUAFw8WDu4k30fz7S5i+xSj6ZeYTs+Qxsw3dkQKTNMmz+mi7vI5NEUUkc0GTM+H8elkceVbrPzVVvYa+of/ffm0oVobf52+qHLMKpPJfwyM59fAU40/NQG8yHj++wJPmRT8BgPPMuBczBBLb0wCzwrLEaX74QZkh0qpuY3g+7KdlgHPzQnwdaBT76PKs6LKM0fGWYUNq5gLKfygdna5fatxu1Gbd2N/FayVBp8XVgA0o1WwqWXNrw4WVR7MJtBcwcwVuCk7mjorqa9dGQqpYaTfF9I3Cj3DYM7b6rN+o1xQFmsJ8BXgqOhtaXeVe4iGJ9eJ0S+wyhUigsiWULpb9rmskl6BzWJxRYNQpU5Rnwus9is17sXkq1h/UHEqxfdUr67u2xultrkCTDcBT06g81TFjGiwpdtI4EBQcnBwgPf++H/A+OhLeLaFBhmulLEeNMxowLQtGDbZQBrRBAL+NKDTwFUzmpyIz8YjkY1q5pKgQLvG6ugSiaVgzWirJUCWk2ENhHU9J78Xh8rAh6wRv6PrO5XrKx09KYeso95U7Cf3o+W6ZDmUfFYBRDrWauAp75MCbJFp1FJhAk/XJTPYwGKW4Munhzg+PhfQ9NbbD7F/awvng2NEqZKUOo4nhjOWZWMxD4q6PwLHBlrtLXz65QhZOsf+Lbqccq0ghWfX0W52cXJ8AOShyC7ThCzwAmmmgOLWNk19WIeppcUOnEYd09lU2D0a/hBQUEZKkEizosFwKKCz6dSkT3mdCDgJJlnbyogb9jf7LA8yDIdDjCdjYVAlQ5WS7DxDs92W7SjdR5wIyPXphiv/U5ZvZHw7vR663R6+ePxY9MgNl3LXXMyMCGpdSmZ72yJLthzKoOtwLcpMLUynE6mbs70W2lu34LV7MFlXm4YYnJ1gOh4JO0pWsmYaAlj4b3/J3FMDnXZHMkUzLhywTp75sMxvpfyRax4pM07HmC1mmM6WWASxxLoIux75iPw5XMdEvdlA5jpoNjpw6SzMMEeRb0eIY+Z1JmrhBjbSmPJVH9PJDMPxSMYja2539vaFfV8s5ytzoe3OFnZ39gR40pjq5Owchl3D9t4ulrNApPaWZ2IejvD87AmOxi8QGBEMj1a1XGgxYMbAMAwQkY126EDswkgsNN2OHDcxcvStNjoe40PPEeQvcTo8xWQCRIlenOD7kWxcG57dlvMjIzydjGW8LhdqXvXo4RtouhHGozOcDgKEBtC9A9TqJtKwDQ+P0K69gTxpobX3EN95y4cdH+DFk1M8P84QeA7S+ilmZ09hzuhJEMLHAj4jYuqqn7l4QglzHKZyTK6XnA7oXebBTJn7G6PZDrG9r9x6Z6Musvge+ntv4uFb38A7D95GP/4Ynz79Y/zt8XMMwjq2vPt4rfcQzdYefJO5t5Gw8TSQOj08wWLmo9XoyiISa2239h7h/qM3sN1/ic8/+RN8/Ok5TM+F22wgCgxMjkNg2sP+m4/gdejQPcB8PsBc5NeByOc52FjD3KrT5CqULNV610Szn34NPMtepjJhq7KRfpFW2LbKZPJr4LmeYHzNeKq+qMJ4ykThNxR4cq2/yr1U5f74TQWe10lF5TmyMTPX8tivAnhWeOQooqkClhL2tALjeRVwuHCO1+TJvtpWxUKt5JarPtJSygJ1VKjL5ElWWYxQmb9qJOqxtmI3N4FNhcFqiCzzorRW97Mycaa0lCHua4nhdSoC9j3/yGEvAb0Vk1rUf5Vd84zAs8SsjM2zrgCel48vMU4V7txXgadqpTrfwp1Xsj5VHeWF/r/ERtK8ht/TTLcalsU1W71rqwFPJdtdqxCuXCwhg1U4dRJcibFP4RyrazV/9KMf4fCv/hd4YD2VjYxZDZkhNYGUYIoLraWYLtZqkdHTNZjawVUDOQLEPIlFIsvzJBAlaOPPtYyWfydDuLt3S0DW4eHhBXdbZdJjCRvK8TKdTAXQcX+c4Cs5KPvalP1T4tiiI2+WYTDgRHEuLCTdd9k+giBh+Wqsv4xXLrQ681NnjapFMQJSZgy28PLFEE+/OJQsx93dHak9S3MfaRag1XXRaLLOlExbA67bFMnj4eGpgBOyZ0yk/8kvv8TeThM/+J1vCHgang8lQ/Le7ft4/vQzxMkCntdCXjBRZDspR+5vEcwqMMp27e7twm215Vx4TQgGyQKTQWOup8GcxCgC+TcrSSTTk663XDgg+7kgwjAUI82FhHyZYTKeiDur7TjCnM65ABCHuHPnDrZ3dmCzn+cLcZcdz+eSqchoFLqympS3tppSMzgfjITtdJnDuVzg/OxErufrb7yFrZ09kdPOpUayhk6TeZUhTk9PBAi0ertw29sIMgNxZsLOQgzPTgRwb3W7uH/vNhqOI/Wj3HccBfCDAEsuXJChZV6sXNuaSIIdswaLdblJCj8h4DvBdB4gzS0Ypo1up4NWq4Es9mEgkUgcP88RBLFIX9vNntThEsDQoowAiPesnZiyaBBHlHv7GE8nwtoToDNDlcw7M1Sni6HIffe399Dr9OXlNJ3OMByNEWU5bt25Dc9siuvuIh7haHSAJy+f4Gh4hogKCsuQ9xmZ3VpqYJrnGDP31XOw3WqhZboIZjEWaQ2R3cB333oDD+82kdkvMVo+xtHJEPNF4epNwG4r4DnzTWx392GbdYxHE0wmYzkfrpXROOrtN7+NuhPj7PgAB0cThCawdYclC8zeraFVv4vt/gP5+8nZa/i9t3ZwuxliNniJg/MTTO0QWSvE+PQl4vEcRhLDMFM1abMNWXywa3Vxgg79ELZlSL3nPMoxOkskL9Sza/A8VU/pUWUNGkbRcKiD3HyI9s672GmcwzTewyhkJmsfDdwWSXbQDOFNtmAbNqJ4ifmCiw4jzH26Ehsi9+bCmWvfQb+/D6P1E0znZ7KwUstthAsDw0GK2TxHJuUHLXjOLupeG46XwLAPkRo8tgUza8PImzDSGrIoxiQ8RP8usLO/A+Oz8dWMZ9mL7f+r35fJ55TMq3xGoFY3S1op8V1fzb4q7KZoTDWJoGLAbm5/1WMWi+5fzSUrJhFlO6tm+V/e92pyUna0irPqivJxNZ0pP2ilsVNhwiaTMznR1RBZzzuLX0jBts7UK+kO1gb8/Upty/uKTVZl51/N56K89OJe1/dFtTrQKs8TVVBWOI6+cgrrGrjNllzulQu/2zCiUbNzDcqLrSQDnBKVClCqiga4Ysfz5SNT/GsfLq9KYq+7ouq5UzY2Ll6j6/qPtZRle1K3UIWtilrE0uZV6rOLx1t9ZePH4ja6ua9r9suJjxoKNxz413AM1/u7aXerR05xvZUc9tL9dEXO7ZWKjKL2dPP+03/X4FMxzStOeH21VgsLit6mSFOGzqopxTghONdlyALS1wBW3ykcwvqdJ+C64KD0fabHqxqaap5g50AtzxGbBiIjR2rTkAVwaCMyG+H4yWP89K/+HZLTX8KzlcySJiOMfyBIJagiU8bzpGnLwl+IIQxli5S4MnaCej5h0cSpdQwjjdGoe8pgJibQy0TGtqBj6JJAyxNgQ6aOkkya2Sh3XNUtBLwEU6xTzMJM1enRZVRAsDLxIRhiu3gcZky6zTrOTs+EjeK4pDlNr9NGzTIwGJ4hzxI4zR5s11NOzDnBa1TUh7L2jYwLY15M+LO5uNQ+//Ic/sKGbbmwa5RrTqS9rcYd9PotwOD3Y+ztM06DDOYQjz9/ichnHIeH07MRRvE53nzjNl6/t4ck9LGY+jBzV1j7xIjQaFug4RTzHkOyclYd9+++hjCJcUwAlwTYu72L116/h+H5S/hBBJcGMTYly0oaXG84YExPyP0TdbCOtN2Rc2FNK9lFWonyvOl4y35eTA1hD1nTyj5lLSMXE84HQ/nunrB4OQKfzGSEZRAJuCJY5BzIqzfQ7faVbHp4LhmSfKb7gY85mVaHDrk9NDtdWdyJEmZ91tBpWKjXUkyHI2SJKcDCj3LEArpy9LbvI82mODo9Q2538YP/4J/h9k4DwdkxkjCGnwZIoznM+RTjyQSW48Cn+63vS2Qta1OtGq8jawjnWIwnWE594gsYrodFYaa12+mhkZMhX2Ca+uLT4DabUgdacxxQ4p2nCVzTEuwUzYeYzxYI4xxp7giDyuzTfq+FdtOFkcUyToMwx/bultRVmrYhTDMXCFhLGfgJ2s0OUq+BJI+RTSaYvzzCz47fw+fjBQL2Q8NAXmOcZy7O3MsQcGwHD2/vY7/lIpqOcHI2wTA1cBZaePTtt/Htd25j355gcfgRRpMpDpeAX7NhtzpoNrroWTXcmp9gZNdw4gciH7eTBtrufbRbD1GzXexvtbH0n+Pz5x/h2ekQsQt091VNbujn6PS6uPNoBzXPxOnPZxjMa3DsXTSsOmwjRObmSJw7cA0b4einWC5OBWjDjvD/svdmTZJkZ3bY8SXcPdxjj9yz9q5GoxtoNICewRAccgxD2ZBjFCUzmg0lmR70JjM96N/oJ+hNZnqSUWYaSiQlQsQAxNaN3qprr8rKJSJj9/B9kZ3PIzIjszIrvMEmBqQQbWXVlenhfv36dfd77jnfOYapoF7bhqYQ9I7gz8ewLf7MRGPrHmZTD75L6S/rkSNUHIgRkxfaiFPmBUeAMhfwWtESmLoL5DaytA1N6cKq1qHXTBgnJ3DDMRIjg2JSLp1iPnRF8UGDIK5IBDmzORtwagrqdQ1ZfCI1oabahhJ14bs5RpMTzKIYitGEZd2A5dRR3zjF7o0E1ebHUOMU2byCxFcQeoys4bNoF1HUgPLw9w54vnnisCrfedMU9k2ymuX3vu59lZtSlwee68BbuQlz0aoyLFK59q93E70Aot6w06/S/rVtY81ZqUnn+olpQVR8PeOwjDvx5XM7m/utzGLZV5Ljub75UpT+dQHPtf1+Rs6sbxiTstaxbmXHxLoayqLdpZDDmVTyzee6AGQXNroKcJYzYrkwq74MOhfHkKiOEsCzTARKGc+gq54TZa/HteCzBPAsM8bOwMYbNi7zzC++XkasWqZV3IbXaN0KYbGgve5Dp8R1nwLIrb/X1hRTnh1G2OZF/eV11/oszOSaxYirWPvrmHwBnudo9+wWXY7P5fc07Sxg9Lyti/+jQ37Bkhd/Lspvl+V958fRCgr39cfBMmOUxiKsmSRopPqQLqFIwcjCShrCPXyGpx/9As8//wTJ9DkqGoEnzXrywg3ToIFPUZNJVjBKYvnDD4EngQrr3Ti/pMkQ2062UcsTmASlkksZCktU7JPgKBSjDwJLsh9icBMW0SY83rK2s9h3hMRLROKYsFZVLUxyeJwwDqUdVcZhNBowa1WMhmMBsaqiS6QFZZpxOBeXV0XNkCgmDNuBU6tK7SDlhgRmjk35KevZOBFNEc5dObenj4+RRAvwXYmQq1OJgGnWbxWRKQlrMiMBoRubHRy+6mM2SeBOc4yGISZTF527Bna3W+jULcReAG8aIQ5VzP0YnZ0Wqg0dVUtDGPiYjNh3FTTqHcRpirE7gVIBNnc30N5oYtw7QJopsOtNVExHai7FAZfqTIU1uaEwgWmmihSQbCxNdjzPlX6jEZjvzyS+xJsXJkFBSNBPk6KqnNNsxvpdC93OBiy6GscugiASKXEYxbIYwGgQuujSCZbXdXB8ID8nwxrGsdQW2jUyRVVU63UhQZJUgaYZsM0MjpkhmHvwJiHGjJIJUli2BatWQXfnG0jiIT7/8hEG8wq+9/f+Eb7zwR2kw2PkQYJUTaCmHvTZEP3BQEAw61RHk4mw8Qrl48wWtSzYpoo8jBHOAnhuiFkQYZolaG9soeM0EU9cjIcDJJVU5MUVh+21pWZWZ55olsJSiviY+fhQFh3Gs1DAYCbmUzpaTRuNmgElY+2zhzDQ0Gw3oJkKUpUS4BxGxYBtOYj9FP7cR2I1YDkVOGmCqD/Dr45/jk8PX8H3EgRGhIQ3dqwjNgw0rQ3caG/jRreFNDjFi4Mv8Wo4g6uqOHVV7L7zAT58/118owb4Lz6T69tPNJxStGA46LZ3cH/vDnZgw0+e4+Gzj3B8Oobl7GNv731UzQbS2Ift6Hh18Gt88uATHI595DWg1laQRymCeQ7TNrBzp4HmRhUnv3qFJ8cZsryDmmHLQoJCGbl2By2bTPkXmHs9UFFSb6vIVebrtlA12piOBpiOe1CySNyRa917kg+cJj6y1EOu+FCZ9alacOd1JHkHRiWDUZkgzQgiAxnveWojCquAUke92cXm9g6ipw8w9saIjBy6zTghBZnnI+YCSxKJSVNWYe6pCce8iXZjA8g81G0HdbsLNbMwnZyiN/gCaWWEOLcA7EOvbMBuATf3d7Fz96eomn1EMxehmyBPFESBhtDfQO/I+I8TeK57OS9/XwY8/O73VR54rpvQyISh5Ams64uSu1lWI75x87Jzo7KT2lJtLws8S55omaldGcbzK/m4Lg76B+BZ7iItx8W1E+aSGLBcRuEVBkTXZiS+uf2vM4FXs4hLRuZNeysWSdY/BX5b4ClT9rLSiksNLXXfynfWt78AD2v69Q3mMRe/yZ2V2OG6AwoGXG97VCxZrP+ICU+pdpVgwb8iuH4T+BSAdx1Le5kdXfn36rg5+38RDqzsTB52C7C4wm6qBJ7Lfy9/f2Y0tQI8RRlQ9K24Fa/mfC5+LjV4K4e8qq5UJeOaARHr96g00BVUlBTxtI+TR5/g4POPMOsfIpq9gooiDoSt5qSaxjE8PzJeBJhkx3glCTIJHsmOEhyyTpbbkikiQFXSSBijonaSWY/FeSzjT/g3zWzInhbZk77IcWm2QsDHfxdyXEWAJyXdPC7ZI8a0UIpK4MljcV+SjVjRxDE2IRuRiv2QGNLM3QmaDUfks6N5IM6iNA/iIo07m0q7anYdhsE6y0zqE9PYQxprePGsJ8YozRZrHg1kOQ17ZqjXuggDBsiH4PU0TA31eg2np2OYlTqGgzmOD4dSg/jOh7sC6DUKB/0YScBIGBWjsYdmt4F6y0arYyNNIgz6IwTzAElcmFYZjgmLsRaOAa2iIp7PBFTZTgOmXZO6TmGA4xC6WlRfhhHjRGiMRKlyG6PhqRjxMNMzzRJ48xkC30cck2Gms60rUtJlrS5ZS5HA1lgfyyzWEFGciHRZ5KJRjKrtoNPpwnFoqqRgcPyqqMNdjAXGp9TqDQH5dKrlYkUYpmKGZIpbciTs5WlviinZN8NGZ6MD09bQ2X4L8byP3/z6Mzx5FeDW936IP/vLP4HiD4X+Y7yIoYZQvIJ9pux2tKi3XEYtsY0cR07Dhs6xF6SYTzy8OuqDVZs37r4l9aCnRycYjwawbBWtdlsiVzSDDrlVYdJpbmQxYkbTEbunwhyfjlwMJ5T5Gmi0OmiR8aybyFKCeRdRAGiVCsDszDyVsUknYuafBjMf/V4PanUTzRaNcXL4XobD2REOTg6Q+AHcoI+R7yLIG3C2b+G9nbfx9sYe1NTFw6e/xMdPP8IpXWlVA6ORir37fxd/5/t/iu9sNxC8eowkcBFWTPSCFGM/QkW3cHPvHmqb38Ztp4enn/8LfPHsN8jrTdx6+11kGR2bj5CZwOGTx3jy8BVGgQK9rqFiJaKYiMSoSEG9a6G77WB2xD4P5R4RkY3UmufQ0IZtdOHUfCSZB6tmYPdmHa4/AU2GO60dYTXHgxNMBhNEvgLV6sjij0nnXjMXZUGcJ1Ib6gV1KFoXDaeJmkXzuSnSZCSLRmmqw/NzBKEKw7KldjZ+3kNMJYGsrOXQtQimGiKeM44ogm7WYFQpy9ZQq95H3d5HFPGZVxG3Xz5PwmSARDlE1TkA1dxR1ESa16CqNbTs7+Let77A1v4B8ryPcO4jJwOeAoGvY9j7A/BcPxtYbLFuElV+cva7B57lJG9lu6Ik41lid1fmvF3+ntiOl5holUW7JdpVZpK+lL6u212RQ7d+krusBysm+gu12/8PGc+lUcvafpUNzqiTKyfG7D6ufH8dH+6L7rern1Lj95qDk5VYlREuSZnVzYtok/Vjh1LCdR/uZjX647rtmfm27MwLe/1twOfX0/UFqCiR8rIar/Gm/igD1C8Mrzd27vpnU/luKGxJ3viRX68/5ldldeXIiwfPhUu9yGc9E0SvWey8EmxeWLxYOCcvJcUrQ1wA+uJGIPN29lkBniK5XjCVdFbm8Zbv5nPgeRHoiwHUUoYtwHfliiy6e8kk8zzJWDUaDlJvgqOnn+Hg818gGr5CNDtFHEwWwVBsRxGtQTBJQOF7BRCMGUOS58IIGaYh2xU5kIsMTacmgDKcTyV/kYynABlm/QnwpMy1aCOvC1nMpXEQgQ3/UEY7Ho/leASjBJ4ElNyeYJNfbzRYr0W5bVTEhBgGvDAQMGRoBqKQAMs7A1V7e9sSwTFhnaFlwbIq4iBLQCYur7pJbhi+F8KlLBUB+schRsM5rKqO7d026nVHGCmCmkbTQhhQhkoJIA2GKiLZJWDmRH88djF3fezs7eDuuxsYDvpIghAUbRqajTw18PLgRNjB3f1tNDsONJ2yvQCj05FIOBmDsrmzgWrdQpTHEhmSuIwnMYt4klodlm0LoHQnY1R0FaauwfMLWSwZzP39HfT7vSKCJI6lXpT75lij8VwoDq00booWMTJV6Q9eI51OSMJSJ1LbyUWB4XAk529Vq2i22nI9ec5JMBfwwFgJRrw0Gk04NZr/VGFZVTEmIiDmfEdVSRcGSKJUwHmWVbC3fxsbW1340QzN7i0Y4RSf/uIz/PKTEyh7b+HP/tmfYaNVgT4PYWYEExHymFExNHOaYTIaSRROjYshioLhaVHnmxo61FyBmalI3BCvDo4wj1J09/bApBHWniKNULcgda9sP+vkJZ6FMnPTEOZU3jER60sTYWenfowgydHe2MT23hbMagVxEiDyPGEII5pwxQRPMdrdLjY2N8SoK/BcWeywnD1oWoDR/AQnkYpGextNTYOVexgcfIQvXz5HX93G/Q/+HN/du4N900Tv8HP8u0//H3zee4igqsCLTYz7wN33/iF++IP/DMhs4gQAACAASURBVO/v7iAf9pljA2YYB1DQH43QO+nJeFC2b+PvffsteOMv8OWTf4V59grNXRtjmi+FA7jwEfRzuD0FfqJBs01E6VzUEUqqSjZormZodSvobNxDPO3BH3viGEy1va5ocCgN9lXotQq0qoHORh3b+zUMxj30e3Nsb+3BNjX47gQnBwP0jmLEMGTs2VUdjYYJy9ZECTGdc781WNUtdOq7qEt+MON/+sKMkp0P4wyjiYuJ6yHXVHSTFgyrC6Vah1LJYBoz1MwpvGkfkynjlvZQtZrQVQXN+j4Msy4mUeOJC3ceIU4By66gu23DqbxEGAZyj1L2HgY1KOEfYfduD3ff62Nzz4OCCMGMWaG+qA2UzPqPj/FcN8H62/r9fxDguWadfO0kZaUz1gHn8v329cnUyvZZubavTuTfcDYlZoHlgGc5w41lAPq6/i0LPNdJVXmcslLbr4v1KSv/EyHhOlXibwFwrhtHnDQklzID112H635fkCbnjS87dq/b31Kqt/r71/a5qDda12Zj3QYygy0pRV/ItK86v690ztJV5RbZyjS/zD1ZZj8yBMs8A8psVPKAJQ63irHW7rX8LVJiQWIhtZWrtYw8udSC6/KD14PMi2x5ARJXdr6s61xZVJBtBFqfH7Vg9ZeAkwL0BeO58Ht4nfG89JhZGl1dw4jLeTACg0dNyLrlaFQrOHn+EI8/+RkGzz6DrXqI5iOEpDVWMkF13RBDHtYeLuWwkrMq4EGTekve6xJrISyogVqdzICK0GMNVi7/L/Xci/gTNocASOJLuPBKt1yCHF0X0Mm/CSZ4PH5kcjkTukWWLVhjysUVgiC+L+g8Km61FV2kqaxNrBoOvHmAwWAo4LXZrMOpU4Y7gOXYkuVHkDedTDCbTtFsNGHbNcnnG5zS6XOGRt3Gx7/ixDNFu2tgY4vRIgbGgwS246C7SZkq8xIjMSuybbr2EnhyYkwJsCIy1Ju39uGnUzx5/ASObaPdbENXK3AnHo5P+ph7Hra3t6BZFdi1Gpq1OrzZDN7MRRD6sBtViaHIVeYz2ugdnMAwq3CadTTbHWET2f+nvROYGiW3rLGMROq6sdFGu1UXExn2HjNTadKURIkwcASU/X4flYopwJP1i3RKpesvTY1YE0/XVv6OCwBk8XhtOKZ0SkcdR8bH6SkdfykXtoQZ5TUm22mxNrhigOOI9bjsE6NCsDCVLA169xweDmFZTbz99jfRaDroj45h2B200gif/ewz/OsfP8Sh5uD9/+KP8KM/+xAd1YAZ+8gi1p1O5Ph0MGWmJ+WwNnNPkwQD1vpOpwi4IMCc0TiHEsSYDMY46Q3hJilQdbB18xZu7m+jU0kwGI8ExNJxgteUTD1Phky5587hDVg7rMKut6BbdfRHU5i1Gm7duw21oiFOI3rooJak6A3GSBjmIkx94aRcMVTsbHfESde0dzEaPsO/e/gzfDyN8a13fojv37iDbcPD4af/Cj//9Dd4qm3hm9//B9i1bTiJh/HJAxz2H2Acj+FrCo6HNESq470/+gu8//4PcKPZhZ3kqOYKBv0BdIJuBZjOxnj56jl6gyNsffNDbN/eg569QDD5BabuF3g86kFt0R05RR6oCOcqPF9DqlTgBzOJEVGyqlyvNA7gNEx850d/H+Onn6D3dIAgyuA0qxK1smGlePZyiEGSIK8wN7WKWkuFF8wwHiXotFvoth1UKwpmIw/PHw9wOtFlEYkRRVVHl0UhypOTRIOqOqgYddj6BkzVhgLWiJ8gjiZS10wGfeaHmMw8ZLmKb+9/F35gIVEdNNs2dnfoIP0Kzx59gleHNLe6i5q9K2M4ybjoMoMfT+T5leVsRwVJUmT4th2qCKjyYIZuhCRuIgnuIdPH2P9GgHe/V8P2rgVC/DCYSk1r1Yr/ADzXvuVLbvBVJmVlVtzLhdqXs9YvJltfZfrzppP+PQWeJWIBZAIjEqk3f0qQTPKSKtMTBJ5lPkLMLVe538B4/gF4vt6b1917HBLxH4Bn0WG/a+C50E9+XY+drxN4/r6CzzJPipKPk9JS4jI1nl8FeC7vxct/L+/a5WLphbdRdr6kc8bzLVnKFbaTbT3PKF4A0RU97pkD7oXFBToIngPRcwB77qEkbVV1AZ5p6GOn20Lv+UN8/sufoPfsC+ReH0o8RQV0LZ1JDWVhIKMXrrUEDVEk7JE4tUp0SHORkZlB0QrzFAp3TMsU0yDmRtqmAZuZjVkm34vCwk2X/78EL3RmJfDc2toSYMPj0PWW36Hsk6CCOZR5mCJPC5ltkiUCRunMymNz2wKgqqgYOlzXRxoTkFJG6wko3dzaQH/YF0buzr27wgSSnSBg4/4pF9WUCg4PjjEeuXBsGhIZ+PlPvxQgvbldhVXNMZ36GPYTAYqNNg1jUgGbnPPw2K1WE71eT0yJ6EBLEMer8+DLR7Jtt7shIJgAv98/FsmrqbOes4GhGwBqBbvbW8JaHjx/BsepYkbZLzLUmg2JO/EmPrSKhkanhe5mF4ZlYjab4tWLV2B9MN2IqV5hdAXlwXnGGJ3CGMr3AoxZGzjzBRRaVo65R4lzXaTJZGgJ4INgjk63KZEy8znjNsKzfNQgDopMUI21pZT/ss/pNhxJrAoXFAgibKcudbM8joxtGvRoNDqKMHNHAqgrlRqOjkYwjAbu3n1LAEcYTxBmJmx/il/+Xz/D//7Xv8SjCGi9t4v/4X/87/D2/h3UCEr8ITx/VMiRGTXChzFdbGcuJsMBxoNTYWa1TkdYey1KYCQZKinw7MkLfPTgMczuFt7/4Q/x7jffQi2dimx3PnMLUyLGz6RxMb4IPD0PowNXanDjNEeuVgR4Ek43Ol0xRkryDFVdRTv0MRhNkRIkOw2ESYo0T7C53cHdO/uyqKFV2xiNnuHfPf45/mbg4c79P8Yf7dzEPSvG4MGP8cuHn+EBHDS29xBFLvJkClsJ0LYAS1Fx3AvxagBs3H4LN7/5rhwnC3NsNzbxg3c/QO/ZC7jDoUilm+2mgP/eF338ZnQEfWMLO5tb2G4q0Izn+PTgnwvzqqcWEi3FjPL0OV+rGpI8wWAIxAFgaoZELdGk57t//g8Rn7xENJ7CrG6g0d1HvarBzg/x2cNf4sv+HCFMmBbv8VhckxlRm6cpLCNDjXLXvIKTVy5OhsyYVaBVcj6qxDCsalLmbSOTiCGqEBKkISR7VdcY6xNC0wgeaVqlQTPq2N9/C+/uv4sXL2eYzLg4ZWJrY44s+QK94+fo92N4YQtmo4H6Bg29VMmSjYMEIXN3U47tCLpWZP3ynhVZQFyBpW6i3bwv7XvxaoxED7FxW8F7H3Tx/nfuwDSB3vEThP7hvz/wLAu4ygKfstuVmcz/fm5Ttr5ofWWQ7OnrwpOlO6sM3Cq9s69tQwF4a2Zupc1HSsj6SojiFhP+tSSfNLsAnouvXAM8y15vujFevo9ev6/KjsOyl2g9oKf8bP3kev0Wr7XoilrL5XBIS8gSyzzDiv1dzGIsDwJe78PCPfb6+smChSFDtL4/KiXQHWWJ5R4WhVnL1YyntLjsgFg4RK7Z/GuUyJdtWJk+lX2V6NeyioYybSvu73WSgNdMZ6/ZdYmH2Cq7vTQYumJvxRVfPpyucd0Vh/ii5q4Y2OfbXRxLq+Pn/Jl9cWGhcFNdfpb5rKvAU57liwMVz7aV6JVLTPuyScvc1ssmdPIsX9ZXqinMPMCnP/s3ePzpz+GPTmDRlTX2kEUhwiSSSZ+wmcKgqlKXxtgSkWImBDGUYjoSWcJHBjMieS+zZoqRJvw+5a8NhzEbloDJyWQqEkWybDRfIfAswCInjDpu3LghxyPbRIZymeXJbfgzW68Ki8VIkJi1ipombrryh0ZDfN5kmeR9nvQGkg1Jx9eUZWd0X7UtnPROcPvOTbRabantpMyWoMKxHSi5ioOXhzg5OoWm0Im1IxJbxqLcvrOLzW26asYYDqaYTWJ0u21kKmtTGSmjoVavomoRhCkizSMAY35jmuZ4+OVjTIZT1Btt5KqKetOGVaXTr4s4mKFqWPKCnJMANiyJGlGzDOPTfpELOg9EumpUbURJAoPjQc3R7DTQ3uxIH8xdF6f9AUzNRJ7QeZjuu4oAuSTxsbXVLWrXvBju1Md45MmEW9V8OMwCzStQ6XGc5jg5OUEU+7h1ZwfVqoEkYu4imWsF9WYd09lEFrh5nXlPcEywDarOiX5Tri3NpOiETBbZth259lyQoLtwEMwwD2eot5uoWE2MRjSa6uDmjdvQtRR+MEKYV+FEM3z6b3+Jn/zkIXqZiZExx1/9N/8lvnHvHWFxNYTIgrEw4zQAMnRdTM7iwMd0NMSg3y+yXNkGx4GBHLSJaZpVnBz08IuPv4DW6uD+9z7Enbs3Ucum4vY77PVFVs6bhgsjpAw1k4swFVhKC8P+BK8Oj3F6OpJs0P5wgjHzZw0T7c1N7HU72FMTzP0Q47mHnIoBxgoxb7NDACgiZ+SqAxUuDqdH+PUsgnHjFr67dwsf1Ktwn/0Sv3z6KT6LcpiOLuysH6ew9Qx7to4WNExOQ/iZgc27b8NTcpxO6Yir4cbuPfxXf/lPUaNp1CkdmedQKhXY9TbCiYKjl0/gpxFcFTC6DjZv2lCSR+gd/hTT0QlGSQSPa1W5hoqpCsA6nRb3aov5r7mOYO7j7r0/R7dqwdQUxKmOmUfn6TEazgkmwXO8PHUxdgsnY76eORYUcaGlC7SLippAy1RMhikmLtUTORQ9Q4XMv12TCBOOvfl0Am/uSx0s1wAsE3CqFSCPoCiZSGPDmJFPLezsvoWmXsV4nEKv0PjKRAUHGA9+ASUPkbEm1q0gYz32NjNOc3izCDEdqGM+V2KYFksGCG4pTdmGnuuoKnV07RvY295EoP0Kn37u4rCfYZr46O5W8cH338IHH7wN28phUMn17+tqW2bSVrzDyyGkstuVeZH/fm5TcsJfaC/XnsLvGngKz7euWeXmPGvP7XzmsX7T9bDn3GJ/7d7KldaVm8eXuNxSi1gSeK7te05WFgYbq+d5+b4SCFgC1Kztq7MN1l+BcmZM5Y+43PJNstAygSplnmFXgoJr3GjLncHyJjqfiF8Esvz5uhut2KIEic/CEwj4LPFZsmBXbVqmr87v20UkxpuOWbpmsUTDy26y6qxa9jvXbFfkeH49HwGda920y642lnhOrzR7KbO98l66wlzojffcYiBfLcW99EBcbHuZ0S6w5Pm9UchvC8hYgM5iLC98beVZVjCeC63Q2VAnqFx5Nq3079kmXGhJM6g071ADHD76CA9++W8wPnkGJfZhcnKd5ZjPPGEnClYqk4gUOtCyPQQk/JABpQQtCjMMhwOYFrMfNQGfZtWQjEayBGQ/CQRYayf1oT6rzVS0Wi1hjsQFl8cQNkmRzEiRviWJgE7+oRx3yYzWjCoiyn29uZjUsI1k5phrSJMhtitlbuVoisFghCRVYZAtyVmzFyGMI9Hw3L9/T1g/5ouyq9i2mu0IA3jw4kiyOs2Kg2whoTWqMe7c20HVrhS1n7NA2mjbprCWnIzXaqx1tFF1DLjuCFWrCttpCoDt98YCPPe3NzB1Q7h+hPZGC/WWiSSewdAymJqFwfEIlWYTjY02FNaJzmZwKswedRFHkMD6MOKYZ52lgixPUWvV4DRtYWZYp+lO57IvgugoKRyAdT2XHMVOuy59Hvmp1KUyGoPg3AtO0Gp1EXgZ8qwi4TwvXjwX2ezN29tQFEbq8EVQZLl2Ok2Mp2O5zmSqfZ81tHM0mjV0trvCWpMx5PWmQzDjQ1gDOpu6wlDXHMpgPYRZAIV1tVYLSUqgv4Wd7R2p+zw9fQlYXTQUH4dfPMKLJyPkzhYenTzAzXs3cfPuN7Hz1j3UHBXajIsMNLgJRVLKSBquNoS+JyZAZIKTTFtITjMYSo56xUAw9vDo6RFSq4aNe29ja3cDNbhiJHR6fCTnIEY5miosJmhE06yjZnUQzEMMegPJYg38WMyKDo57sAli33kXb92+gXo0xmg2xdR3MU9CDKYTRGmCdqeDmlOTPhv3A5h5gjAN8eUswumuhXdu7ONDq4PZwWf41cvP8dCnSqAwBQtSgGs8DV1HTa3AzCrodrq0AsPL/hAnrHG0Gti/9U381T/6p7hlN6C7AWajGaZBjMwwkSsZtPEMppbjJBrjJPZY0Ijbm20YymMcDX6CgTdCkldEtq1WUsyyAU69HLazhaa9AzU0MOtPofpddLpbMOwMM2+E/ukQrj9Dc3OOatPDyWEkNZVRyseLJosLFa0Fei7l+RhZMkHix5iNc4SRDjpA5XomNcuM6DF0ByPuczIBshiaoUGh5DxJUVFZV05wmQuTmoOxRi20WjdRzQHfU7CzfRu3b2yhkh/h2cN/jensSPJIJ56CQNVgtXWYNmOGGM3DBTYuphBxU12hwtBa2Nj6AE1rCx2rid1mE62mi4PJ/4xPPkvw6kTF4SCSOlo6Tv/pn34P337vPm7t3vgD8Px6pgxfZS8lkAh3V0Ia97dAFkhR+dr5cMkg97K9VmYxgixGuWl1iaOWAM6l+74kTcmMyzKMZ5mTLFPjKav8/4kAz9Ur+vqEuARDV4qJvQgKzvZ62dWzxPB6bZPlRP3yL0ouPl0MibymASI5Xr848FoTfmtal+N5fTyIDPqSgPi36dorv1MCeJYF2IXSosQYK9H4MsBTXg1lDLPk3l7frlWprez7inOhZP3yj98EPFf3c3k7Wbi84hjCHK80lxNa+cjPit+dwc0F23kBrHLCKA/HpbPtKqouVvUut2X5XlkyqWoSwhu9xGc//5c4fPwLaIkLi3V8YGYna/lS1GwRGQq4Yv4dgSf/sNZtKW/Ncw2TkQfXnaJWdwR4GuICSsZPQxgFEm9CeoLAjgCyqO0zBZhQakvAyZ+TGSWAoSSV7SfgpByXH8o3xainUpFcwCgI4QV0ykyF5Sxknqr8nt/LkhTT0VjyABWVmZsW0lzFzPXgei729vekXaPhBEkUF0wpIEH2A3HXTKFrVanbDILCPOfGXRM7e46wg7MpXXrpVkppLTNJFdjVusSyVG3W8JGRnQlLaVTqGA8DHB2OhLV5604XLw9PEcSAw1xRK0cau9hoN5CHKiZ9F0anBrtrIw1DyTPc7W7htD8SkDie+JhMQqlfrTUZhpmh1rJhVHUBoVwk8L0ISqJCzXVxH82UDLoO1GqsVytAfkBjpADIUhNKXkGSD6HrJtxZDJalUqLMetDd/Q10N2qYuUN4XgCVETSGgWrVhB96aDTrwni68xnmnivut9s3dwopMKXBSQbLsBCLs66O0WiMeq2OdpM1egHCPIYbR7Ab27CsDdQbG2g1mlARot97AbW2g7o2x+mz55iexmh0buHB419jOBlh8963cOePP8T2ZgPW9FQyJsle53kqwJNZrVHkCyhm/W84p0tpCGis9VNQpdFVrGA48uGmOuztfXS3O7DVOdQsx7jfRxwUQJb1zF4UINcV1NpNqAodXHNkUSKgKUsgTqmU3Oqmjb3bd3FjbxuZe4jBZIihN8LR4AQno77IbWu1Bra398SxOOhlsFMVWZTh6djF51tz7O5s4NtRE6PDx/h88BS9LIOpQlg9icrVKwI0+a7bajbw7Xt3cPTkKV4xK5b12+1N3Hr7O/gnP/rH2M50mF4Kd+xjwPiXHGg2OD4iVMlkphnG0xDjaQrdMmG3PSj2EVTFhZrESKmAiIc4ch/jeO5DqWzBULdRiR2YsQ59aCGsWPCUPubBS8zdIQLeIM0EG9s5vBMuZgGRvP9M1JxdaGoLlsWa7yGSaIjAnWMyZESTKswumF1qVFCtNqAz73MwQOy7sBil4uiIocJzY1EE8GNWC3m/ojUApYN28zYauoHpOMDGxi7u395Dw5zh5aMf47j3JeZJgGnI8CMD1YaN5kaO09FUcldpiMZpBGXUyB1str+NZreDLecd7Djb2KiSUX+GT57/T/jyETAJFIx8FbOoAsVwcOf2DXzvu9/C/Tu3oXw5ci+8ncpM8t880bv6DXvVQm6p3MUrdlcaYKxlWa8PL1956y1e36WPWmaKsX6bUpPO9RMLOdClpn+VedLl8SDAs8Tnq09xr98p5UyXP5evBh+o66/QejluMc0pt12JAxadv3ZiXYQgr5i0ypiTidLiu8U0kv+9fpYXfsL83ysSTa9iPMsIX0tc6sUm66940f6SY3bNgZeyueXk9Nr9XhrsVz0SrgMZF1v6ujnP1ezQRaZmRaF44YxWn33XgpwSz4BiXeOqPr38s/WxH0UDXx9fRRde3t/661ha0lriRlq9jNcBiDcNmdXvyBhY/7AoByhLPUwv99U1By/RsOK5UOauPF/IWj1acSlXmMRljufS1fbypV662i4fia8tkhS/OLv/Frsu/rr0u+Whl6ZCK29WUZYvACa/SRC3KCQ7u1R0NiYNt+Q6l+xmkceyKrVdjOTFiRf7XjRn4QUgTumSBVrU/VtIkU5P8fDzn+HBx/8G7vAp6qaCmmVKVAiVr5pmw9QCqWsjg0ZGgSCK+ydYZJsdpyYMK+NE6DxrO5bIXA2zMAQh+xbFAeo1grXC/ZUfiVnRKtIeyhi5TwGlKQGeCduxJQOSslVdq0jdJJ1XuQ+RdWYKUsay0N1EpaxXh2VaAnQ4B2V8CttMUx4ynKZho2JWESUZJtOZxG188913hQWbjuYCNglY6d56fHSM0WgiIBI0F4kZjWJge2cD+3dMWE4Odx4i9JWi7tRiVmYARTFRt2uSVZpmBNiBuGFOJ6wp0wV0Eqze2L+BqhlgOJ6jYtagMFc0DcRcZ5fxD14GJakg0ujuGSBLYmE9N7sbmI3mmE4CnPRoghShu7EBp0k5NFBrOVC1HDG3p72JHyF0+V0CT2qgmW+qYaNbl5pNXrfAixD4qYBOk7W6TdbPJZhNWesaSC2dU7Nx7/4NKGqC09NjzN25gFP2N2WirItttDjRZ33oHHGWyDXsbLQK1+GINXIVOFVbJLeszaXjLN1mOy1Gr6RwIw+zKEKju4dGc1fYMGau6mqKKW1anS7MbIrx4QFmI+a7tvH4wSd4+OQpGne+iW/86M9w/94+OuEMs9kYYTAXA6AsiyU+RxY1wkjiZPypC9ebgZkgTtVgwga0hDXACrxUQ6XZRbPTRFULEDHKZDyFxvuQ496fYzKfomLpYuZEd1NGsFQrFRh0fFYq0HULfpDA9WNYTh2tNmst+xjPBjgevsQXzx7jZDpEoipQdAPt1hYM3URT6aKu2cj8BEdjF4+6MwHzmwMF7uAEvWSIUAfSkE7HcicjN0zQcosAb6tTxwd3b+Hw8wcYeT48RYXV3sY33v0QP3z/hzCmIZRpCH8eY+YniBQNd/c34ZsBkjxFU2+ijga8WYwvey8QGDH2bu9hv5NCiU/QOz3AYPoUr2aPcTKbYeZXEAUOapVtvL33Nt6zbuHpaICD2QNM/SdI0imCHBgjxf5eBXZSQTBL4BPza01Y1g5SgmGTS10BsmgOfzbFaDjCPAI6Gw25Rin7Xq9CRQ3R3Ieeu6hWAslDnQW5jFVdUWFaBJ65LHZBsaGobQGe3VoDg94Mumpie7uJbiNHNHmOyekDzEIXYxokqQ202x3s7Bs4OX2FwWiOIM2RqDoUjbXPO9jb+D7i6gg36t/CdmUTRjLHaPwZfvPwf0WvpyCpAJllIKu0keVtJOEcd2/tYXejtQSeyxfRMox5IWkp8X4r+xJclDRdnHxdmgWWXWUuVjbXf9aD6FxWuopP8eqUnmA5xCUAUgbWFHEL69pWZpv151Y0kyvBK1Pu1Ytx9oJe1A2t1G29tgp99j2utFxs/+qqcDFnWUwprrnwy3qbMqvtZc6yCCOhmDw/I3ZEkba4ZsuoEm6xdqLLpnPFad1HsOKbr6P8du3CRrlZojSLZ7SYCF0Yi2ejU9ReZ5EeV43ts2tVgrFd1wXnvy+30FCGTSvFlpdv2NotryKjruq31yDVytgu+0xaNuaCvHBFFbl8riyG7RVLA6+fTtljaxcWNs5n/qvnJZusWxuQL5QAqLnwBWv7XziqddJRYd5L7Eqkwosn9WuLCQsocmbO9ToyK9uX69pboqWvbXJ5ueXaY5RRueQ5q5/WNkPeMquy0qvcaxdobBmlUix0rex6EVtSPPcX78iz3y+zZ5fgcvluON/HKvg82yvPUdj3gkY9fxuuxnQV35Tn/Kq50GInq0tAy1Ms5LeLfcgclO/25ZOUERWKEPCM0mN0BI1EMkVFlKXiRGrOjjF98FP827/513h1+BAVI4NTY+ZmRRg+eoU3612k0RBREMB1Wb+YCNCkk+tsNhegxjo3mvvQDZISVTKBBUBVJMqjohOcFY6onp+KsQz3we9RNsv9hmGMJE6EgatUKNFlTiTZKhUmZXMppaOxMIWKUpH6QC7OEmRpOuvuGOcSwzJtVKtN+PMcg/5MWLU4Y+0oaw3raLebmM6mUrNI0Ly3e0Pa0TsYSu0HTYM4NmgGxGxLxjmwhpQg+N69W7hxowUvSDCZe2CpKCWAds0SwJjEc/m7XdOhURpL8Igqmo0t9E6GePH8QBhbxq/s7m6jd3gsx9jY6kiGKjMKGf/CDE7TckTK7I6HUs/Gay75mVXGtSSYzOZS55llZFhtNDaKiBNmqJKZJkDXFQO+H8Gfh8jYf1GGNM9Qa1SwudGAwhrSGVms4tmm62R8U9QdE1Fs4HSU4uXhAK7v4d47t7C93Uavf4zAC2CJSZQpYGxrY3OxKJFgPJthHgXiEtxot9AwyTonSOh4a5jCXCdpJIZWjM5gPmzdaUmO4ulkAqvRgFlrolpvoFHvwLFqSGny4oWILB3m3Be2a+BP8OLwEE9//gDTeYaou4Fbf/whPvzgPdxvmzg6egYtD9Cs65iMBgjnIapGHWHIMvwKwnCIOC6iN7hwsIzq4b/pjMzaU3kziDtzLgwvMzsJsAfDPkbDb6BQMQAAIABJREFUPjY3W7LIkuQO9EpVonMqBk12jIVT8Ey+R1Oqra1N1G0d4+ELDIeP8fGjJ3g+HSO0VKSGiSxKEfsxqpstmI4Fih8I1Ot2Gy8fv8J0OIGhJqialFcDL44NZIiRqRl4q4qyXgEMjWY/QEYGT4MwdnvNPXz79neheyb0zJD7jEZfmZLCsA1s3bkJU+8gSTLYjoJm25LrNOj7GA5chKGPdocA8im+PP4Cx/MD+HzepMB0CMxcG7XWN/Dhd/8+/tk79/H08FM8OPgET/tPMaKra5rAD2LcvtXF7dtbyDwX834IBTsCKP3koFhgiLeQug7mkxEmkwcY03ir3ZH67ZyKgWYHud5GGlVg5TMo4TGC+VDuxzDKEacVaKYKw06hGQVbSVZeyUw0N3aRTnjdI+R2jsZmDTfqLSinH2M+P8EoYo3nbexs38f9m03MBg9xcPgIg3kAtVpDo7MPQ9vFpJ9Be+s23t3cRc0f4eTkV/j08Od4ceyhodYkt1hpqTCcHRjRLajJc3QtQPMMAs/ZhbdY8SAvDzyLd8G6mcPVsO23ecnLi2r9e3fthGf5IizASvESLeSHi8nNYqX3/Hdr3/WLfljXF8vJXZn9rdumAJ5XTXrPQIhMfgukdh1oLH5eTAF+/4CnVBIUo+xsEnIOPEVatZjNr8WBlCqVmjCXGNNX1FFefbXWD1aewTJpbjEaX5taykLIGuC5PH7x3C0zDteNL/6+DMAoN6b/ADwX/b2QDa7r/TJgSfDkCnK7zDydPRv+ADzXdfcC7Hxd98354X5vgefiMVcs0CxyPC8iz4XRFDdcLjhe///MaFz9XMmUC/BkH/+HBZ6yKMtI2sK6TRgANk+EsyrrLPMzOSlr88aPP8aTn/xzfPb5rzCd9SSDsla3ZAJNaox1m3a1gbk7QBwR5LC+jXJWU9gjSiYZuSEsZRKJ6QgZM9bxcdKcpQSSsbhB0mnS811kOesvHXQ6HanvY7TJy5cvpR6b72GpFyVZoSbQNTrYGqiatoDOk6OemOUw/3F3dxdpwsklAQ0BOws3EjTqLWGtDp73cHQ0lBrv/ZubAiz29vZlkenJk6dignTz5g1sb2/j6dNnmA5dtOottDutwjCKZqhJjOFoKOtSlP3ubHehKSEm8wAzz0MKBZZTlTgTuoRqasKyP2SxJ9JLTnpZB9lsbODpkxd48eJA2Fu63zYbDTG6oestI11YZ0e5MCXGXMy3qo7If0N/DnoP85oQIJNdI+iWKA6VIKcqUmU/HArgJPAkWGc0Cq893Wrp5KuRMc41mRdVq6r8YX1s4LE2rgCRVDOrWizB91DqODx28eLwFKmS45vvvwVdT9HvHcn1aDSrUFVKdCPcvnETuqpjPJniqNfHPAzR2uhiY2sbWjKVl7goFYVxZ61wjHbTgUEJY+iL4/DMZV1jjI3dPbS2tqGbBD82TKOKNEwwm8xgtR3UkxyeO8UomMH1Axx/9BTHhyO88EO4egVvv/cOfvSjH8AxaegSQU1deNMRwrmPPFHhzRNoFTrn0t2GixfFmOP4GA6LPmR/cmxyUYW/Z70oGWv2f9Xi2Oe/BzBMXgOOgW2ouimy3mV2KxdUWLfM71pmVfpic28HUdDH6elj/Oyjj/Dg6ETiT8Brq2ik6MVMiiFEtl1Bp9PGRmcHDz99CncyQ62qw64qmM5CPD/UkWsZuCSnVnjdpGsLIQR5hhSILcCoWri3eRffv/d9KDMViZcWLLWhwwvnODo9RqpqaNV3ZdHFtJjTSnm7hiTSC1l12EeS9zHPTzFJhpimY7C0mCsvkcvnywa29r+Lb733IX6woeOjT3+KR0df4mjWx5xaYM1EkqloNWq4sbeJzc4WssjCyfEcST6F3ThFzTKQTpsITi0EYx/z+QFG1VN0mm14boggymE4XTjtfeh6C4k7hz/qQcMUmh6IbH7semDpMZUJvC+X2cBUa9jWHaS+UWTP2orU5u7WWzDcB3DnjzEIUlidb+D2ne9iy24icQMxP5tGAWJdEWZ1Mh6jd3SEt/7kL7Bn2fBfPsDzZ7/GwfQV0gpwf/cdeUYO4wmmgQIj28K33trAbs3Eyy+eQ3k0vgQ8hXlZXLQSr+qy4HH1pXQOEC6zayUm/DLRWj+Zlz2tW21nnfU5bDtjPFeg3OJnS17tDR2ylAqt7bPCCe/r+JxLF5erzyt7XQFGl492/YT2CknrNX143T6+fsbzMvBcrIavOBcWw7VE7WmJJZICQpWAbQsGYP11XKoIrt9SFswukQ0FAC0meTKdWywIXTaIuYq95iRr3dhf3+7lFv/pAM839cnynr+8OHP2b16Jq2QblzuSYfDnpOP5QtalR1sx+V7/WXcdBTBcmO0v/3Hx5wUDtv54Vwu1L33vKzCe6464utj35m21MzbuTbV6csdc8X54E4hf18frzmHd71eB5xuPdX6jX7tLyVJbd8DF7y+znsu+WR3Tq/31pj66TiVzgeF/gxpmuR3HffF0/fcHnqvjmYym6EYWN4MAz8VURt5qqiZ8KCf8BCNh4MNQgIZlYjoc4PEv/hWe/Oyv0eu/AtRQgKdl6QIuFWZ85gRThQMqJ+ScoPN3lMoyYoJMDjM2yVYGoSeRAqzZlEgOk3WRNKch88r3VCKSVmbiMXqFhkJkmsgscsLPzEx2JeW0nLxXjBxVqyHgLU+Yreni8PAIo8GpyBbfun8Xc9dbRJbwpJkTmWFjYxNzN8LTJ68wnTASxEazY8A0HTh2E/3eBL2TUwERe/s78DwXh0cvZTLebrclUkVYr3ZTagFH45FIeBl3UqFxjjvGZDpHRAbPNOHUa3AcsqwGdIUOxwmyMJTaUwI+tr/m1PHo0WORmBLYMtuTfUEVW5XsFkMeVTK3GnTmT2bMu2yKSyprO2tVTqIZORPgpN8TEMnfy7asuc1TVHQa/qSwLVvOLWW9oBfh5Lgn15BgStFNYWmzjJJpX66PqTuoO3UBngT7nj/FfMytHLw6mmDsBmh2m3jvO/cQhGO4s6mY1xgm5N8c23tbu3CnngBPP4phOnV0NrdgWFVE01cyJv0oEnOjimFKH7caDnSVCyEBesdD9AcuGq0WOttbqDbqUKRel1LeqphgEcg1uzWEx0O8PHiFyNDx7re+DfV4jkcfP8Jvnh7g0atjKO0GvvmjH+Af/4M/Reb2EY2PoISesMbTyQwV08HMDWE7XNTQFow9peOMxZnKH7LuZDwJxBhdI/Wog4lcP7LOjXpNwHMQuhgNT5GrDeiGJUZLlB07dlXqbTkeOb7oaBxkGWYCXHMx0PnyyZd4ftKDl3A+zqUhFawu9kNqfgGrqsKqVlCrcoFiLsw09yf7DDN4SQGiCHbZjzQY4kOSEnPWflLREFVzGZ/fuvUu/vTdP0Ezs5HOacKlQTM1BImPZ69e4sEXz2FUuJhQp/8vPN9DmmhoNtpQKmMkynNMkzl8NUdqJPDSqUi/QSFBUEW9dht33voBbt66i+GT/wOPXj6ADx9enmIeq8iVBgy9gSxO0ag5qNZayJUa0lhFtUbZ/XOYSgYH2zCiLma9CR4//TXCvQh7G7tI3ASjoQs/ymA0mmh3tmGodZiowuBcIHPhx0PMvFP4IfdnQ9MpX9eR5HS8dtG23oGS6lD0FKpNVruLW+0dmOFTDMa/wiR2YW/fxubOfeRTFdlMQ5RUkGo6tBpp5BAz9wiz0SGanR9hyzCQjQ8wHR1inmVQTRv7O7swKgY8PjfcAEms4u0bN9HQVbz48gsoT+jnu/pZkWiWeb9xkr6WXJFJ9UWJ40IcdeG7Zz9744HL1d+VkkJKzt9FUHmZcVoCgPVQl7xcGUHuubhoXf+umxDJJGSFsb28v+X3WRtz1Zzz4mTi9Xa9caL+O5PargLPFXbzDHgWP6P8rMxcXsbrmk9Rmr5muysiPK7abVGLuP6YAjxX2evFV84k37Jz0tbniwPF9qvLJAUtqksg+fpjruuH4vdlp7nrF1P+NhjP6x5OF8b+Sl+dMz8XFQKSRrI0PHlDxynMrFsHPMsynuUu0CV2fAE4Lz2whPAsNSSuqhC+3JDrkh0vblfORbesu/LXCzyvuz+WPy/DNl8Hcq+8bCudf+2+S5RqlK6SXjxLLp/nawsri8auA51fBXi+CfyfA8/i2SJ1m/IpiiqWHwGNa6S25yUXyxrOQmq7XPxc1oBqfGaqGmKFYkaWK6Ti8tm1TVSiAI8+/Rif/+RfYPD0V0iSQCa6VZsRJEVEBifblNqSVcyLmo4zBohMAIFnu9UWYxupvQwZ75HAqdaEqdSZkcjFQCzAWBbD95h1qAojSkaJLBPjTPJFliUn/CKv1SDsaaPexXyWSlTFaDiF73lijMO6r2bTxng8lf40LcansJGZRC5MJi4OXpwgS1UBetUaGV8Lo4GHw1cDqKohGaEEWy8PnsKumajWTNkHAQfjXUyCw8lYnG+LHFJTBPlZGGEwHMlzsVKtSi4mWTDWhao5a0o9JEEs8lbK+qQeNgN6vRM0mg20WuyvGKenfQGDdIIlRUUHYMsqGN4kzdFsddHrnwpT5wgDV8N4PMGTp88FWHa6XZHdUvpJsFsjgxkmAl/4Jqc0OYnI4o1QYd0hQarCiTjvpkQiQih95kIBJ8uFazFBxwzBlNGXFQzGARStgq29DWzvNjB1e1K72m52oOopotgVh9qqYaJ3PEAQJNCNKmqttvxRNB1q2BMAP3XniNIctUZDJM+NWlWiKWiYdPiqj9m8yFJlvzP7kjWvll2FSckr5YuKio2Wgxe/eYSPP3+IvNXEn//Dv4Q1CvHJT36FTx48xbNXPYx1FY3v3Md//9/+FcxojOnBQ1RiTyJqGNlTa3YwmExlnJFF5jXgNReGL44xGo/FCIl1wgSdVdsUWThBPN2EWcPZbDZQMVQksY9+7wRjNxPTKi4OUGrLhQXKxTlWh+M+jo4OcDA4BRNVGQ1T0TMB6R7vGYaopBAJOaXeml6BziGh8rpCaqTjWMVslopMPckyJFCQ8L5OM+hqBpsAmsqwMGVkKUI63dYszLUM7W4Xf+eb38ffffdDtOEgD1jnWtRGplqKsevi8RdHwu7TndiqGojCVLI1uUCQas8xdH+OXhjAVSqS5xnGPtQ0h+KqyL0qHPsG9m+9j42dLbw6+F8wT8YwWzZmUYLD/hyBX0WnuQ8101G3bYRZDj/RYZttbG02kWXHSAMPZlaHkTnwJiM8efYR5hs2bm3sQgtyjE4GGFIyrWdobdlo1HbRrd9FvdKlDRoyZYYg7kv9re9n8KMcER241QRqJUcjuyeLVKqdy31bt8lEbkAJnuFk8DME6gR5tQ61soFGpQErtzGdJQjyHGbDQb1lIw5c9A6eY2/vH2GnbqES0QwpgGK0oRp1WYypaCrSWME8jBCkMVrWBhxNQTLvQ3n2GvBcyPRKTVLO5Y9vmiMVr5MrJrCX5IpljUdKTaov16tc08A4p3hj+epb/r1S77lYQS8NPEv12/pJepk5J01F+E59M/soC07rYNRXkAkv+uh3CjyL/iqg8cpK+WKGz59TklEGeJbgMmUyVGa7MtfoKtbh8vdEDEazx8UE7Gw8So3S4ucynsstWlyV41mmrVdv8/sJPMsBg6v768rvXqqBW508Cxj92wCepdx2LyLKa58FZRZTZACU4fvXg8XzNZF1D8T1+yrGpegmizvka6jxvFz/+No9WVJVU24cXn+N1i3+XXVPrn8XnffR5d6/wOCflVhcPMpXAZlXMZ7LvV3VN0t32nWM53ItaLVsoGA1z4pCzt8HZ0qW1ZrRcyCrpxpyTUOkKKwEE8dV1n41EGPw9Et8/NP/F88++Sng9wSAEXwxYiNJIjkeczrJegZBJBEXnIgTvBAcLnM1yXayBo4GQJSn6hUVNadRxBjx2S7xKwUw4qSPIInmOzLZThIxofG8eQFEGnVhVYVZrahw6jba7W0cvRrh6aMDuDMPNcfG1nYbTk2H70+FgeKHgM12qtK2KIwFePIPzYQoV1QrNMoJ8OrlELNpKNLXbreLOPYxGB7j3v1bUCo5/MCV+tbNrS05n/F4hIpZxMGQ7WWNH/v1uN+TuBf+rmLS2bWCmuWQrsVsOkXg0ogpFsDFCT1r5AqJ7aawYvP5DGEUwmJ9oJgApTDNitQGFtLOGPV6W84v8EMxnaGkdjya4cXBK2kLjXwIuBkrZVRUGGoMVTGkljPwGR3CaJoccRiLay+PHzB3VWpvi7mFrlNmygXbYmGCkmkuIFRgIIgU+WPXa2h364hTxpCcYn9vF3WnIfE4YRyIUy2lS5MRo0aYu2hAt6pwmk00211Y6RDT6RjDyQyZqqFBUFpz0Go2YFcNDPo9HLw8BhQL7777LlJkmPueAE+CUN0kA5yi6jjoGgY++8ln+JuPv8TErOLbP/whkqNTPP3oM5EE0411xrq+m1381//kL/DtGx1Mnn8GLZrCUlPZD0FbwOs082Q8cwGE4JN9Sgae8liynryPeU0IAtn3BPQ005LaZRpbSf0yXZ9dnA59OW8CfPmeRYad0T0KBqNjPH36FI+PT3BUUUWebpqMviFpwwUeRSw4EhobMbaHMURqEXdDIEP34bkHDIYZXJ+gk/WcHDGZzIM7bVucbKsEnGNXIoCGXorU0pHZJm7fvoc/++BP8P7N+9DmCdQolWscZRESPZWa72Smy1i3HRMtZqGqVcShJjJ2P/0cjw7+Gk8nY5zGmpAdrOs1syow0xBPuNDRgNXYhdOuIav+SzhtDY2tFiZBjGcvhxic5mg6jDAxYJGJZaZsXIFltKQ+GKCx1xyxn4u6IUk8DMev4NU62K7VUI1yBOMpxuMBpukEdpcGWVto176BVnUfVamtZUavhwwuvGCE0WyMie8hUyuway0Yw21EiodKQ0fVaaOKDqqZjiw5xGj2G6T6CHnFgaJto2nZYjQ18yKEmQKr3ka3s4uqUkXv+TE29r6FhpMgCU4RBxHM6j5a3ZtQjLiQS/cDRFzYaFuwlCb0PIOmjKC8GM/OXrGrLGEpcFfMAkr4yFwR3XBFjVxZN1EJrV3z4Qtgrf2fSG0LJ7kl6F3lkKgaX57iuuMVL0S+1Mpsub79ZfayBJ4XXAVXvnjGeL4BeF68zpfZtOtb8Wawe5GJK3Mu120je1pIk4uw9pXJBZ1sF5JXrmSvBZ4yVNdfoMuZcte1rdw9sl5qy+snw3VxoCWr8dqCyCWi6ayOd+WU+DOZrK0/zZKX5T9m4Ml+KOqDLzM9FybHlzrrqm1lcYCIfs3n62Q8+UIusxi3Kt2/rsZTGM8SY1+2WleicL4c8sbeKMt4lihkuOCM9HUDz9WT+F0ynq+DtsJpdU2nlrAWKvawun+e12tspzxgzo931Tar98mV98UbjLiuBJ4XPBrOGc9iDKwynsX/X8zuLFqzHMfLhUg5A65fLJzNizM6B55aqiFTVRBGMomGNYh1E5i/eoLP/+b/xpPf/ALT/gtUK6mwcARvcRIiisNFLSfvCcpzQ6imIzJQvpI48Y4iOoqSISQALGJQJDqlaqFqOchzFaEfifMpJZKculB+yMusV2wxJWI8B49Fc5bNzU35fpHt6RXZkJtddNvbePrkEM8ev0Qa59jc6oqhS44A48mpuJOKoYpREVaKDNBoOC5cU3MVdtVB1Wb9o4veyQjzGetGWRNZk/udQJP1bLfv7CFFjJk7kbUeMp4CYtNIQAnbQxdds2JAiVX0TntQjUIWy9/Rmbdu16UWcXQ6wmzCXE8yvak4x9JtdmOji3q9Bs9nTWMBcKt1E647EwDj2EXuKPvAnc1FGsw6WcYI0eiJrNhs6mM85fY6KqYOVacRk4JazYKa+2g2usgzykJnwhATFHIBodmsyfVlfWghRVyYlikpTEuHbqgCPCnlDYMIG+06vCBHnGlw6g4sW8Pp4AWCcIq37tyHpVfheqyr85AlVBvpiEPW8xYsE9Fas9vFrTt3oXs9DIYDjKau/JzAs2o7aDQc2FVLGMNej9mvDu7dvSf9TgdczkM15oIaZGkz1AhUvRAf//hz/PjjJ3gaZqhsb2Hy7AX80wGmAQ2MDKSM02lX8YNv38d//ve+h3z0EmowRoOxFypwzLpa20EUM++RYN+ELm7SitTH8sM8zWIBpKh3pKMx3VB5TXl9Qo75lPW0trDE84DzBTKmmTglUyLMzNOqo2HO6JSjY7zon+JV5ku/apXFc4lz1OUapKoiYM0y8mI8OBpaTaoDVPR6EfqDDEGiigsuGWG516vAzVvbuLOzjXquwjs5xfh0jINTF54GdHb28O4738Ifv/sd3Gxvw+0NoZGpZI4uFQhpKPPMrrOLfv9UXJiL69Jg9bIoH+bxA3zy8H/D571D9Hw60Zpo1duoax2kEwXBOMfcVxAoJlRHRfPGr1Hr6LDbDvwsRf/Uw6CfQkkN5GEu9cpKzn6rEXajXqsiRySGU0GQIk7oSMJFDx9JrY6WnsBJMigBpeMhJtEQWp213Q3Y+h041q4w1lVTQ6MGWDUfqdLHaH6M/nSGKGN+7i6sUxujqAe1YaFZ30M1aSOeuTBMDzF6iNJ+sWiid5Fx0cgLRZatGjVoRhM1s4O63sLkaIy8rsOozeEHfcxnc2hKF3u330V9ow4lTNF/eCKM+tY7e3CsFgJvgvHkWQE8zx/45662peYofIkIqHnzGqxM2lYYz6WB0cUX/nqcuNxeKQE8WdBexoSIgoxzq5rz+plVAeNFEdD104LL5grXb/n1AM9zS8A313gu3QPP+u/ayc3r7boOYP5ugWcxxeCDaDnWzq30i/G3NOd506StMOdZBx0Wk7YSm62bIxbTunJSdGnXktFZuCrzul1ortBuFyemVzE3WomcwhKnt9jkPw3guZyIXwdAr5rwXwAGi0nr2n4rU+NZklGnK1wZ4EkZ39lnRbq4OnaKmtISwFmcTN+8XTlAXPJ4cmHWj7HVNn0dwPPiu2d9v1x33X9bxvPqxY1yfbZ2DJ6pdDgCFizhilleIRpZSrIXapJi1fk1E6FzN9sVF9vFevPSeO/yE/Mci668RRf/WyyALJDiG11ti0mhbCugUhFn2mUr5WcFbDh7bvI9sFQ0F2C0kN6qGTMbVWFIaFjjWBqMzMPnP/k/8fGP/xr+4BUqiMRkhECLx2EEB11cmf/InlqymZplCwNY5G9GMlvmd9gITtL5N7McCW4YisD4kblLGeJAQJZTtbC9tSHsHLP5WKtJVonM142be+h0WgKgmfXJnzMnsbu5iXq9hRfPDzE8HYsclACZ8kzWITKehWCVxxbTl2pN6h2Hw7EsvJHJ4ncIMGhgRFBVc1jDWRNznulsgjgJsLnVRrPpIM3pjBmKwQ9r4CiVtKqsFVOlPZx/EWB6MxoLzQSQEfxxTNGxuKrb8CZzHL86wWRMME5DJQWKlmFvb0tAOUG7Nw+E0WTcQ61jYj534TiW1L7xOrI/J6MpVJGwEvRaCMMM7oxmNbw+xTpNBoKzCIZFoGyjXtOwtbknkS2HB30cH51KZAnlogSmPAaBRBilCH0uHqTi9ltrsk6VrrzAdOaJzPLu7U3JoZSaOssS5m04PkSex9jb3IeaVnDcG2LszlGvNVC3HWF6Car5yLWbdWzsbGPvxk0EJ8/FRXg2D5GrFTTabdSaLTGrosQ6CpnBSrm0jXarRUsrGeFBFAqzpzP7taKj1e0geP4cP/+Xn+DHvznAJ8ya1BQEvR4cXUFEkK5WoeoVmJaK/Y6Dv/jT97FfV2Xc2zqZOuDo6AgGgW+rqJHlhyCTY5uLDPxDQyD+m8DTJnh0PXDYy13MGsqIbHIiiylk7NWKwVGIuRtILTJrnOuUZzZY90lH1yn6ox6+PD6UCBM/AYIoRRIV97EYguk55gnzcZmraWBnqwrH1DAdTdDrpZgHQKJVQH48JCjmd2oqdgk8d3fQZj33YIyIMvPTAZKqhju33sNbN7+Bm9s76NaacMcTaLkmWbR8n9GtOIxica6eTDz4/lyArtw7BiOBLPjxAT59+C/wqPcSk4jjqY39nXtoWdsIRjGmQw9jP8Isz5AYMYzGL5AoAVI+BowinSFi5Mo8QzCOpDQvT+rIYi5mhTCMEGHkQ9WpZCQhZiNOLcy8FGpDR8OYo54l0CNT9jOcUxIboaIx6uYONG0Him7DrlbQqgP1pge9OoYbD9CfupgGVGtsYTtI8WL2GEnV+v/Ye/MnWdLrOuzkvtXe+5u3zwxmBgspgGSQki1qibD8B/jP8y8O/2pH0GFHKGRJJgkBJEQBGADEALPP23rvrj2zcs90nJuV1dX9ul/lgEPTtlhkY/pVV+Xy5Zdf3nPvuedgp/suBuo+4vkQvT2qUhsIgyEm42Ms/CnSIIeSmdjdewy7vYM0UxD5CbQYmByfY24s0D4wYHlVYsmfJujtPMbeo3fQUl1MPjtGlsTY+/Z9tDo2zkcvxW9WeTmZXottVw/49QaKNzzpmgC8ShBhPZv5+oN+U7BzLVBoAjzLBu4BVTlt9XCuHjHXC7j1A3pTNU3EABpEBNVD+XcPdK6Nw42+rZsZ7vqz62Mve78RWF79exkSvCGLXW/z/0ngWUcTVSVyzSB8yedbJ2C96RI0BZ7Mim++3g0RbAORK5l0y9i71heRebh2Hfg+Qay61uN517lyIW4CihtM1//X9ng2DfjriufvAjzX7xVZBxrQL2+C1ZVK9vpt3xh43rxzb79iDHE33ZdVRX3zusO1YNNa3Ax41ie8uYK3KXF5c836R+C5+c6lVYTAzluq+avxkwpDDTyvX6d1YPymSudt98Sb3vs6wLMKb5cK+2vaE7U8ERkw66nS2k6l+vvySS6fIf21Uj5l31GZLnD+4hN8+Of/G6bHn6CtRUK/DHNanVjSj8h1g1U3JpPZh8hKIq0lYiqJhqFUOlnFoxIrK0WkW/KHlU/2R9JnkpRB0j3pEzgajhFHEdqei53/l/IiAAAgAElEQVTdbfnu4dGlgEPHtXH//j0MtvrSNELKJ/dL8JlmVHetKkwEohwP9lESuFIgicfBl2FBRIEY6NM3kTYR7MNjXyXBKD9Hyq0/p01EJR5Eui/7GJMkFJ/R3d1tOX72//EaSgXM0Fc+wRlLjSB9khVJE+PJXEKZrd2BUILZd0paq5prGJ1NcPzyRGic6rLSSJrqzs6gAr9BKH2zpMQSyFrd6poR+NJihRniYDbHfDYXaqfQO8MUfpBK3xirmfQOpTowq51ex0R/4KHXd7Gz58AyPUzHEV48O8Vk5KPT7mJ7qy+VSk0v4VC2NtewCKgArCMjcHUK6FaVdCBF13F6ePSwJ0BkEeWwpL/URBhPgJx8UB1xkGM0ZQVTw6OHD2FqKr768guh3nYHPWztbcFq0TPVRHxyKHYkSaGiUHVYbkvou4eHh3It+922iBcZtgGLfcUEdnEudjGskHr9AcyWh717B5h89iF++H/8Df7qV6f4fKEgolBNlsDScgR5jjg3YOg2uq6JQdvAblfDDxj86yn0MoFjmFKZpd3P9v6WeM0SdFKhmRRbzn1WPflvVuoVtUC7Q8XbEosggVrqMA1bKs4E8QT1VEdWDBWabiKYJ7i8mEHXbLlveF0IativmSU+Fv4Ip+MAz88novzLxAWZCFTzPZ+HuGRSItEw6Law03eIcHH0Yog4hFTjNM+F6pgiykhv1tDKoLUN7AzaeMt1sKsY2LJtLNIY/QcH6Js9mAVpqIaIebH3mvcG+4iZYKA/q1B+WVVOmKShOjXndwpDt+DY9KJMMJq8gJ/NkGsKLKeLne376NhbOHp2iM++/BxnwRCBmSGzUljqM4SpX6nZCk1Zh156yAIVl8czERgqSoJBE+1WiX4HSCJWmEskougLkL29CFUYg0c42I7RUhbIfQ2zkYELUrqdBTyzhZZxH6r1DhRvFx2PVekR8uwMheZLewGFjYLUQq618KiY4YX/FQLVw27nO3jkPQayEVp7bXR792GWGkann2A++RxP7r2Lrc49TIMC00UCPwyRBj7SyQwvPv4tDqcjtB9u4eDpDhynwOj8BFFhoXfwPTzqP4J5Ocfw/AgXyhhWO4RfnuN8OoXyanwDeFZPeVnMxA9nw4v9cFcCAbd/mI8A8rCvgaZbIuMmQY9so4FKxl2COjePsLbxvElzXAVyDUNvxqRVR8ibA61vGnjW7L+KcXo7uL/p+/b/VeBZZb9r4Fmda20nQyW0TWE1qX95A+BGyXSCz02vZhXuZlRbPmhXd8jS+qa+mvX7twHPm0Ee/23qm8HDpnO7+vvmalT12c2LxTcpLtQEBApUX6sGroPHmwCxPt839f6R+rTp9U0CzzoR9qZ9cprq1yZrXTa/nkBbEpI2Hb4Alf/agOem59KbBq3ZPHy9x/O2RMZ6h+LGC7XhAzXwlDVy+ax9DUCuAc83fW593l+b379DgvLrAs+bPp4yP5dTXLhKtYhSTbVdFm3Xqbsqv1BwXaTaqoLR8Sv87Ef/Ds9+/SPstzJ0rVTEXxLVlUrceDwVtVRaEBCciQ2EbYrf5Mn5UCpxBGheiz1xrMLRKiKUqigBLEGhtIUoOtKkQBqXle2H0D1V+S4rG8OhL6qt9NMcbFXKsVkeS9WTdy/pt8LxUSwR5KEQTrftyT4o/sJ2IgbOBAq0s2Dlld6dUZQKRTUMYwHb7GMkbXcy9hFH7AG10B90REiJfqPswSPYoz8naXHzKatauZxbu9NGnLK/MoLJKq6uSb9qzp5JukPoKgbbPfHgnE1peZLA1lyEkxiji4n4cLY7LXgt0otz8X0k/dc0HAF3YZiJaI7dh4CXdosVGwt5lmI+mSH0F1BZj45TXA7nIpZimS0YhofJJBAF4cF2G9t7HdgOA/UQ2/cs2EYb81mCVy8uMBsv0Ov10e93EAYT6eHVyhLT4RyjkQ/b7aLdrRR/oaWYBz6CIEW/tyd+nrM5+1IdDLYGaLdd+MEY0SJEMIkRzwvxX2wPWtjb3YE/m+Ds5BidXksAuWppCJJAAI06ngrQM2wPmuUgTAtMfV8SCuzr7XXbcFsmTFeDa7lIFymGF2NRDjbdFnp7+zA8D289foz89Ff4iz/7K/zlT4/w6bxESP9S9g8nARbsIVYdWJqLlm1je2DBMUL80e+/jZZZwCaItF0s5gEWsxBe30XBjkWZs4qATb5ardYKiKpqjv5WRc3O4hwq2IOrI4kTUapl/zArn7weVGqOo1J6klmhZtVwe7uHdoe90ymQB3CKBWaphlM/QaZqMB0dSbbAi5Mj/OY5vSQ5/03xV+16GvZ6HozcwGgYYsqKm2vD7bWgGAbCUY60o0rVc2e7jXe2+njaamPfdTEL5th5fB/GIkc2Wwhdubs9kN5bsDKcK5jPFgh90uA1+LkPQxuI0FSazxAlExTiodtBltJ/t4RhlVBEt8pGq7WFQWeAj3/zEX700x/ixeQ5kk6OslVi24xh2CVyrYQUdAsdlkpabA+XhxfIowglBaoOtvDe22/h8f42Lo5OcX5yiDibQbMoyQtcjlN8efI2HtyL4aljpH6JxdzFIi1htHyoRQo1thAq96B2d3DvALCMc8ym55VXp+YgN9pIVRu5buBgmuGiHCHQeujbH+Ch+xBleooACdqdd/Bk/13styxYCDBo9WHqDp4dvsLFZIIkS2Ey0RXn8E/P4JcRJmoCs6/B9mKE8zMsEg1W/3t42HsKb+jj+OWn+Hj8MWLtBWIjAF1/lZP5dTuV6nnGxb1J72ZjKQqhp6yCu+opd+ujc6OoSwNAUJ3B1f/e/Yx+/RzvrGNt2i+fbTeqpbftl1kMyo9velXD8zpV6ep7fCQp0NnbccelqoeYPPhVD+vartcDTDHYrgOU5a5XxuJXBKxGAKOeQ83OsR7YW+jCMk1IC6lB5rLiKdz4K4J0xRKrKNP10PJUJFu+FnRJDpzVcqGaLSsCa/Ok7jGucuXXe6LWKWf1eZUc+0av64TJ9ao6K2JSc1+zUrirx/OqOn+9Lr8awWXPK/PDG6drg6ruejC66TTZb3yzp/rmLN90TFf72PzJ69TL246uHvOKY/jaHbf2XjV/mrEwasBwk10gAXF9nywn4Wv7XO6iwe0vJ9QU1DRpKeD0oifem14CYinbWYtakca2/F3uFhHeqBNc62e3XG2rgVztounx8+rIPVCv2tcGbnnvr1+fOyfW1Vry2nnePNwb27itN3bzKr3prnjTk+f1rTeZFzL8m2+PO+UNrl2TKlv5+lDdeH/ZRvXanLwJQuvk8lJofbXt6/PzyrWYG6zTVdX1v3qJN23d07+i2F7V7GWusg5G8Z5lrEL/xyuz52oVZeIpKS04OtDREsSjV/j0w/+E3/zsR8jDMbodqrBWvpCsLkwn06raZzrLClAmPY2ObcsjZkSK3lJcSBRvNUJcPruoDGrKD8+XKqoE7AQaYUBKJyunpOwWMKwMqp5A02lXQsEeCrDQEoJV0qxS3SVIpaWIZgqQPDs7E4GX/qArYI9CPBwwVh/ThJRfRSwvCHrpsRcGCxiaLX6N8aLAfBqKNYTVJshswSZgjkI5dgoj9Xvs5SzhB4FUSgmiuT0q1PoLAm1DgAgpuFQ6ZSWWa0qldmpX1OM4lkqZazkI5guEi1BEf/gZAmCKIs3mAVSFwjuaUH4J7OnjSTXbJImkosiqJ7dDivJ0vBC/SX9GGmIEVVPEkqXd6WA0nojy8INHb6HbbyEIqDA8RLvVqiiqYYKLCyYKQgz6AxzcO0AUBrLPLM4QzEMRlyFwth1dfFt5PaM4laoeZ5jvUy8oRa/fQn/QhmEq0pO78COh6SLXYTr0QrTg2l2cnFwAZY69/YH0g0ZxiDjJYFoOLIU9klQ0ToXmm7KylbN/NkOr68HrtNHveOi4FlJTQXw5wfD4FLMih9Xto9vaQpnr8N66h0fJBf7yz3+G//CzZ/jtZYxQd2CIk06EjIG9RjEgUoNt9CwHA8fGg4MWup0C2wMd2x0HZRBi+OoMRouWLbZYmTDeMgiUgik8y5He1jBToBoqBgMdrVYb8SISwMakB9tBfD8Am0a3d7aQ+KEkWGgXMw9C+TtT6rTY6XY8WKwophn8eQrLLJErIcIswoU/x+FwilcXc/GGpTdrXOqIqVZrltjdtfHuox2UYY4XX44xHGfIdAuaUylGW10Lmg1s9z083dsTX0p+NogyPH7vA/T4+JrNUWQZ3I6H0mESxYCaleIL6i9CKJYp9ivsI+Z9TMEpJnuYaOF9yoI/kzyq6cD22sIW4b3QapsYzi/w809/iS8vTuCzD9p10d7W0DFiuFhATQPpy5wvSqSlKSCWN9D9/ffxg+/9M7z39BHahoHFyEeZUGxsgtHkBBfjY/hUIaZNCe/d7jZa2IEyNnB5/AIvhr/AuJgiocouTOiWisGWCtMlHT1CEJTS76tRadbhj4PkYi79mI77AL3eB2g721Czc8wvP8YsSnD/ve/jO7/3L/Fg+wk6eYzjzz/Gy0v2A3eEitwzXFhpgvnoFKfFApnB+3IBBQHyLMQsnGOS5hgM3kXXfoJ8MsfFy5/h2egjvJqcIyxzKGd+cOvzVWgsmxP8Vdi+SYyiyRP1azzDN+2v6aa+zmF9U9RFgs6kgTzE9f3dBsoq4Cl9JBteLLWvSHtrNiB1/6FQk5Y9NNVkWFKOl8E5H8T196XrZtNgyEY2V8CuelTfoMwrzPhl8FlBy2VsUdOslsEIvdZ4XHUGXPqDljStVc8TnyUVoORDtn5dzaclnZLBjETfV+Mgv6/6opahMhvxN7xW31kG8PXorlc3eXrrFNoaVq4LXlW7uSNZUycpBPwRPNRktLsPjtezSVW3medspQrw+v10/T0JLjfNHTnkzXPnNgrhzbNdjf3aH24DQ82OqTr2NwLPtfn3pmlx23Hd+vkGC1RTcETQuZFqWwKGzP0K3PB+qmjnlRnWKn0lvVyvH3GTa/LaNVqb1jX4rJNK9bVazfpGc2fTHXnL39eSEE3B8u+wl41fabLvrwc8X18vru/jegLrzv1LRvUqESdrWJ1cWZujGU3jpQq57BZdq0ZenTz7Lq8Ci+vA8+p4NVmc1oDmcsKt+kOZdS8r4FmvqazykjJYkxxIneOzKtM8tIwS+uIM55//HB//9D9gdPwFWq4piqGaaYm3ZxrFUs2UoFMzRCxIQKhV+VnSYzMtCrEC4VxnJbQoM6noVCC0oueyn7qgb6WmSKWT1iUMtItCgeNo8DolLIfUzQ5Ujb111fOXay3BJ4WI6A9KMCxeoWEiAS97Rx3PAfXS2H/KgZbqZ5bCIO3RNAW8zaZjOZ+W3cF8EmE6XAj1kd/buW/DYqMi++PiRAAhwQTPgUqlPH9WOAlMCTR5XHyP4JT/5nGwV5V0VFY5SaPkOVOZl6CF4iaWbki/JitnrKYSzBHIzWaBVA65vrOXkQCbvam0qggJVEMfjkPRnZZQOEl/HI9C8W0k+GS/ouuyb9FCq+1Jb6puaNg/oE+mJYCQ/ZWW3pbKLffPYyUo5vHTNobnQuooK7qcrlRq9VoURirlOEhqoQpvHGfIcwUXF6nQmHf3uuLtStEZUoVJzyxLAwoppzaVZtn32sbwkn2qDnoDisZECKNAaMKmyT6+EkmUwJ8RhJDiq4LJawoG2R0XbreF3U4bXcfCTEmQjaaYnl1gTquXThcds4M8LKHv7eDbSoa/+PGH+D8//AIfn4dYqI7MdbVIAFY+eR8QWFGttrSx7XbQ6+rY2lLw4L6L+7steEWB4bNj5IqDnHRuRRMLlLajw788EeCZw8KMPZUosLOlSwKG1W8+JDjfuM8FKd9Fju3tbRQLUmkzpHmKuEiqGEOhF6iJtucx/MIizDALDHS9DKYR4GJ2js9PzvF8uMA0phCpClIBFpmBBcV0zBQ7BwZ+8E+2YGcqvvhojBcvEviJCcU2YNs8ti48V0PbNdB1CcIN+NMYquLivfe+h72WDTtPUUYxuE7kriHV/JZmION9H4cIyXTLdLkHmWjhD+9pvvjfuhpMtxdVc+TaT4ZjwMhQuhkO/RO8mg5xEcWIFQ1er42uFqGnLZBNz3F2donzSYZMJT3ZQbfVw7ff/uf4g+/9a9zb7iNf+AjGc6iZKtT4MJ4jLebQrATz5D9hXPaxtf9HuNd+AmMa4NNf/AV+8tFfYqxEKBxXKNqmWSW1ci0EL1MY0zFBh27QjseTe+f8ZIR8nqDj7sFtP4Zh72PgmvDyQxxefIGwbWPv7T/Guw/+GHuqguNPP0NQlDh46ynu776Frqohnw9xePwZvvBDsVfpOAqU3EfgX2C6OMc8jaA7BzDdp3ALF+r0El+e/xbPzp+j0FIo53cAT0aR//8Hnk3DtqYB88bYQryjKiLDm1/MXF573VK1uZKmf/O2WGVdyZTcUulZVXwksKvG5CrIrH5fYWX5zIaUe8N+srqyUh397RVPCWSWAeeypings5bZX6nc3ghKpYK7dqRyZuzDFYB0/bpfr57xb/w093D9sxXoqI6Vn6FgxaZXlQ2/+pQE9Lf0EqvktdcVseUeqrCwTgXISLw+8ivtoitbClIvNxVFpALWoFRWKZNu2NpVieO14XjTWN89dpvH9a7v3txfPfSvvX+Dlt4UfMrVv9HvWX93tY1vCDA2ASK3VnNvGZxKlmvDuNKvm8qRVYagAp9LUSXxya3no/xy9z1U37NNjl+2slx26lkm9fr161Ofz98D8HzTvNh0b3/Tf286Xs0rnt8s8LwpJnS1Fi7X1lri7Q7gyfOrQOcV8KQdwXL5X60yXL205fSq/lrNPEmOriVttaKskmy0YVgmE0V1Vak+xeQiv2O6LpRkjstnv8azv/1rnHzxc7hqjE7bRpRm5IuKiFASRhJ0MsikKiwrMwR/pNyyEiliLI6DXp8CQEplLp+n0gtH4FnPe2EiQZNeSoKe0+MRZpNEQCbFb7p9qrDGUA1X6Io1lZkgkC/2P4Yh1WAzqTwapCKapvSnsapL9hhBWzVgTKLSloJUVlb5YvmuY3pQSg3Hr06FOqupJrq9Fgb7rlB003Rp16IzWLVlO/O5L+dN31DSbgkieQwEakLjtW0B4wSfBJ6kArNfjr2g4guoKKKKWrLHMK56T2lvwm3Q/sQPQvT7OwJ4Sdmjyi5BGima/mQuNjcizORYcowBKzZ+gjxlVZsiSYbYcsg1tXQByOyndVuerFekO1NUSS0dGfe6glwlD2jDYon9Dd/nI4v/5jWKIl985h3HlSqr74dyXWhBc3oxEmry3v6WqLP6wQzn5xcynrpGcaYSikbvV8DU24gi9qm2hY4ZRZXwE9WNTYM07hBhECKivYvkaDRkvBZlAYe9rf0udrsuPFZV8wSlH8EfzTAjQPc8dK0WSqrx9Nt4W7Pw5z/+Bf7jL77EZ5cRIo2KqBTSSsSSRpZQ2vsogJGb8EwH3a6NwbaBJ486ePfBAPc8B/NXJwh8YBJmiAC4nbYo+fqXR3ApFFSaGM8yuV5bA0PsUwjoCfhJGedApkVaWerQrDNRUbCPNU8R0Y5IZ7Kl8nY1DR1FSnp1iigx4Fm8dzKcjk/w6ck5jucxItLCUxVZnCKKLcR5Cc1JsHdfw+9914MeFfjq4xCHhwqCxEah6bDNEDvtNg4GHXg2LUpizINIqv0Dbwd7nT14HQMdz4Kj6AijBVJbw/7+LnYIhgGEaYRpykpupeouVXmFSZOqD7Ri0zE54SJNYullZnv1eOJjEk6AVoLIiTAs5jhdTBBQqEjdQsfM4GoxJsNTvDq+xNTXYTstGPCw3R7grbf+APfu/R5atoI8mSGe+ygSFa7tojfooL/tQjMjfPHF/4jzeBdb9/5bPNh5BDsc4ZMP/y/8/De/woLFFEuD6VGVOROa7iKeYhEDXN743FdU2g1V/bjnpwEctUSv68CwqP58H9vufTwc2BiGX+JF8BKh7mG3/z4etg+QzEp0t+7hvbffxYNBH0owxKvnH+G/fPTXOPYtPLj/Ph4f7MHRIoxHn8CPLqDq7Ifn9dNg6j20nX0k6gSL5BJCcPhH4NksfNgcmDYDsXzkNhEhqhX81o/u1sCkQVW6qmzVKoZXtMOriueyurEWl1YCImuAdXUgDYBIAyebOpy4AjVrdMgbQI0dBctYuAqfWSFcAss6EGEfD5/96yB1Vf1cAjZuVvw+bwS1pFLVryo4qs/xBkXzBvjfRF2sR339Er0OJqs9K4U4ky/DrCuRqytxmsrH87pKbtXvWgdmdQDfhGorgVqDynuTnmQ52jf4yV4b70bg4esBz7sC9q9T8dx8fy/j41sqPauAc1nxbLISNPpMAwD7dYDnxkoyAYOoWFXZjLq6VkOF9eTVm1bNpmNZ3x9VGmcZuNd2GfW5r3Pnmy3Vf+dPNQGA6+vF33mHX2MD/1AVT5F+WZuPNyueAvRqZsqbKp5SFb1e8ZT5smqdqAZDk7WuukvqVbFqn7h6cqhFIUGjqmkCHLkes9InSRPZhSpVx7an4fLoK3zy4Y/w6pOfofDPsN8nsNKwiGJJIBKwJLQeYSVOKK/s61IFdLKyQ/B1dnoGp+WhtfTsZKWRVT8CVQZ0BInyA0XAIvsa2f92cjzCwmdvooN2l99XkOZzQLUgugOk0Sns/TTl+75Pein7F2MJ9Nn7V1UfqYSbrkBn/ZRgZUZaR0oVjPWTsOrBo5jQqxeH8nzY3dkRYZ9CJSAj8EwFZNJihP2sdXWQ5+u0TDl2VjKlOpimUtnksRF08j1WXNMsEQ9QAlKCED6DqXK68H0ZQ9KHCUayNJdqZ7iIxc+S4I8VsV6/i1bbQeDPkSyopGrLd3he7Olkjyp7ZCnuYtv0FaRNCfteSVmuJgPPXQSQCB0LOlMqiANFgKfMI7k2BBDayneV50XKZ2vZo3txcS4VUhFMGs0EfDpOG16rg0lwLpWxne0tAdej8aXYbbikLeodLIIceenDslklayNL1Upx2MixiCbI8wTtVle2F8zHWPgLZCmf5Uw4AAkTAArg9Dxs0TanY8FUYvhUpqJ/4sjHJIpgOTb6bgsgaDeAe0Yff/7XH+GHf/sMz8YJUsMRZVwN9DCtGFmFKqOCMmUaxESr46LTN/HwQRvffbKL9/f6CE9OEQxzHF1MMYwSOL027t/fQ+6PoZNbmtMmiCJZpGRrco9znC1HF/BP0SHez1QmTmk/lFCQS0WcJlgkIXTbkp5lJkfyJK3S+YWKmU8RKh+DgYFpMsOz0QUO/QCzQsUkoB8qC7cUtgLMdontPQWP7htIJhGOn/M6GIgKE7mqwFBStPIS7+zvYdBrS7VtuFgILfRB9wCLwwl8lWJPbdzb2pY1IdJyUZfea7fEW5KWJQslg23aEkOS6p4xCaNTBbktawkp2y2vBSXPEUwD6b0dz6Y4Gb9EoE4QOwl89ghzjVMt7BVtGFqERTzDcDbDbMGSUxuD9gNs2dvQUwW5sgNY27AMCphlcKhKbXTQ721ha6cH2ysxmx/hy1//7zgvHFjb72CvdyDU4cXpMU5H51ioMfxkiqikP2wk8zEpfCQ5wHZdmUp5tepyLZ0OFWz1S9x/YIidjz/dQjLZRp+N1k6I0Jxilococxc73hMoxRYePXkP3337KXbtEpcvfoOf/epH+Itf/hhu6118+51/iqdvPUbbpijXlygK2hwNsIgLBMkMue7AHbyDB4920OuY2Osa/wg8mz7zNwdTS9rSplKTPEubBdavV+JuHO1yl5vOIV/iqLsCKu5Hlo+1w1oF7Uuhm+sdum8+yaaBW8V2fXNWnvul8HR1ChW45IN9+dxZ0bE0hca0FfCss+gllRuWe6jpxKSM3ARCFc1pGd4s+4U2VfmqQGvTxV6zLVijp9XtnPXpSzxXX6QVjFwDvfVull+4XnSur0wNQiXcuq02em2aSGKhAbChatymVw081z/XZNt3b7fZ/bEp+P+mgedt9ML1c9i8RlSfrubO5tffbQxvrhWbE0ZX0+FqXvPBX/euV9X7BhOiMaX6KrG1EXjKjbz5fts8qs0+0fQ8m36u2V43f+ofEnjK3L0FfFZz+koc7RrV9gagFH7jurXa+vq8uqFFU+Ma8KwvfTWLq7uHvf8GKYW0SmFzlqx6rLhxnipSrWRFzMIQv/7pj/HRz36MaHyM7baGnkel2EhEcjL2ZFLRM6J/XgW0BJwQdBrsvWT1ij1TC+gmq0CkuPLvpvRbij+nVlkvCMDJc5RSrSxFbGU+i6Gr9ATsCeXQsGlXMkMc04IgrXwSdQKhloAfAjMK8DDYNy1WST2pzslLJdCmrUkuPok8VvHuswk+VaEXDs99RGEu4j1xskC742B7py99dpPxRMaJwLryHLXkhyCUlVIBkTbpp45UWVm5rCuG9RgQpPF8Sd0lICXo5GeZDI7CBUaXQwE81XG1pB+QYJoWG4ZpYTobS+V2a6ePXq8tar/0/WSAz+vGAN+f+zIGfNHWg+I7VBjNi/hKAI0WI7ouPbcielTmCBcRxhcVRZrHxO8SnNbUaI4t/+15FtptVokVnJ1eyH6KXMVkPEMU8Vg6UgHN1BG6vT66nb70647Hl/CDuVinoHDhzzLkWIgirqY4mE1jdHttdLoGijIUKrb0pLZ7GF1ciCgRclUqa+wljbJcwJXTdbF7bw8dT0ERDZErrKjaGI8JbnyZazudNsokwjycoa3t4C//yyf4ycevcDTPUBikMOeiz0tqM2OTquc5Q56ygm9I5d9wFeztuvjO4x18/8EuytEp8omOw7MpjqYzlLaJ+w/24ek5tDgFmbtFZkhLl2UUUHUVcRHDYfXQ4/wniM7FF5TiWHnKKqiOKI0xDWbQTAP379+XSvl8OpWEDMEb5/58fA7LKrEofbzyp3jlh5hk1EABbBPI2cassF/RECsXz84wP08QTIGs1JBqEH9MAvR+puBxbwuua2NSpJgrJQ72H+Bx+wCT37zAcTkqcPYAACAASURBVDiG2XXx9v372N3ZwgIxet0Wth0HebhAEAcwOi7eOtiR+45JD94PTHr0etui4DuZzGS+zSYRzk6G8IMJFCNCjEtc+Ic4C6ZYlAaszj3c23+CD/omXpx8gd++OMIJe5tNB/s7T/HdJ3+E9+99C+kkwNjPMMsJ5qlAncKz21AKipqVyAofQXyE8eQZOrBwhhmmvOecfTztvI0HnS2E2QWOpy9xOZrgdHSCeXwh64vpUJiI66KCJKY9UyEKwMzLxTMLWzspnn5LQ3/Lhj+2cfilgfG5JV6d2/d3sLXXgmWwbWAX07mJ3s4u7g88mNEQx1/9Gp++/AIvYx//4gf/Cu88+AC2ZgFZCMsK4ToaEvqwmiqgp8htDVp/Gw8O9mCXCpycVNv53T2eDZh4csNuCri+6Yfzpv1tfnwvA8CGQVSTc7xWdXrTATSL25YP0bUA8CrKvrH1hsGY0NmqndeHsPqmAE82ei/HZbmHVZCzNk58CDc5hSbXiDfCzb4z2fraDhhixOUa8FxWRFbAk5VOIa0UIqxQiySJkCFTisvApwaXovC7rFxWVdQl6FxRvm4E1zeC3au6zLXDvPOKXwM/IkC1HL+651OuC6SfpLo41d/r/ksZitX4E1mvCwfVUV1Fs62vJ6sFm14NcxYiJtPker+2y9sEfdb6XO8+vs0Aaf27t60tK4B4y07elHzZNGbVpWgyGm/eUlPg2eR4Gn+mAWV6lXNZd2ZeU1her9Y33e+mdWBVRV0HIDcrZjVLZPO0bnpY1z53OzG9mQ/0NzEfvs5B/8MAz6u15Tq99upeWE/EvbHHcw14rt/p66sa369Ip8v9Vq2aq+RjvSIx0UjrKL5y9lSSqsoln/Q8VYNlOwJOL774IX710x/h5MVnsNUM210XJUVYMnp3WojTTPrWUlaTEvY9qkKfJc2OgIzUUIItvk8vR/YN8rp7nivKtgSOBGIEhwSeWZIiDkOhcBJ4liXpgF0opYU0y2A7KgyzQLBYYDabC7jjdweDLTmH2XS+PIaW2LXEMXs+qwqe7Towxb6lWALPTADW7jZVN3Ocn05xcjwRsGGarojhtLsECawNFyKow8pjDa7b7Qpgsad0Oq0Ca8tVxXuRwLEGcDx3qq8SfMtx2BYsp/J+lOM3zWWPZI7R5SWiiHYpgGPSND7FeDwRWxXX88QjsVRzAcRUk+V1pFIqg3sK70wmvnh8cq7RYsNrUV3XETsKUjJ4Lfg3Uo45ngSe9ZhMxlMs5pkcO3943Bwrfqf63rIP1WI/Liu0ReV3SnK0ZokgkXiLqlXvqd0LYVttoLSwCCPpQ9WNSnzKn+UIfPbrQn4CP8PR4YUIEe3td2G7FOAhcPagaxbmo5FUOWlFkqclwihBnOZid2G4JrYPdtHyShThELpiAboDf5FjOppLXEPwLcmMMEA00/FXv/wMv3p2jouwAHQTKFIRBqqApyrKHgSeZa4hzVSUTJroCgZ9Bx883MEfPj2AtZhCneS4GIc4mvnw81yuSc/W0TMNaIUmwIX3l6MrsDwLQRLCcHR0eh5sx0CWRMjpJUsqbc4qqCb+mtPAF3bf/v6exFkU8SGrwDIstFodLOYTBP4Ql/45jgIfo7JE7gCGrYgSdMTeUgaAGqCZCmy9ROajAsOqhkUJOd6WY+BP3v42zKSQavThbARfAVpOFw+dLTzQu/CRICpSeCop8A5yChFtD7DXaqOMY4RZDHvg4f7eQGjoTHpwHhB4djpdSWK9eP4Kx8en0AwXuulKosNrG+hvW5j6Fzg+P0OSW9jd+xbu33sCT3uFH/78L/HboxMMwxS2t4X3n/wR/vT3/xUe9A9gl0CURpjEY0zmx5gGl2h5W3DtHQHqM/8USXEIzRjj+Vef4jAJkdh9fOvJ7+NP3vt9bBspfva3/x4f/uYV5r4qVk8JQqhayu4BVMx9VqCZlKGlFPl+BZTcRKcLHNzT4TglZhNS4V1MZn1MJhp63V30PRdMdXntPcxzFYmewlYjlPMhQlocdbZx/w//BH/8YAta7uP8/BSzyQKd9hb2HxzA7SqwOwYs10aqKgjLDJZqYHI8xuL0AsrFHcBTFOUaxlgbg4tvIFhbfzhv2l/TB3kVNDSpPVy3Zbh9+8ttbRq0mxngOw+29tSsHsDXg+36PXK3N1eH1uO1m4HSqtK3pKHW+7nVf1Cygs0gS5NrRBW1a2e2AjlX73J3yZJiyvMgtVb6O1c9nFWljxVPkc0XwaXla23jtcKtVG+uUW2rHqEVoUui7zU68m1qp6srsjkSXg+sa7pzHeCvgzVqRdTNbusjXM3O9VRB1Xu6AppyCPXfq2/SeHpTl2fDW1uyZBs/ewugvBUQVkj/jbdnE2rv9Xvh9aP7XYBn0zVj0+ea3R3Nq+Wb9iezpkklsIF3KI+9cuq7ukbV9KrGWM6Nv29IINTj3+S4ZMvL3VV3YWWXUeXJqv3yd2lP2Hy7NRmuN35mdcwNn3//NQHP26qd6+/VPe9Vy/fVfVk/EvnZusezHud65a2vfXVxuIZVFc/V41SAZ61+XM+LZesBg6o8h8Foi5E9xUEIRqgSGczxyY/+Zxw//0SUOi3aISikctL2wRRwSrotQQX7Crlv266qfQRnpHwy2aovxUYIAFhp5Lmw55LiONUYkP5JuqwhWcMKxPpij0ITP6V0MB2HGI+m8NoWuj325OUSYFKVltXVPi0pcmA0HsPQWelk/6QhIiMEfDwO23FFqZTrKEEXd82g2KV3YJpjPk8QzAmECYgLxOlC/BPbPQemrsGfhphNZ0IjpFAMq4wE2BTdIfBk9XNrtwubHoni24lVfyerhUKTTSlmpIsaLFVuWQnlWLforagomE7G8P15tWJkHkZDXyqt3V4PXpvHlcByNFguPUbZo5pCBwWKVMynMWYzqt3Sl9QUpVmvTbBAlVFVjokgmS9Wq3kteB1dryW7I8BNI/aKVlThukeV/+WLAJ9JBbYjFjnpvCmGl+Oqh9ShKjB7GNkYV6LTbcMbFEhiDZNRjDn9NJUMgy1eAx3jYYwkMuC1WcUucHE+w6uXZ2JVs7ffRqvDyqopdEZ6Zi4mM5kbGgyUBenAufQYB0kEzdbF85MVKFONoIQl/Jh+nBqm5zMEBOIE+502PN3E2ashPvz4OT4/mWISlwLElCKBqeUSE5JszSQ3VX+5T2HNqgYKncDCw7sP9/CDp/fQQQRtssD55RxHYx/zhP6lJjqmim3PEYViDkcS0UajhNVy4DOZYkBEoFotB0UaIwkC8ZeVSh37oyngIwl0Ra4Po7Ik5HhFQivv9HrQ8hLxYi400ZmywMIqkJkloizF5ekM80WOKFNQ6iVMF2i5QL4A4oCATUNIfoNj4L2nb+GD+08wObnAsxevcDqdIjMNeGYbj7wtfGvwFgz2W6cJguEYM3+K3NGxtT1A17ShltSuLaC6Bg76FNpy5H5P4liSQ0w81VRt8fg1VagU6Cqqn0Gvh6KMMJuNpGLf7ZB+7uCr05/gV88+xvHMh+J08NbBO/jO4z/Et/bfQ5diYGTpGbyBQyzyE5xNvoBpuxgMHoqdz9HxM5yc/QZJPsQ0mOI4BQqvj3cfPcH33jpAPrzEz3/5a7w8Dyq3BgpVke0hzIBqCeb9qKpVby7nroih2QravQ52tvpQ8wKXp0P4sYXUuAd/YYqFypbVhkUFZdfFMJrgaHooHrhZEEKJTbhbj/DOn/xL7OWn4vc5Gp8jjLg+7ePeo4fYOjAQ5uzpTJAXBjSjjUFvD1pmsIkdyuXs9oqn3MUbI87qMbEpwPimH86b9tc0+ljWlhp8vNKPffNrGbZtCo4ajmmd3xWw8tp3lu9JGnizsuq1I7/TRoIZkaszrIVFrin0LAUbNs4LVt82jYMA3duVNq8HOKRVVMI7tWH4lcjQWiZc9nkVkKzHqdc1Xq/k9+u5W82nakxXFddVMNzgRN4wMW56Ma4D0VXQLdXZda3Hun5+1etZnc+aB8qqwrmeyVgGQA1EjxpM+urh/nWqp7cuGdWbcmRVxuCNu/4mgKeErvVNs06hXtvz112Tbvs8583N91f3zcbVYvN9e61a/obtNZmh1wP72zfGa0SV96uOy+Xn1kCYHNMygXDXGF5L7Gy63vWNujaNbxMXIiGg8dK5cXJX91U1bmsge3nu8jbF9Rrs8OvOo42HtnHefB07lddnxvXjvZ4mufNchPawTD7cSbW9SqbcBTyrU6tUbTcDzytX0+osqmNdF5Mr2BtSLGulZQaDdMs8kyqnSTpqluLViy/x/Mf/E6L5ELqmQCkyxAtWEGO0u7QmMRHGNIsnNbbqByQw4bwQkJVkAgoJZDg+BFl8VWqXpLARJLE/UJeljf9VSw1FxjiQwJBUWiBNNJyfznB5PpKAfTBow7QrGxbptdQJUjyptNDShYI/Qr01NAGPUUTRGMBkFZfWLwSVSSKBrmmYcMxIno8ZK1ugPUsLs7mP6XwM29XR7dPKwkQ4I7CbSQq36s00pJ+NwJaAjsewvbdV+XLOZlIt3Nvbk2ORKsyy6kmK8cFbe5X3KKnCmiZAlpXfhT8X4MkxCuc6zk6mmM2mQsvVTFaGNXT6nggFkTpLyrNjkKYaYTyMEAaVfUWr7aItVRP2i1azJ8uq57So/dKaJGT/o4t2uyu0TIJnen9KAkDilapnt/7hMfG86adKJd7FIsFoOKHPmlR+qfrJOEJRc+kBpf3M8DzG8dFMKsUEkw8e9aWSPLwIkCV25Qtq5hiPFjg5vqxEnLYImHW0OzY81xOV3MVoKgrFRVbJTzGF7kcx/DCA0/EEeG7tteE5JZRpiuPLkVBuR0cTHB0PcZEXsHf3cNDbxfnz5/j85SmOJzHmaaXXoBYxTK1a23IKbC0FclSyDApWVjUUGqtdXTw82MH7D3bQMzL00hjD0RwnwwB+lMG1LLRNoGOzB9BBobJCm0MjAjVUBFmMqExFYbnX7cLSVMSzOXTKGhVp5QOqabA8V1R7KZZFMLpqNBRhRsBTbRERK9QYuZcg93JEaorzyzHOjmaYpSUiqqzrgN0C2u0cWVDCnwCLREeqG9ja6eKffecp0jDB86+OcHI+EvoyEzS73S08GRxgYHhSLdZVBf5wgqOTE0zKFF63DZuGnLyXKNhlKjjoVHOAYkhU+BUf3ySSpEev163mdDpHnOXIYheziYKO10d/4EFRSH33kSasVs7w4fEvMEp8LPISu/uP8J13foBv7X0bTmbBMVnwoKWMC6elIbOe4dnlDzENfdhOF9FCw9nJBMf09IxCqI6NsaZC6zp4uNvDPcPC8ItzPH8xR2SoyC2CzRwFH+BqIQkscVwqqbbMczFkThMgu04O29vGdu8ezELD+PwSw0WBsvcQptPHfqcNO1cQzyN4Wo754hwvJkeIuE4VNvSUtPcO2vsP4cbnWARHyBCKSBtUD61OH62egovxS7GfIgHc6/awvfcY24NH2KU42/AO4Pl1HqibgODX2VaTB/Om/TXZRvUo4y3asOL5DQHPZkRVHl0Fr6rX6+BzFTo1QHiUd1/b0rUC2vpf1iM7eczXFaq1+IVZ4c3xWDPgyYonM2Kr13LDN/dA2khVBamCERkZyZ4vgSe/txyu9SpJTaNdr6BID9Baf2P9mfo9ycpL31AFRt94spsHYs3b9TqIlKu6BMqyGQYrazurQ8JVoF994UYl8yqAq6ugEko3mBPVrjafAK/RplJTBdhfB2H1da2vifQQbwIiKzTe9C5e3iG3sCpuO7vb1qIm61NT4Fn3777p6Kvx2pTIWl6dTaiyIYOiKfBMln3SK1BWVx1lQi7BR702rJ3kbdWwJnOxTsRs6vHMK/vdv5fX+v2yXvFsoureZO58kwe9Wpc3bPSuBM7vBjyr9Hm1ZNRz4CqhVK2T1NK8gvKVre8yEbh24SrQuXx/XXl8rSWiqnjeAJ5Ln+BrwDPXxJRdsvklaYaMrxOhG5KCO5+O8cuf/w3Sz/8tyoRWHuy/zBD4rESS6tmTvdDaQyTllgk7gixWF6fTqYBCz20J8Kx6LyOphhK8UDBlOpsIDbbf71W2InmOjH4LmQ7HrYDVIoilaja+jETwpz/oodMlXS+pvAJrRV4G6RTvCRMBgOwZJZ2U6rGswklFldVOUFE3hh/QO4++nG14ViTnLLQ6GNBME3M/xCKiX58hPXkcpzIpMadPp8Zqoy6XjufIS1X1PrZgezbm8xmGw6E8Swg8eSx1jyeptQTEO3uDFX2V27ZMQyrNSVwBVG7Pn6i4OPPF5oR+paWSY2u7i3bPFrEgjg+LNbZu4ex0guFFiCTSYFsEnR68tgrdjEUFmBYmRVEBR1rCzP0FwiiG67XRandkXPw56ZxV7ysBMY+B147XjNeJPzwnTeFcYC9fItVE0nz5PsEGgbFmEPwChmPj6NUcp0cUTFKwu9fG47cHUDSC0TGiQINh6bAcqvfquLyYSHW21zdhu4DrVWPKuCOZ+AJy6QGqKhW1d+r78KMQ22/tYe/eHloDVqYzOEGB58cnKDUbw5djfPzZMT6bBVB22Wt3H9Hpc5yOphiFBYKMADuDVqawtEJAXS72clRjVaGVMdQiQ0oygEag3JVq172Bh45Z4KGrSLX8kiDWJ6VSw4DVaDWHwiqzRuEoFQ4FbdIYIXLM6alq6Njq99FvdZDMfCSshimkqpMua8MkhVvsgUKZY2w5NVQCbkVouC3VgavbyGkH4kZQ2gVSLcPxyRmmwxgT7o9Fc1WFbilw7RxFVCAirbTQAc/E/n4X//T+AT5/9gLPjkaIEop4WejaHg56O3i4c4B8kYq6csuyxLfzYjzBi+kITrsNR3eQRin8NEFhaXirTSZCKRX9fr8D17UETHOebm31K8GtkFTwBL6v4OxsIbThh0/24bgFZrMLnBwf4uzyAr/xj5EaBM1tfOvJd/B7T7+P+959pNMQhpUDVgpL3xcAX7R/jS/Hf4aTyalQZv2pgdEZML1kokKD3jLg2wrsvo5H213swcHZxyc4uUiQejoitVojOMak2DLXIPi/tGCbLUmeqWqOrAiQJwSJHWz1D9A1LYSzMV5eBsgGT3Hvwdt42G8jCyc4vzhGO/NRpGOcL+aA2UXHvYeOuo08VMShg8mELI/kflGNHGFC/94YeZYgWFwgTqYorRxqz4Tu7qC39Q7ee+d9KMPp7RXPm712dz7nNseljSOGJpBGgpkmnKtNAdsK0jUFnk02WEuc3x0VXKdevil6qAPTG/tdVXIaD+u10boZvNVbl8u4HIpVkeu2KkOjks6VtcfNq3W1f/pILv0yrw3D9SNchiirc1inXzEWqei1XF8r2u4V8LzyJr3K1lfN6uvAcz04rmXtGX+QonAVZt+4TjUebTB16uPnFmpgWZ/h9bmgVRTGujp4597X50OlU1YHcvVRSiH8jkrfFRi8Toe7aybm15WMbv1YNe5Xx7V+H68Hq9eSDHfssDm4WO7vxheurVu3f2S153quNFp3Gh5Yk/v75njdNfZNQcYmdn+1Zm5eN7m/ZOnnK99ZBwzrYlSre6NO3m3qfb2+ht28wzlmV8Bz+dt6IoGB+dLe5eZY3bWefR2wt3qeLIGQfPebpNo2nDvVWnT7ur6+bq6f212brnyIXx+F9fux+uv6h+6wtBKJ2CXQXF2XGnheAdBa5XsVEiwZJLXbEvd0DXje4BGtp9U0enLWicXlZJR/87osr1NRkuaqswhTdbSJR0UOtgKWqY/Tl5/iw5/8BQbRM6SRL8q3nGtUkSUjl/2daZZLjyB/BDRmGVotT4DnIqjorY5d0TYrIFbRaW3HkTkyno5kFPd290QARsBZELPdDqatSk+gBGKJhjhSkCWlbN80VREm0Y0qwcn9MjgXg3pFl74ysXFZWpNQMZT0P1qykM44ny8EeLY7LelV00tWJyvvSdIq05zCRpXthe1ZVW8kgRiFX1hBEf/QCnTSOoK9l+1WS6jHFOg5PT0XX0zHtTHo90VEqQJusSjK8vw5ZlS31QwVhq7Csk2h3NIPdT6ZC7ALZipmU1pjRPKc4m7v3duFZrI/k9TVqrJoagaOD4cYXgZIYhW25YnwUKtLml5SCa34EYpck0QAqYzD4VjGzW21xcc0jjIBkY6jVBTmNBHaJJMCVMwlpXk6m8p5s+pYAdmqX9Nx3apKq0OAOkVz+H1Wzl49n2JIP0/Dwe69Dg7uk346x6vnZ5hNKkVXt23B0F3MZwsRLmp1aG2Rg04ctKZxHRd5kOLiaIjxdC43uqqYGI58TJMQ733wFPcfvwXVLJDFMwx0R3oK2ec5PQnw0cdH+OnhBeZU2O0cwAwv4IcR/ASIWdBkxR8FTL1KohQE1tBF6VkrE6h5iiQrkCsGbLctFcCWrcNAjEdbDvrtDtJERTBeQE1S7LRt6HqBMI0FlHH+9x0Ps2COTFMQpokUJjhPt7oDlFGK2WgC08jFfsbxPJSahlkQCGtABKDA6psh587EhJ7rIkqTpAvEygJqq4DR0jGdzUWAaYIIozCEH+ZIS1XUnKn2oatMWihQrQKDto13nB4Oz88xmlNZ2EbHceGoFhzVFlBMUaho4cPSNPk3lXCfDc9heS30Wn2ZN9MwgmqbeKvnoSyrnu1+vy20Y9r0zOZjoV7zWhqFijjIMZoscDacwPJsPHy8C6+jYTg8w5dffonj83M8QwKjZeHxo6f44Ol38LD/ED2VysQRonwBw6OC7SPx1yzav8RJ+r/gfHGKWZjh8gI4PwSm5xw1E1orwVwr4PR0PN3dw31zgOGzF3h5OseEPtumh67hwCuZFFhgSi8V9miaLXhWF6bpiNhUWsQYn4yxSFR0un1stW1ZK1+cDZHQUuXJ+7jX7yMvF5iEF+hGY2jRJcZRDLV1gN3tD3Cv8wRmXKAIpxiz/xcGoKZIiiEms0OcHp0jnBbwHBVeK4DiBgjNQqqqmruHD779PSiXE//WZ1f18Nj8xCQFalP83SToqR6BjULApbnGm0OLStGrWfixqUJ0s0J2FeCvBdu3UJFu3zsznA0O7AZVUL6xBBPV73XQsPkabf5EdaQNjgpKvtGG/orGJn05goKuhmI9c175n2y4kKIisPlCcjtLL7U3fbjJ0G/e2XW12jd9vgqmlmB3+cErAHpVBa2dSW+C4vVtV0N1fSzW50V9DSnWsBrXtfG+HmI28HVsyAeoxvT10LgKV6/eZ7Z645IiUWoTw6FlF1gVSV+7BNWtc1URX/11LRa/BuoaTC9u8fUaJUH/9avPQGbTSwDvLRXam9+jEFYtMvXGObZ5l5sOafX3Cjy8+Z5suk6vNlouk0LLJMb1IeI6vekJwiOqKJU3T1VmSi0WtqZoXb19x8A0Sp7xFto8sAQwG1+V21Cjl9C3132UV2tGdS8ReFWQ4ep5KXO5vvlX5313ifjauNzGFHjtveqY6tuc36/PZ7WtgnS/qo9u7VCqfywvuLBJ5GAr8MiNrs80vifb5d/lObO0yJLkmlgFVtuWpZ52EfxEAT1npcfAPMyh254oYganH+PFh/8Ow89+AsskhTXB3PflGeF1OlA0HWmeScWMIIaqsEVOQZFYqnusmokYDb1Al2NaVfocqSxItZCem4uFWIrIadIWhf11ZY4oiaSKNJ3M4DmeKLtSGZShPiuOBIGtgQVVL6VCwV5Rnr8o5KpU43WkSsZtsF80jGbobnXEiiJcVPYkpMO+/+0nMO0CcRRgPg2EXqfrrijakuLYol2Ezn7QCHFCldXKp5T2HOwFJPDmdaEADqmwrEoG4wIvvzrEbDYRNVybAMXkWOeIqP5pqPDcLi7PubMcbt+C1608MXmOi3GIeJpifD6Dv8iE8kl1YYI63QAGg45USbKcvXNUA7bR7/RxfESwO8NsHkBRdQy2+qJ8SyGjYDGTfts4IjUZsEwb49EFHNeS3zkmw4sY4aJEe5t9uqaA+lbLkmub55VVzmg0FNrwIigwnyZod1w8enRfAvLzixPpRySopj0NfQ9dNcPLZ2NMpqy8OvBYyfRIcY4xH0ZYTKuqqNGqqtVllmN/b0dEhVjdVXnOtiqJhnAOlEMVfhEjVGMkfobTwwyvwgn+9E/ewaN39qAWIYpoivbuFg5//jHSgvRxB8++vMRPfvMCz1hZ7m7D0xSZo5yTtPXRlgq/ep1sXUsUypzMc4TsV6YXJT1Buz1JoBAAWp0W3trZQU8zoM0X0BYLodkO+h1EaYiRP0bKyr/VQhpzfipwHavybBU7I0Mo4FFMAawYtlVRdFkRnftzTOczqIYm77lMMug64skUk9EMZaFB1xzp1y20Eq2eC7fnorfTRV5c4vT0FU5OR5gnJU78GEpLxe7ONsw0Qzmaw8w0tLoHaFk2tFyBpZiwNBt5oWI6DxDnudA8k0UlJkZadKfnIoiq3k3DdlEUOqK4Yo/t7bm0HhXNEFJz+X9UgPYDVt1N9Adb8AwVabTALKAoEftZIUmXwVYLUTrBVy8+xuH5EY4UF2+//QTfff+72O3tQ6Wiq1mi5SmYDBcwlR20rF04rgk4RxiVf4bDy8+xKGJMwwLHxwoOX6oo1QKDXRthkUA1FbRsF15pIp1MMRynOE+Arcffx794623ci2f4z88+wt8cHsPtAAccT8WUanyomshsF+nxISbzHKUxgNfqwTITpNEJsjSmJjJUaxu9e9/G3ltPMMgnmB9+iNPREdDZx9bBH2DLew/F2QzK5XOcm1NorgnVyBBm57icvMDoMoWl7KHfbkM35zCyBbRYxfFsDnu7g3e+cw/K2R3Ac3OEeNsT5u5na5MqZU093PSEJnV040sadDYHDtWDbEOgdYOauXq4rn1P6DINgskqYmgShtTHXj9tb1QslmILTc9x43g1/IDQVjec57Ujl+z0GkCvM+f875qoz927L6E0CeYbbWtjTN1wFP5uwPMqcL+yIGAoV1UpKlXd9Zm7Gr1bgKfg+vXwZlHwxgAAIABJREFUbel191rF8zWV2WbAswpwm7zWz6X6fH2eq+834aFKNLp5j1WIWiPJGwmrdTBaV36X0fC1VWH19c37uzkC1TVZSm3e+OPmrZWivLnxJX5sm19Nl53NW6r79Jqsh022tjYPBLnUrrtVr3K1jNcuoZu2d/2YViZC69RPwtNKyq+af3cNTMN5uCknVu1jcw5BoHyTC7l8FtXAc/3eq5M4nPX68rxEoXv9/lwOUS4A7yYt/5YxuWN8bo5btZc1OsbyxGtAtuTgCjBZH/d6uaqv3G3Ac7nlag9rwJMenbIULHOTkqNcVkhrRkdRPYyWnp8KdI0CNAoWo2McffITnHz6n1HMjgT0sXrJnkjdMuG2PBHfIPBkryDFXyg0swgqeih/wmAhgTUpdwSfrH4xqURqJgFbrWDLYx4MBkLDpUAPA3wRHXJM2SfBn0UhEdUUUBaHpGieyjYH7Odr27DsK5EiUZvVaNmiSuWU3+ctIkq4ji7qqBThCYIYWZHiydN7UNQI89lYjo1VNNMgLZZKvQTRtlQrGXRHcSh9YKTmEmSWS6EkjouiVBRWgtJgnOHs5FzUZweDPrrdNoqy8iw1TarlGojCFIcvx+judESF1Gkb0pPJ4vjJy3MsxjHmYx8OqbusjmqqCPKwp5VUVnqAEtzpBntNLbQcF6PhbBnksyeQvpEtbO32pc9uEc7l+tPyhF6l7AGdsdqsZqJAm8QKgjmFigxsv0WrHFbpAM9jP6eCxSIQQMQ+Vl7f+SySc+C5UWRmPBni/OJcKp9euyVrByu7XVPF86+GGI0zWG4b/d0WDDtCUYRAYiMJNGi2CatNRdccc6kSE+yaMC1NfC7TIkFeJpgPgXbhQm3riBDh8nCK51/5SDoFfu/dXXS3+kLbbXkqOtt9hM9PcHJyjjI3cXm2wC++PMMnSYZYsQX8ZEvqMMeH94dYy9SsiZoZsFTtZ1JkEcdVhde24bqVkBIVmlk86rY8UGinQ99Y3UDPsdDybElYhPFCtB403a2KUUUiPbL8IcW69kllRVzXgHbLk8RGmMQ4OT1HEIXST8nKtGYwwZNjMR6LwJLntGBbtoh7zRa+qO7a4jfaQRaNxfs0YQLINOCXBeZlIhVvj0nsWYhykaC1vY1727sCPPMoQ5kW8nylGFQQ0frFFYEljoFhqnJ9eE4R571mIMsJLhXxg7Wdiubv2hbaLq14dEk0TWaB+GK2u33YpKzGodB6Fd2SxoCszNHq2CiVGJPZGfzYR+JuS+LmwcFDtO2B5NNZEW51VeljLrMuFK4LZozcOMVl9u9xOn4lKsdhVuL8Ajg8YtKowMFDTQTCsjRDMs+Q+SXyOMd4BqSGhw/+yX+H//699+BMnuF//fG/xYvUx8H9ltiXlIsCSUIVYBOzUkUrnGDqk8Lcg+P10bI1lNkYcTRBSHEo1YPdv4/d/cd40HMQDb/Cq+PPYXf38fSd/wYPd34fi9Mxzj7/NS6c32AckEptQTNMKOwxTk242j5MneyQGTQlRJ5kOJ0dQXFjvPvBPpRX09srnlXFYPPTssqPvzlQqQowm8Hi5r1VD8/NW6oyzE3g3aZw566/3xbUZI2iiyZHf9delyNdY1FitwZRZ5OxbzoOTa6RAI66v+eW674aO4kgNu+ZmaJNLyYtNh0bt9JkW5v2tTGwvbaB6g6p4VsdQNYhY33MlRX6EtCuA6cqIltu4TZQ9nrVrS4k15W/OkBehp7L/zQRzGo2Ehz59cJPVdRYVnPXLt0KrL1xs5uu4nINqOmeNz5+877kWa4+cqPiuZp7cvBv3q+AgRvT8Lb7qvG91iCZ0mz0m4GazXdHPTs2jz+rojWt8k3HWJk0re+5Ap4C1q5yBs1Ok73la+MvR/ma1Qvfq0Rflv+/tu21fu2az/6GPcuuGjyzmh08D2nzGlbt8qriuT4ra6zMpJ8m1cWrB2F1OtV1W9kw1QN0/ea/PsvvpBNfp9yu31N172YFKpdzZXlRhWVU3/v1/F71bi5jANnn1Rxbf2SKFdZyQPVlKbmi1VaaAbJ+r8USBLqStlAIDlV0HBNaPMbF81/jxUd/heHhZ8hTH0hoI8BqGymUpB/SAiQRywex3XAcodMReIrAjGUhZXVTq6qQtEchICQoI72V1h38neNCENPv96UflPROft52KDajY07KYMHqCRV2WQ1U4c9oPXAJ13FgeQx02evHXtBsqRZroN3qiiARbT78WQDHogquR2cEoYXGEfs0F1B1BU/fOUCUTOHPZ0Jt1TQDCgmUEY+ZXpqWVBu5/TiOpMLZ6/Wqqm7Gii/7ITOxwGAfZAU8KfIzlUoaQSq3kWapAECerwgIBRGGQx+9rQp4Wss+Uh7D2dEFFrMEZVyi0yd9lxRhijZVfaIViKegEm1QDOjsPS1SodKS/kxvUx6n16JIT0cosEE4h86kUq4hSVgJN0UxmJY1TPinKVVTNembfPhuSxIB3L5Hn8YsF9pw22P1t6IHsxeUx8BrR/rk2cWFqP1ScMprteVcWSF1lAzHRxNMprn06vW2W1D1hQBxW+0gCehVqMBqV+Myn09JnBawS2VgqhJznlL9d3yhwFVUaO0CcR5hehRjPFbw6PsH6CghJvMCi1KDt+1g78EuHuk2Pvn4t0iCHMOzAL/86gS/mi8Q5iZa3C4Fg1KqLucCPHnt6ualde2K2lImyXKhmTPZQj9VvjhnKfxDgOUaOnqOjZ12G4OWi7ZjoSRFNworkUG7LUAzDn1QsMihcqxjCcDI0gSz6QQWQWuPgMZDEMd4dXImdkVOtyviM/w9YWWU9iyOjU7LEzXc2XyO89EQUZrAYn9zpwOL1yCPkCNBrheI1Byn/lTEcnbcPtqFjsQPkRoqnjx4CEvVUVCEi0JhJe1tAgHWTCa4bkdo8uzX5DTi/Z7kpKazF7Ki3luWA80sUWQpWp6DLqnnFqvlBaazBRZJKv2xLUeFktLzN4fKJJFqIUwSmK4JRafqsi8sntbOvrADeu0+PLsvlHb2BpseNXQp6tVBoaaIlRFm4SGOJn+Fi8kcoNKtoWARqbi8pE1KisE+8Pj+Nsoww+Q0xHSYYhYUmITAzu5T/Ok//x/w/f0Wxs9/hP/4tz+Gfq+NwX4bo5MLTM8CpLEhXq+hYqKdDjELFCxS3g89tFwPTIUk8RRRWSDTdGgEpL1d9LwWtDJCmc3Fnman9xR97zFU2jWpKZ4nf45nh0cI5mRy6qJQzTWvZ2+jTDJkyRi6VcLuuciNKQp9iK2BCeWrvyPw5AVe9+C660HM7NGmVwMMJZtoEg8w/KjcH/9+XjfpSnywZX9vSPfqPKqAqDonGfvNceISgG8eiyax0U2V1rtG96rX8sYFW6+8SeFjQ9KioXiKxD4bTpFBDpXXvpHXUtxo07Zu0qpZjagDyms0VIoBLDd2V6VGwPW6v0A9FVanVAVpq+LvtblRi4NUO5H+2EaV901nWJ2NjH99/LdVO2UaNJis1czeuFNRHlzt82q7V2sIo3GuTEuws7xv1o9gNV8aABEGuPmN478NZFbB86Y51tyqauNANKRxrich3rjNBrTXQvptNl0jkW1ZAs96PDg7q47O1XxhRnbTjStgpiao11m3ar5dVdWXqtRris533kcNzWmbzdc6sXT3qFZjv2lOXH1fkhw3qpl1wopboRLktXl8y/12vUX29ftOqo93VGJfq3guWRgV2KySSutU2/p98Q2sK81r95TsZ9UmcjvwrPs261GS1sc1gaH1VaEGojwG9v7GpS4BYFtLEB7/Fse//QmOP/+FVEsITT3TFODDgJvqtb4fCChjpY82HASeec5AMhDwRVAmLhRFgSxNkSYM7iuKKgNn/p1jUNmKGALOCHRItaSQDfsKszzFfO6LLQqrgDorKyl9H6t9b29voygTaCIuxIpeIKCM3+/3tkXIhtYrrHi2GYh7BgqV6q4u5tMI/jxEt98R4DmenooPKQNrrndUUKU6Lqv/VJplnyeBFI+X/aMEdDwfgugwrlR6dd0U71M+PBI/QRjwfUWAOGnKwugq2IvKvkhWowmWS9iuCdPWoJuq9HryXGcTH0mUo+12YdGsEKkAPvYDjidTAeSksbJ3ltRWAqc8X0ivnWHaotjL86ffotd2BDSGkQ+DjImM/ZvsS7Vk36TgsnJNm9M4Yq+pg3e+3RYvVJ4Tq81JlGAymUqATUokxybLaXavgz6mfN5cXI5F1KnV7ch8EMsWUqdTH7Mpqc4KDF7bjolCWYggkl44WMwoqqJJxZfPZtKZWeUk8GDPL8G2UEvjGC++CmGZBex+JhX24KTEInPwJ//mfcyff4WvXoQ4Cuhfo+LB0wP8m+98F7/96FcCroYnM/z805f46eUYcWnBoZIWfS/Fm5TjUd1jjHsZa0sCq75vl79nRdXfzHlCcal6DtdrE8/JtU30Oy3sdLvY7rTABFDk+wiTDKlJoMKqfUDjXDiWjn7LgWebKNIQl2enMHULve5AKt1hmuF0OEbKbJhpSfVxvgjl+rq2B89z4JikIRuY+zNcjkaiMP1/s/emTZJk15XY8d1jX3KrzKrq6g3daIIASQAm4sOYbDgymw+SSaZPMulnymSSzEYjkiNKQxIDktgIoLu6urq23DP28H2RnfvcIzwiMyu82TWwGRsGWaiuWHx5/vz5Pfece67Z7MBxm+jbbDkSI83niLUlYjPF+dyDlht40DnAwGoj9SN4Zo5HD47Rchw5XkfT4LCXqL/EYjqVa25aLekJGoWB1MOyNpjjRNaVLCKTFwSeuUlg7aHVdNDhtbMteT4tgwgLP4ThNDDsuXANIPJi5ImBXLexjGNojolMyySJQnZ9cLAvrtacg932QBJSiT5HqI8AKin0rkjVvfgK51ev8PLs1xgvWC5A+TYl+0x05dLr9b3vdPHkoAf/Yo7zr+e4uEoxTzUYrS6+9+mP8S9+9N/iwJjizfP/G1+OXqDxXheJFuHls1OML2goZCBnPa3uoB1PsWTyKmDtdxcttw9bgwBmdoiBKxkumE4bjdaBSLMbRoIWDDTRRUPfh2230Tvo4evRn+PF669lzTFtDYbhC8PZtpsIZj7mIw+JAbiHLjoDyvFmsIwM2u/uAZ6V0OCtcQofgrWAZ60WD/eYG1SOQLKeNUCsUXk4vu0EarEwKznjOnjfMDEpAu9kdwyyM468/YVNRqsaUNQF16Wr69t2Xge48fcETnXgQ4kn70omlJ8VlhVvj4NrytTqlG3x8lg1gty6F6k2juI+C5RUAvcVE7RqNbLZt7U6bmWygdKyEnjeAjcVtqAEZbfPY33l9Ex7p+wvj3HDlbdgtKqyYWUsUmd0d7cakXMsGK/tLa4CZ7nWZSv6tTL3FnNWA3jyeilFw11JoPV7VS/qt647NW6iOmtT7SWn9n27u75WxEg7gSfPPi5WRnWUa0DFoKgAT3WBZwFEFIZTI1My7YpwK5Mf62txH9gWMq3G+JcM3ltnbJ2a2Bpy3Oo+qgqC8jDLdUOef+UELk61BOAbqoOVFrlAi9VTlo0WW75rHLbnCkF/qWCpAM9tJrQEnsXFWTGiGyZVW0oqNTPWM70EqayzEuBfcTMv145Sw2DKGzrC3BD5IBanOP/lX+DsN3+N6cULYfE0t4Wma0ngT+aLckBKUBl8k/Uk8GRdI/dFpopzi+1JVLuNVAxpaEpUvmj2QwaFgT2Dfv5NsEiZLcEnQWi71YLve/Kekuqq9qLiWBsE6PcH2N8/QMT+jYaqnaSslZ8TyLbbPQmIyWoS9BJ4sjV8rpNhdTCdeIjjHA8fneDk0RCXVy8FqBFUElhzOwSZBD00KOKL583jbThN5Ta7XEp9XxgRFForBoxS3MRPBSQLM2Y6mExmwqTyPJaU1SWZBNGUzgqbWWTAGeJxmvjS+sXE0dEx0niGMJxLf9Bety/S0dFoDJtGKC3KPSllDMUBNo5UuRLXFtYNqhYQmYByxTAaiL0Ekwn7qNoY7g/hR0skwuZmYKcbSpE//KQpx8n+hVpmIPAiAfBk1njM0v7FygTM04zG95gk8JHEORz2/2SLmYzsrolwOkbKwE63YTgmNCtHmhNAOvAmEfx5LgZMbtuEH/nItQStXlNAuKHpcExbDHXiIMJv/nEMt5Ohe6jk8v6lhkXu4L/573+Ar//mZ/jVb5f4cpLDc2IcvbeH/+XP/iWeP/stEMZY3Czw889f4m9OzxHnFixdX4HLqjpxG3iWhomcAwSeaq0sUzpq3aRUWQy32P3TZM2tg8PBAA+GA7DSOJjOMJ4tMYMhbL8kARP2Xs3Qazk46LfQtDTcXJyBvU+azY7UToZJhvF8iSgzxN2W21h4gbRYaXf6aLgmtIzJG9Y2e9L+JyJrb7ckkTRgTajFe3KCBHNERoZpyB4HNvYbQ/TNFrI4w8LQ0aFEuuGgYRpok4m12CYlwnI6lfZKCWxESS6JJCY6uLTQhZl1nCnrRXPKcB1kbK+0mMOxmRixRSGRazriLMfMC8SgiX1cBy2X5azIvAxJZsBDhtik5DYTRUe31URr0IKhs1ZUR6dNoywXiT3CdfSVuPfmFu9F5ZJ7enaG0/MLkAxmHafBmmom1eJMygJ+9JNP0dVzXD09w+nXc8w8G3p/Dw8/eoI//M4f46Ojz6B7LzEe/z08I8LM8vHizSu8fjGCP2MShdGXiURz0AyWCJIc85CWbC00nSEcjSZPAfS2CaNtQnOo3XZgdx6i3d+HixitKEEzdmHnXWSGg7xlYjr9e1xev6Q4GK12jk4vhmUu4Fo5Ei8W2f4kAHxbQ69nQ5faWUD79WR+7yO4rMh524NXSVp3R5O0Y975qhEAcle8oXe9dGaBalCorNeo86qe4X3MlADPna8aEU+ZIS63V/nJCvYVgN+sMRY1SAwlW6tx/Lyxdg2rChDWB78BoiqfVYHKtw3S6xw7d/3OGE+eYQ1jERVUrR1yVyxNxb1WBdOqV+kaNK3lc8qgqTQQuYsC3pJgF0zBxphuXVvGCkwavZtXKQVeb22TjVLvq06lu3aqgsldrzUbtbm9TbCx3tbqnt1ixgVK1nAw5X3HWpjt1y3WsyZDXydpURdUkmV9Ny8FDXe9FN9V4xqhrEIs2EmySMXGRaorktt6Z7li+uVnJfBU94skZMr7qequXAVYlZNiAL3bIo3rXI2xqLHw8NjqSJN5iFWJevU5s0oM8r4tx75M7mxJ3WU7RQPxjWt5K/mwSZ3eXxPLZESBnouDKuWyJXPKj9NivBR7WaxJxYUp2Re6kFfzxlXgyWMtEzcmF6hiWpczpEjNrZhQAnAyfGQ9HTPHzfOf48U//FtMXvwj8mAOu9GB1aFr5RKT6QRZkgmrJ8em6QIoCRrF2dWgXFQF1QSp1ONSoki5LeWFDOAJ5uI0FlaUf3ieUjdmWQL2JpOJAE/WuIW+LzJGboMxBtnChbcU0PPg+Fj1BU15PAQQuRjtEByq8aSclOwoXVxztJps3RKKyQg0E96C9YsuHj1+KO6po/EbAA0ZPbrOUkbIus7hoC89P8nwEQTzfLstMnzAYrkQ5pdA2iLQtlhXyuNIESzYwoGyXYExwq7SFZNMVRQySKdsmSAkxcH+HpbLhcxAskMEjtPlEm6jhaMHD+AvRgj8OVyHTHAbr16+wWw2R8Nlixq6BxMUhzg6aYsxEmv9WG9qWqydg0hpiRLYDqZtWViOlzg7GyMMDewdHAjQy3TFCgV+LvWxJ481YWBYDxr5mTCZrKlVzrum1KmatrSaRJZqWC4SaTGZsN+IrgsLTYDaaTcxOVdOxrbrQrM519gCJpLzuXwzQhoaYlZkNw0sgjlyM8XB8b64DVOi7c98qcVj3eEXT6dw+yb6D0yR3MZjDdeZhn/1330fX/xf/x9+9qspnk41+GaMxn4D/8NPfoLTs+fC4CHI8OzVJX52dirsLq+NzGWp4SxueEmzFq7PFcaT11vY+wJ4VtryqvpMzUBMR2f24DA0WI6FYa+D/U4XTcNAPF/iZjLDTRhLz1Sy1DTHyuIQHcfAo6MhHu71MJ9cY7lMoBms9bPgRzGmcw9hzjrFHHMvkOtEYy/TceU6ZEkI29Sk5y7ZTmmdp7PtjomOS0DJJIcH6EsskxxhxjrJLnp2D63cRBqlGJN1ZO2wbcIxdbRsE13XQdM2ES4WiCkn1i3kuim17+XS0rDYMkaT3r/sP8JWQKARmbcszJoYkykvglQ3hfWcLJbo9h0c9jtoZhayeYwwAXxdQ8h6UMEdGnqUdXdtdNo2iEXIgLZ6JrTOCOfBbzDPZwh1E7beQBakuLqaYnwjjTdl3ZNEo55L5Yih2/jhj36AZD7C2ZdnmI1SGM4e9h5/hEcfP8Zhd4gGmnCya+j6JXwjxe9On+Pzr55jPIoA1q9KT1ey8haMmY8wjbFIc2R0/7X7sLKWXCOzY8HsWtCbOnTbgdV5gFb/EHbioxVm6KYtOOjCS3JchyPo0ReYL14jTuewXNa5sq1SiFYzQcsxpEfq5TjFmylNkbjmadKTV/vl+D7gufvRrB4Ut2vM7gpc6oBTFYztDkzrBFrqwbhrW7yoanK97SUP5DvQ1vbWd++tPL/d31Ss7t3gTR2rhMyiG9/1kufVji9JyLk7lpQFbNfRK2xZSceXfUhXLrflGdRgT2sG8jIiO06SH9dJWuwaTzX8bNhc55ubB1WOnlL7rUdSarMK/w75ZONeWN9jq7LYrXMtwWnJEFSPbDMRoD5RvVDrHP/u72xDh1XAXCygmxOmzkyssc+S9do6h6oSQWBn6bpd2W05T8qfqgTC7sHYnPl3r3t11AXcVY1brcYRqfu6dl3p7mFdBfVvXQ8lEbLrOhbpltLRVpgM+ius1wWR3NZMeK1cyit14ZLGKIGN3DObG7sPSKnyw11r/rsGnruveHm8Cv6r+VhNmJTvlcCzfMJt1tEWIP+etWm7RKQ6yb4J8BTn2cr4c6/KXE/dF2vgqdbKbwI8ed5kCsp1qsi7Seus8qrJ9BOnWI1cBrybl/j87/8CV8/+AXo4R5NsmWEjyg3cTK4F3IgpSaOJjC6Vc09af7CeczaZSsA9ONiTYz8/P0fkh2LAQ/BGkElg6Xs+DFvVEBNs8r4jSJWm8r4v4I4gpOm6SMiwFowojVYoxyToZI/o4f6+/M7SLWFbkiQU4EYQwHGi5HSx8DGnc22Sos0aNZHakrFNEIeUBbYxGA6Qaz7idIYwoBEM2RFlqtPptLB/sCegmr0jCfY4ZHudrnI4jdgXky6nBN2sjSRzyb40OkaXc6SxAjBhGAv7SsaSoJOMKyW8YbSEYfn47JPv4vzsTPo80kGXyYfzmyu0Bz10+30sJxMkdA522CfTwOmbU2E0CULJprK+NE5CPHjUFaBIeTIdbZXklsBlLNLlR4+O0bZM3Jxe4dlX51gsaD7Ug9UkCwmEZKdjHqeLwSARFpN1ssGS40UXYkpT6WLrqnpZcjS+jyikIzCVoMr5mMeiW0Cn20C/18bNy4ks1qxhNRxdrgHZQdts4PTFJRyjKXJmsH+mniA2Y+wfD7F/uI/lbInT56eYXy9gaxZuxgnylo3W0MYe5Z+xiZdxhH/xr36AV3/5M/z7X1zgq2kGzdYQNTV8dnyC1xevYes62rqDhRfiC85lSpIt1uOyPlgVlBF4yX2zZZtRSm459+hMK4yy9Nwu4gDpgaucW5nA0+g+zHpPmiOR/ad8O1bSbZGTmg50y5UejmkcodOw8MHJIT482Yc/n+D8Zo6Y7V2gYekHmExnInElg8l+uUzASI21MMq26JEsgxLtTCTTnCMEb0zEE6AM+zr2hjlM08fNPEGY0lH3AC2jAzvJEPsRrj0NQeSLSoEAkjWng04LR/0BsiiCN5sh5iCZFmzDlpZCJCAsg4CMCpIEOuXgNBNr9KUPLTLxlBczLrKd/G2i6RjNFpJkOOp3MNBdYBbACxN4loa4yXHRkEcpGpSu9xs4OuwzowGN0uR2Dmdvhpv8t7hO51ikKczcghbomE5DLCaW1IhKjE1G1gG6fQsNp4+G1cRkfIHlLIBj7mEwfIJW7xAwIiznN8KqPz5qot/NcTEe45dffoXraSjKAbo+O2QvpYWShuQixDKZwtNCZKYOU29AizpIExtWuwmjZ8PomDCoamgNZb3SggX0WQI3aKGBPnJDwzy+Qez/HGl+AT9aYL6MsWSHJGh4eOLg8NCCZUS4mUS4mlo4Hj6EPw8QJONvDzxrPMOLB0iNQKUmyKgDPHeHFurGk6CtBvDcfijfdTbbAfj9wdtuxCL1GhUgUm5rjX+5gKgHxa7XuwSeXDV2m06tg3KF2ddB/SpDV3ArO6FnzSC9llGlBEW75+Gu8fxmwLOUkq3rIMtAUQJJFaspP8gNxnM9MiWQ55VetxS4fR5ybhX2bn2q2yCpFLftBlt1Rkvm/V39RyuusQpH16t/rIeI16mszZxQEbDLuJJdKf5d4p2t9ob8tE6t9HZwv5FcKSaMAF3OsZ3DulWkd8+E271KqDnzbmvZ61So1s1aqAb1CpTQkKhSk1mMUV3gmRmFBLgANVWp+iohwI1VsmffDngq+Lf7tQ7i7vsuAXFFrblzk1XgWYLPqhmTVsici4rKdb1sAVUFkK7+Z3N3t8akYnL1TYDnbcZTXV/1UC0SIquDX5fQUPVAuVX5Us/M9SqjzIP4HmWs5TNaJZDU/bV+XNNgRk8zxKPnePmrf4fn//hTBItrAX7sm0jAwd6bJiV4zaZIYAmQaPBzfXkFlzVhmonlYgHDtjA43JOg7/XrV8J47g33MOj35TesM6RRydHJodRLErzxTymPJYjh+NGsSMxyYsWMUqpns/WEZQr4pKyXNaJe4MOGI6ZAi+Vc5hp/S/BHYyDPY4N6T4ApGc/BsIMoDQRQsQWFbTdhs2+MFiCHh/GYTrcRoCXodhtiytPv9+D7Ia6ubsQh17Ft7HWbRQsO1l+x5OunAAAgAElEQVRzXmbCcvLaEcQQUI8ufQGBvACLuWJphRlOWLdIAEkGy0OnDzw5eYSb65GMI1nBIIkwWc7Q3e/BbLrwrj1hdCjnJYjl9SCgb7isk6WxC8Fvgr2jBuIoExaWCQMCXI7zwptJ39NPPv0Ibp7hzVev8ezZOTxPE9as2W0gNyCmNEmqi3S63aDRzRKaZosZEZluyoFZw9YfEnjSnZXtTwhQI4R+Lm0lyNyGbP1gE9Q6cBwdizPVe5Q1d2ZDF5lQGCWwjCZuziYCQKk6I/Nqty1ERoBG38XBwQGCZYCz5xeYXy0EYFCCPMltNHpNPB520DQN/OzyHH/wRx8j/d1r/OLFFOfLFK5pYmHn0KMMp5NrSZR06X6qGbhIltBiMmMEnaZi1OW5XwDPcg0oXG0lmVBIrWkupG7RYi0W516CPpruKFWDTmdcy4RjGQjI2GcsrCjuPw1Ich0RRbY09IKGTsvBw4MBHu514E9HOJ9TxpkJu872KkzG8NWwychD5hvvmyCLRQpvaQSCqgaZn7EWO0oCkfxqLll7Cw/2WaucSo3ldO5CwwCO5sKII0TeUiSjQRxCM6ksUEmGXruDo8GAEwx5FGMWegjTRJg/13LRspvCiDZZY2rwHFUPYE1vIpc2SpT4stdsgiWZWMOA3WpjumC/zxyHvTaOrDasZSRKhhvESNqsEbVEYpqHCdy9Do4PhtBJp0eJtD2yhjNMtKcYZaz15D7J2tJ1O8FyzH6YdM2mZBxotzWR9TasQ/jTGW4WUyqZ0WgcoGEeIwtsRNEMo/kpOsMu3jvuwMp9PPv6FG+uAxhuB+3uHrqdHlzbRJ6GSNhD9JUJL71C3JwCboIs0RHM6Jbdgdnuw+41obUt6A0b+wdDPDjs4frNC4xfzpDP2+g5x3Ldw+gN3pz/HfqHSzT7udSNvnnN/rgNvP/hEO0Oa6OnmM1DGLqDT588QThfSCJQ++XN/VLbGhGUeujViE5rMZ4ywXdvbHdgVyS0a2yrfFC+LRpgNqbaKqVklzaCT5FA1XmVeeq3f1fGQRYU9fReZb4rUbZAwFrAc2ckrBaF3UMv8sydoem6pHGV6V4FGoW9N3elsm+7X3XmzjYwuG+reY364N1HVCgiajiTqrlStElZMRglCC3dYItxKIHnHePC8SJbq+qatl+bwFKko5WvbINt5ZxZNSq6/4zrmFdtqwHUlFXnVl0bNK6au7j3b9jHU2H3rVlUNq6n0bmhnC/L+7z6zdIB1GBGdtdFvyMpdlcSQwn5arx26dW/QaOROmumCjd2vQiad8NYVgPtrH+UgVYdJxUpWchhC7ltyehXynDfenCpxkCguIylo3GxMq7qH8mAMWCuvu64l5iN35VsLHjDXQNWS3IsTG+dhqzF3qrAc7XulyyoPD5Kd+AiqVJc3PI+KJM85bOjPIntBI1cl0oj0vK+vbW6MKhV+uR13WZ5YeXv8heKsVtd9OKzjbVIOO+7gWeZuFXAU/UELROVpVN3KcVVa5gtbRne/OLf4qv/8L9Di8YSNGsmW4jQaASYj66hNV0Bngyy+X+UFrIHYh6n0vKEwNJtN2E2bAmUBRy1KZltC1ijCydda1kT+eDhoTBxPM+SoZS+kJ4nwFFYQtZY+gF6/Z6AQzI9bH1iWAbcJs1+1H2R+jmmk4nUt1G6SnAnzFREUMsaUpWgIghgH83JfCwOnI5FYxZum3WQOebLC0zHDhbsc6inGOy1MBh0hCnk+VxfT0jgCHNqaclKAsy6WAb/ZB3pcCvSYtPE6JI9Ly1Rg/G8b25G0quU9WhZzmPL0GyaePS4g5iMaMy6Nk1ksnN/CavjojloQ3dt+NcxcvEv0jCbToXRPD5+IPuhtFhacFg6Dk/aWC5CLD1fnKkJPDmf2c6D+/3se5/CCAO8+OI5Xr4cIctbAr7a/RYSLcacY56xb2cXHTfDzfUYrWYfrUZHlo049jGfX6O/56DB1jQmExMGJpMlFvMIrTZBugfQRKVrotOlm2mE2Rug2bJhNgDD4a1HU6YQjtUW99881WEJQ6tBd4AlFtBcDYfs5anb8EeB+jON6G2Lp1cRMt3Cxw8G6LUN/J9Pf4MHJ0cYXPt4Ng4wT3QMrQZujBQXry8xyckSZmiDMlID49yHRWkoTElqKOC5KbXlaCvWTM1RSRTEsRhjiUO+MOtKJi6OtzLXUpXENFR7FBojkeWkc64AUjo45xlSSkphk/OXtY/9Z3sdB8OWiXgxw0I3xVSI9wyTJmkaS9zSoDSdV5QGR3kGj+ymTv9lBxoZUmbmyD7S3CoNBeyzY4rb1NDvamiyVFnTcXXDmkgXrt6AiwxZRCmvLq6yTOwQWhO80gm6yeRFGKJluwjyAF5E2XMOx7Cx3xtg0Gqh45pwLcZzEeIoQJawrpkKAMByeO+mmC4WWMYJ2v0h5n6A3MrxYNDFB509dDMdo8kNns+uETYdmI0mcz9IlyGa/Q4OBj0YsQYz0WDZGVL3BlfxbzHVfZhsP2TR4DdAEmVYjtswrDlsJxd20nH4mxxZ1EPmTzDhmHWZbGohW/TQSvv45MNHCI058oaOPBphcfUGVyOCziNkehtxZsp641pMtQSEuTj/RQJfu4RzNIPdpyIgw+RCR+C3oTX6cPpd2HSr7jbQdYGjoYnx5TluXoeIJm20tH10XQNx+AJfn7/B0Ycejj/KxHn4+fMMi5mD44dHgLFAEM5kjXBNHR88aKBt8962of3dzeQtsT8D2F0tL+q4EuaC4tXyczv8KR+YlcqQtz7w18H35qFvZmx3S2jrVPqoZ+cdDMXqNNR/CDCowdiqYHw33NoOale/qLKHRV+zXdFRjd0JQJCG3HdJirff2xXBVk7v1tht9Z3cNRIKf6+DyY0gpvLjem679Zime51Ja4CFu66FeM0Wv61WOW6mICpB5D2DUjJqq32U0rPyFi1AqfTyWn9p45BUsqQEa7tGXxmZ7Jo/dwWs1YB5fSg74V0Rxe4+LunjWSRmbn97/Y52RyHu6tMSyNR0KFajur03JUmT91dz+/boV+etqvnbfY4qObDr7q6RCNq9ico3auxQIYuNGXbrVwVAEpllmYBYMZ7MuKvfr2z/70pBVdcRMp6VNbe8dxhAreveNWjZph5jQ21RHDGTdXeNa/XZVDqnrpMq5eJ++5mz+1LK1lZlkjJ6hSy1+kysMpjlCJffW91PRUel1dpRLGl3eAmpq7R+cKyuV/leqahZj9F6RdKq9a2bC1VRh7hdj14+BQt2U0ld1vdzeb1Fp1MqPdTaUgLOcixknaMGLg5g5WwVoQnDElNTqbO2LUWDfQxHr3H59B/w5a9/iouvfwfbpPFPAxolrAz+4hR5ksBwlQkQ90TWiLJRSj/H1wR9ofybBjGZloobKoNvutAq1RFbRbD9Bg1uMvQ6ZMoCGFYDbqMtQMxx+X2g1+lK+5PJaARDz3FwcATTdsU9drn0pF6r02uj3abrbYT5mKY3ymWTdXV03/Tmnhim6DBhE+mwvC+m5BZYeoGAArZHIRjqDzsY9Lv44unnWEzZ+sWExWC1qaHRMtFsOfD9AMu5J1llw7RBLGsaVIJoMHUTeZJLX0XWuLKelKzpzdiXXqANh8DVF8BNd1syQJQ08lhPHuzjQd/B6flLDIY9kevejOeY+zGGRw/EiMeLPWRLA1qiy/n6/kLqWQeDvgAf9h1l6xTW1j1+b4DpZKpau7AeTTdUXWLK1hYdkQ1HbLlxeoXRlCCKxjAW2k0LSeZjQQACwGm0cNBoYhaM0ew0hPnWkhzBNMRy6oks12k7IkFUjqYxxqMJGo0uAj8R5/L+XgsHJ114wQSTlz6G/a6wn0keSW1cyqRHaiJbxMiWKUzbgNO2Ydg6PCeBmWdoHw5h5QbCkYfF1EMyI+C08fJ8jsswQm4bsgZ9NR3D6bfRX8aYRyGClOk6A8s0wWwyQ1SsebbGeU8jrRjsAZKTSWdrGzrU0iBIQBsBpwKKpZqKiRYCPLr0Eniypp7jS9DI+UzjHMoxOAcU8DRUP1CDdcZse8PtFV2zaZJFrwPOG97adNE1aKCkwdJycR3OpGVKXJhZqTZGvL4idS7WPV5Xtgjh+fAaciC4H2WERHVMJjXK3BcPz7Y1ODRrMkx4fg6WYDN5RCBO4yD2+ZS6bLr5Fu7VPC4WEGdsKSTtj8jSx8LCcp1nLfZety/gs+XYsHUmLRNoUYgYKRJdkz9eHGPh876z0Ov0kErvzhgHgw6Oun1kfojJZIxZTEBqwnRdebYFno82WxE1G3C5Vgizy7VxgVFwiqtkAnOvDddtwwIdhUbQUp4TE1496FYEP77GZDGG77mwwgTnXoL2yQDdroVk6WF+naJ/sIfeyRO43Q7MaInoZobJzIJh7SEOPdmnliUIognC/BLdwwSXT0OEmQ+nl8BsscY6x2LGdGwHzPtwzbL3j2EeH6P5wMV+PIL/YozJso0sacH1faTjc8ybLWimib1HN+gd3EAzPWmrksYt6dfKZNxiESPKMzhtDe8NmnCSDN3mANpPr0dvjYA2gGIluli/X31svCXCKaLXu4DsOku6O+jh88OmJrwCBquGOyugqERvO0MuCVN2f23ndriZOmwHE991gsndwYzq4am6P377l7CndNjb2vH2v+tIWu+VbN1xmHWkr7cYuyIqq162OsdVlaG+bcTElL5kFjcY5m83zrzR1uYqZaD2DbapqKNVwC5bq5A35TixfmH3uG5Fk/ccBt1va9HSNU5DDn3HvXbX3LnvXHafY42Dkq/UkVSuA+v1VtUYqqmi1hHFNa85+spHlYOhy95u4Fn36N/l9+qMhFrx1wm3u85R4GAhs7/lIlywdxK7SFBzOyFxax6Qli7wfVXsL+xlcSzqVl2vYbfKI8q64EqdaDl2d60xm+Z6ZaH85n1Tf61TbKCqQ632613fq9Xk2Zo4VKNUPa8yEaSCSwVq5bfFQMsxlb1/iw3dOxZFMKiu5hoobgJPxZCUr+q2yv9eA+liXis6tXhOq/8u76DtJ/Pq39VHsbSriGCz755UYFnw2TbFtOFaCbJghvHn/x6nv/5/cXb2Gv5yIcYx7A1IQMF2IKyHbDU7MMylSPlYm1j+IZA6O72UfzebLbguG8nH4njLwJuAjefM2UkwRLDJno9IxohiOmB2pdYtCJegcWyrZaPTbGM+YluVJVptG61mD5pBF1pl5ENWk2Cx3XYRRh5mEwboqagHyIZatgl/7kvdhU6gmFPOmMFPl0giA75HoxUXuhGj0dJwdLQndau//vXvEC4NMRIyHQ2GC+kR2mhaAgBCL6Tzk8jdgzTF/h6b2Wci4WSrEdaRcoyDMMF87mG6WKLZ6qDd7Ao4JMNHI5s4S+AFnoD0Dx4f49AFXp9/hUdPjqFbJi5vFpgtU+wdnkj9wswbI/FZR8I5TmATSwsTtivhNQqCRMAex/jhcVeYZjJvYnhT1C+SASPwpBuwN53BW4TwYhNBpMM2LXQc3qUBgixERPDgNLBntBBoMxgNypctWKmFdA4EU7auSJDbKvHEXpus86OMmgzoYhYjiFN09zs4eTLEMhwjGsXoNVsSay19DyFbZXQ74iAcjmawIwbqpOYI2HSEXRM2ZZYHA4As1uUU84UHO+LY2xhdz/Ey8HEeJZgsQywow2zbaAvLHannQs45p3rHVlnL0syK72VMVFDKLSaBuQJOBms16SSecRNqbWVLMbLwBfBUag+VmibQy5hcIegr6pFLuXXJkpZ1ytKWjMCT9zXjb6nDVBJcMevJ2CKFSZ/1sYtZEWspyfAXSjM5diYUmBCS2mJlkMT3uC/+zX+XaoJyfSm/W0rcuZbwPuW2yaqWxlzl8fPzcvz4PfYX5bZY2yw1uq6DfqeLQbuLfqMlxjcNJrXCGSaBh3kSY5bEWLCHr7R/aaLX6MCgqsaIMRw0Mej2pD3SfDIVMokyZd0mpwglpadrbcMVANqgc3SaiUyaqoDT5Qh5v4k96ZXJMX2BLJ4iDwZot/uw2j5CXGG8nCIMHWhTDW9mGQaPTqR2Uo+vcHlxBU/X0T3+AI1OGy2y0oGFMNoDsj6i5Qh7zSYLoHF6+RKXyy/RfRTJvKeZFM2LWJkSpUAY5Wg4LSzJzCca3L2P0Pjo+7AfmWjffI3o2RiR9QAZHCTnLzF79Qyz/WN8/PFH6B1cQLdfIc+n0DMmEzqYL3xMJ6z51KG3gO5xjn2rgcVpDAQtaH97+TbGcx3SvD34q4PcigfPHVLB+g9vRXJIMfJbABI/UyzZ7uOq16utXminwqe377NO8C0hQA3kWc9bst6xF2hm48t3sp/vDodUANT9x3grYKp8dYOJK9zHdp1tHemohHnVeVrGUltgoY4EuHo87xx4FmzeuhZKzb13CTwZL7zTV4166u39/acMPFegs2Q8JUDfXAk220moAL+eA/Y7HfndGxMZ7G5AXN4f5UpXnt9q5SsARFlRVK55AryKoyiVp6JyuScTt3HvE3gW62sV+pXAc1vh+bY19C65/d3AcwW1Vk5cG9e7OJ5dFR0r8k8Oal0TWgLlci+bwFMBzhXjWbksqr5SgU35e8vRl8GhwtYKqa/BYfV5rp5V5WZVoqBIpGy0PFHtLcps6ea21K9vP6rWbKcEqIWcV82bIi1TOZ9S3F0mMLhNSlPZq9AQx0kynhZ7zgtQMLI5Xn7xS7z4+f+D6evfIaEc0zDgNtgew0ToR2LMw93u7x3CMAhCKUNVMsKyJyclpGTEyH5QnsfWKTTZUQ61U2Wko9E4KJBayffffx+L6SvpYQetgaUfSg1if+AK8DShIwkzkeqR1SRoI3c5nS6FcWq3m+gP2cg+gx8s4S0YaCsKWyNrZJtIolTc0tk2JAlUOyLD0ZAlNiZjX4BmhgiNpo6TkyOpA3396gJ63hLWJ9NitIdNtKWlhybnFJKh1XRx6vTDKY4O3hNQnrBmNPCxWERYzFJpFWHZbGviw3WbMOwGpnMfkznBuCuzwvNpymTj/ZMDvNcFZstrPHzvgbDMl9dzjGchWp2hsKNhuhQzFJ5jo2HDcQn8Szkn28zQhZcAOMPeoI2zszNpMUN3XPZ4ZB9P/jfB9ps3b+BP5kgiDWFmIc4dqaXtNjQ0XMoyc8QEMZToTmPozRRwY3E6beoNGIEFf5LAT1IEeSTtUsiWmeyjSvCXW7i6XGDpR2j2mtg/6SHOFuiy12hmYTFZYjpbIGSrjIMhDg6HOH/+HEPXEelgQAMZMlrDJoxliMbhHlI/xvjsRtxQB04X4/Ecs4mP8yTFRZzheuLhkjWQrokW5a55Isl/QzMFhBGcqVh2nZxarYkNBy6BJ8ElnZV1so9KUsux5xqngKf6LYFnwH60XGtZk7oFPEvJPUEa/1SBp6wU/E2R3ZcSc0luqZuYMRVjDpt1zIZqV0N2Ublca7I9tbKsTcZKmW8pBeZ5qZ6kt8+3fK+8d6tgVNoV5cpxmu+XAFXWkGL8yvf4OaWzXB/J0Lu2g47bEAfafquDDsczXuJ6PsONt8SU9ZAiATYEeLbsBoyc6oYU/R6NfHqIKcMfT5BSmWEawgCyuIdy4yxx4bZsdDsNWcsoVTYSDYtlhFfjGZJGE0fHQzx4QPfaV1jMzzC+pEu2ic5+CqcXg5UjeWojusxwubDRHj7EsNeAm88QBFeYZhFSN4dup2AJMvtsGvoJtPwQwTTAQeMAqa/jq69f4fn5F7CGIT76IxMwEznGMM2RSK01ZD5lMYUmGZrD72D48Y9gDTNoN68RnY2hOX34foLJ66+ReBcwHtj4+JM/RqM7QpqdIo4X0FIdRu5iPPExnbLvr4nOIXD4QYpWYuPsdxFOv8qh/fX5bHekUTww7gJV0sOpxqu0plcP6So4qxgP3Prs9ob5+9JgRX1638OvDhNbshU1TuD3/JXb43THWNRka3fD7yKku+tSrn5c5sTr1WXWZaN2fe8u8HsXw6La6e04UxoV1ZmuEmcV29pOcJThb7HY1p0W5XmUUtuqs1y5jV1jUfaMWH2v6GWpHgzrI3mXwFO5Hr27165zvPN633Ndd22r/lHX4fnKdUtNoJW8tmSJVg/hCp9TMcaqgjKRtdc/uN/jN+vd22ok1hNObr3ivqrwYqpKr9Lyo3rrqftAlXKQbbkv0bZ63xDh1Yp9V1iVcrF1wYS6Vau9oLf6Qq+Q8u0ii/UUU18iEKvYVxXXvJBTr1QGinHc9dpYctRCVQGDxbpa1ESXw1pddqoAVY2HCugkmFuZehUgsgC2pVRYwP59ScxCfqoeo+siANr/q/eKcLFgVdV7pUy/BJyrrFyRcCnSAqXMttgWWRgCZtZTKi/a9Wub8eRP4zSUwFCBArImjoBOxHNcfv1r/Opv/xIXX/0j9GQh0tNepy2MZxzT5ZEOtHSbtQR4slZqNpsKG0QGjQCBQDMIfNUKw7YFtNHVlMCOJkIzulfaLOrTBNyR9Xzy5Am82Rkcp4Mw0jCesu+gj4PDNvr9JjIBjbocN0HkeDxBnOaYThcSEFMu2h/0MF+wXnQijqsMgMmYUb7KmjJO6CzKhPmM/FhY0na3icDTcE4zG7uBMPTQbFrSTuXlyzfwljG67SHm85kYEA0P+2gP2tIfk+echBEajot200YaX0PDPuZzmqTQOGWJN6cznJ2SRW3h8Qd9GAlFqxqWUYpXlyNczwI0Gj1puRJ5IUzdwAfHe/j+QwdRusThEU2ZNFxczjGaEDg2hE0hMzQTiTLQ7rCnKA2GAgEJHFs60BLYcz4MOn189fxL+bzTaaLXb8NtEADlGO71cX5+Kr0syfr6mYFUd4SpI/DcGzRhN2yk0kdRx+XzK+w/6sHpsFZRh5WZSKY5plfUEVrILHq9hIh9T2qJW2RgExNv3oylH2ij00Jr4CBKZnjv8R60yMT12QyXF1MZk87REB99+h5eP/s19rtsR9GUgDxjq53DHuKbOZqHe4i8GFevr+AlGR7tHePq7A2mNwucpzlGuY7xIsab8RSJkaOR6QI6JSEnuRrlqFp9bay5zQYaji2eDxpbxfDuY/cK9qRZcS6s61NJ0DCK4IuLMaf0usZTPEIosy3WiG3GsKwVVftW0nP2+ywWCFk3+Jmts+0Qj4GgmaY88SoxJuyleHqs+wGX51UFntvrFOWyPKyyF+maBS0cr3WyzJRkK8BaBahq+VLvicESWVUpXVF1SXx+Mxlj6zQbstG0aThko2nkmPpLTNmHl+CZ7Ct7ypp0+TXVbywdvU5L6sCZ3RrdjKTfrigGuUTlmbj+ZlkLtq3DbWhiYtRkX9zcxnjs4fX1HFqji+GxjsNHC7S6C6TxFFcXZPyBzlCD22U9LBNBGrDIMfEduO5jtM0ubEl0LBDYAXLXh26EsLUYJlumYADbfIj5RQQjaCOamTg7n+HN6AKJE+Kjn8zQ7OkIsxQRE3tkPUO1Ihu5BT030Bgeovf4fbQbTYRTysc1RFSZjM7h+1foHyR49HGMOKK6YY4sXUjSjA99ExZGkxizmWwRraGG/oMcndzB7HWEl88SaH99trgzFL/FNN0R/EnwpbF+4u3R/Nu2Vf2smtm5/2Gu9Ozl696HavGAf3tQsA4kdgUPuz4vw4FdJCuHqk6lmwQ/u9gh3s51N7bzBJR72farPIby7zq1aXWOvdzPznO8I2i6C3gqNdpu4Fmnd6WoSyvSkDuHLmctxu6gszpPS6ZmxSts3Ta7xuJWnuEO4CkL6hYwuPvSl0ezY2L8M/CsDBCv933AU00/g43c72A8q8CT26hj5LXrln3Xn9fJydxaH4o3NtrIFABQ6pNW/WcLIWdxP6+k8bKEbS5id63plDJtmOcUdd98MFeltgqMrc9k+/kiAcn6J/eud9IuqXrlK2BTWu6Wa00Nu1rZX2lqVnkuVZlQCZIqa9hu4FkmLxSDqs6p6HS5QqOboLMci3sVBIx4i4OqVsqWwPeucd1kQIuoeTXIq6eigE4pdWBNmoDP9UvFySXgL68fg0lK8BjsmmiQBTMyXL/8Lf7uL/9XnH75CyTBArbF4FPD/nAIy9YFYLJvo6FZUpfIlh3Uro5HI5HSEvzwDw1tmAwno8YWGpTCxhF7Zrbl2tLYh2CT0ts4TsXNtd/vwzEogcwxmQaYe6GweJ2ehf39FuIgROSR6VDsTWno4vm+sKoPHz1Ep9vB1dUlrq6uxFSF9XemY8JuulLjyRflutPJHCznoyFQq+tidO3h6oJus6yNXKLTbeG99x7j2ZcvoGsNdDo2otgXh0OCTrJS/B5BuW2YaDYa6DQM6MkIr14AUy9D58jGNJjit5+f4/R1jpPH7+PjzzqwogShn+B8OsPTN2e4mi/RYL2a04DBXqCNJj578gA/fGwgSgmC6ZSbYTwOsFzSmZTnkcBt6lj4ZBfZ/sUW0D+bzwTkczzJNtOQyaHDqNXBs2dfIstjDPd66PYatBZCFC3x0cfvw/fnmF/7GI0CTNk40bKRpj6aVoaTg660j4k1HV6QYXS6xMF7fbSGZMA1JMsI09MZrl6PkbC2te1I3WEahciTAIf7+yDWPj+dApqNVrcDnsLMu8F7H3aR+RquX3u4vgqwTAC738LJ+3sIvVPs9+iM2kTk5QrgH/Yxe3EBd3+IyE9xScYzy/Hk5Am0aIqzl2f4arrEhE2AEhsvLm8wSwOYlFcXktSMcuBiAbhr/eL8zF1bahctAs80k5IrAk9KyrlwCbEp3r1Fi54K8CSDVzoay5pB4FZIXMsaT85DcRwuTIrU/UlW1URCx9eS9cwyqfMcdLqSTqLBFNl9MoDFk1LuJ0m2VozMqvHfXesRz5ugksusGB/x/AojzXJMStBKZrP8vBqvlt+X/dO/pFiDSymvnBF7m/Ic2VMXGvoNW9J6YZ4iFnmG6sNLR2c+4xzLkdpUypwpLSbwn9yM4IWBJA141ux1T9ltyq6qSSp4pWlZ0uKJw3Z1cw0vitAZDjB8FIEzvdIAACAASURBVGP/0Rz9oQ7b0TCf0sjUlHVF03P4fo7At6DFSzZ8wX7/D3Dgvg8ndhH4S0zSOXIrhqUncOwZ4myK8TRDv/cEk/MIl8+n8CYZ0twRKfo4mOPkB5fYe+Aipd1VzPpSPtDY49RCxpxTqsPes9A4cICpg8tRAz/4rz5DvPgVFvOvoLd1uHs2OtYcvk9ZPMdPSvKRBMpk1Q+B+ZzXjmZWlENbsOIEVsrziesDz/uBAqnoXSFL9fPb/e+qD8Rd2OF2sHXfvuuBgl2g+ZsEdxJM7titAM9dw1UDdKrjqudMuhPQCGOxCTyrv6n+d41DlyOrs88637uVtCgD3VVwU3lj1+SReojdV/S/BOCpFAg1BqMuo1NjU6oVwttvkP9cGE81d8tJuJYdGZnYOah7oJya1dq14r+Ljhi7J+Pv+RvfNM9w3zlybsUMgCpArwoKvynwpJPuig0Utk8hWrWdkjXcNG26l0WtXpzyGm3NS5Xf33xJnrUEoOtCy11LvgBm4Wv54zuA5+o4S+vWLfnqBuNZbG018woUXQZ5Kz/rokv8XWDxrntw5TQrAFEJmFfPmOLeLhll2fdWYFwF0WsXpSLFtpr/rN/i3bHpnLwNPPl7tlzJchqw2NKfz0gjBDen+Pxnf46nf/eXMOO5tE5g/0bW8Q16XUmCk/WjK6xtUgLpSJDDvnxh6IvLa7fXgWXTyZXMWySAKEkiZWpDp1DDEjDEq8/el57H/oA2er2+9Pw08xDLZYzZIkSUZmi0bFh2gqOjLrIoESOZwIsENLuug2XgCwtFQ53h3p7M2+vra0wnM/TaXcTcdxbDalhotppSp3lzNcJ8vBDjlU67CS1PcPZmgiRypJ0Kj7s/6OLw8AhfPXstMlG36cNtGGi0lDuvF/pI0gTNpiutFBQzFiNZjPDm1EYAB819G5fza3z+7AqTUROHR8do9Rcw/BxpomMc+DgdjzANfZiOJSC/aZl4+OAQP/r0PXzaY+++qbhmJokuQWgcq/6pSRZIHWoSU8Ks6voI5v1AuQiTZSawEIbNsOFNM1xfn8NyDHHkZY1sDvbV9PCdT96XVifeKMZ4HGEaxXD7XWhGDDNb4LBPENtAEGUYTwNcvl6id9zC4aMeer0W8iDB5M0El2/GiPMcrSF7FgKRF6Dp6tjf62I+WWJ05UE3mnDIgLJnaubhwWMLs0sPN689qbXT3S5Sx0DmRDg+drHXV6xjvIzFaMbd72P0xSvk7Q4Y09/czDHNMjzYP8GHj9p4+fQFfvHiFNch76EGzsYzjGNfgKdmmSpBVSSzBDBt3WclOZNIr00HFoFRlouhkfgEiVtsKcRYM55BGCrGc6vGMxe0Sjm7Wp9Ufa2iIAjoqsCTKVU66UZpJIoB+b6WC2N4uLcvTrKv35xhsVwqWW3xFOT3VA36OkjYji+rpNOaqVyzliuwWBmT6m/Kz8tVq/p9Wa9M1vVqCmQSZJNnp4OvDJaanwSfTlGrSZkw54oqCdGQRDS90hQ7rmhjBfwNE4vpTGpMSflmZD0lmWTBj+ZIPfYItWEbrjDCMHwYToR2P0d3YKI9AJr9FE4zh2lThcH9qVp0Et7+0kAS2UjiMQy3hYPeR+jrx9A8C7P5AqfzkfTEfTR8CNNY4HrxXFx4e3uH8MYBbl5fIVj4yHQdkaHjip8dxTg4MuA0WOuZwQ8pVdbQdCwxAsuiHGnLRN50EJ9pmKGPf/0//xAO/gGB/wxaqwu78xjmZIzesSsM95KJuNEc8+lCHspRZGA6oxlZjiQ2ECwthJTh25CaeO2vz+5rp1JOlM1A8bYEdB0Q3BsjbeDOTcsflRwvWYRV0vb+Td0T4N5+mNaIhFdBx7eP7iS3WwPrfhPGs9ZR1UGxRVPvt21PAc/KmBWBmLrvapxYrYPdDuTqmOBs/abyz+18x64rLsHkri+pMixx+JVXlT3Z2jclrbteG4FfxcZGkRLb99ZuxnYV6Ms1udtcqA7jWRt41qTU71UebI3Z7hG7PaL3MjTvbF7uFr6ug/+qPL8IrEsAKkYLrFlc13hWPrp/Iu+aRL/Hz2vcHmswWRyXnO0dHm1MxK0CkK3a8FU+/I7ernfNJalnXN2SJR9XwKUiOKAao+xwVNYTVYeufPJUBcW359Y6MbpWgKyfT+vlUL2nDOXePqvFCbKUp21IbVWmciUTY2SyEWyWR1/5niQb1/N1DTgFrq1PlwNRDIYaz+2SFjmTyi8qLrTi8ryeCStGtQyCi3Wx+uyW59+K0VAUrEoPFEcof6nG8LeB56ZVIb+pa3TgZJ8DBm0G8sUIr37zH/CLv/o/4N18jYZJOR+lYkCv14ZjmWL0Q/ksAzYyngS5UZggSUKJ53t9MmNtGYvFYi6AkEY5KvYk80GgpMxtCDxZ2xmzZyOleM22fCf2ZgiDHF5IFgFotCzYboIHD3pisOKxQbrHQN4UQLwMPKnZYk9NympZJ0jQqesmht0uFssF/DiA03TQ7DRhmra0AqHMttfuo910MRld4vx0Btuk8+tCmNq9/T663R5efH0q4K7bJ9AzpLelxl6CZF0MAgkgIwLKKQNOES0DXI4cLGITaRO4nI/x5nyBIGgLeMu1a+SU3eUWgizFjMBZV0GxoaVo2DqePDrGn37vA3zWnePi6gIG21bkNsLIFuDJUDtM5tKWpG13kQSUG6uEAOs9bceRekAmDnhnkJ69Pl3A8+ZSG9sftOE2WRdIJ9w5Pvz4PUkOzK7Yk9SHl+foneyj07dhpTN0LMVWLb1YasturgGznePRh/s4eXgAM9Uxfj3GzflMajHZR5O9BclOM2Ew6Di4urjGbEy6xxa5KIwMbtvE3pGB6eUc4zMfWdKA3uhhniYYhWN893tP0LABkxJH1viFCZp7A4w+f4U5pYkxW+BEuE5SNBsd/OkP38f5i1P83efPcTr1kacOxosAcyODwwJmSmV5nya3/VC218TMsdFuNuTeYK9N1nmSIRPgSfBT3HeluZAfhFLjyTkrrrYit81RBZ5y35V9QYv7ucpSSjMikyw3e3CqdZIrE/uOHu3vY28wxJfPvsZsPr8XeJZgsWQjVytcpY5VLS+yoqyS42TLCca2H/m8x8nCqnV50xyzXNu5LenYICGT9LaSvzlOvCe5OHBPNFjKw0jAtVrzlEmbyHT5GXIBm0ygsC6Ztas0uAo9X1hZzTKgsc7YNmG5FsJkDH8USc2jxX48Vg6nn+CzPz7AR99xEcanmE88+D5vgVSMwXIjF+WGSclybCBaWlIrGiU5Dh8eo+sOkE4A74b3ZYKraALX7uGD/e9CzxKMlq+QWWynAowvb8QJOo6W4sYcGQZirg1ck+wczbYm9xkdpOezQNUJc8WOc+jtDrTmAMGpBfSe4L/+H/8A+71nCPzfwcs1dIafobds4jz8JW6up5iPYlUeEC6lFU2em5gJ8OQ6TZkua/MzuLojjuDa31zcAzyrtSGVq70NROoEnNvapg0GbSMLsm67cl+stXoIbn3hnwo831nsWgCWXTGiCiHe1atOmLjuhfa2vfKYWGy/vunVt3cxVN/mTKoZq7ce2x1sxHagW2seFi1vdh3zhuSt+uUt2W8dc6H7gKeKCb8l8LzHXOifgeeuK7z9eV3gKXdH5ccVEFpei4qb9ob8tLza5c/f5cLzTU/33u/Xq/EUGFNM3W1gXf5bYEYJFIupLoFOse+S8axrLlR1rVYtVNSrZDzLbSvprXrVWRPuZP/k2twuPVgz3Ot5wObxu9bzbeC5KaNd/7qsP1LHXj2PynfY168EngXgLuGdtEYoXgxGN4Hn3Rd99YsCGKrrp4Dq9jhuMp5qDNbHSdag/E2ZUlNHtk4TlOD4HqntKrdACB2LoZCus7YK8C5e4Ld//W/wu5/9BcjXZWmIKE4F9AyHPdCF1/MVmCSQkX60rEejC6VO0yDVJ5MMJ4+TLql8UWqrzoT1Z6kAVc6bUmpLLE1HVzKh8opDBH6K+TKWNg7NtoX+0MbeXkuYo9CLEPnM8tPIiO7VschA2522SBCvb8bSQqXf20PDsjGdTYRBctoNOA1H9JIEpnkCDPv70v/w6vwlJqMIltHFeDQTSSXNbVrNFl6+PEWaGNg7YE0ldQGsFbSE2SKjI6ww25jkqbTfiGIdp5cRLucxllqOkUfzINb+OSrxrC2glIuGSGTZgsOwTenXqOcxLCPHyYND/OT7H+DHRxm+fvkCptNEnDmYLjRMlxlC1rjBw/6DDh60h0gWES4vb+RakD3mPWfQ1EeqwFV/2Ks3M6lJZW1nu9NQUkMtkXrY9947ke+Pznycny+wRIbOyQDHJz10nRguQqQBa3tDzJdkvVtYpiMcvtfH+++foGU2MDubYXq1gE+GWU9xM2LvRAMnJz3ppzm9GWM5j8TwiIE4mddmx0Z3aCKeh1hcMwlhIoKF0/kCkyjA4w8eIktitJophh0ddgoMDg4xf3aO0/kSyyDD1M/EwZaryY9/9ATL6xl+/fw1zkYL5KGBOedL04QbspVLIq0nKFu8a10qE1QyX11b9Zk1TAGda+CZCgDN+PDJq4wnazwjAZ6lq60KQVTbkZXrdOW5VN2fxK1S72ggkppKBQpJWJB13R8M8PjhIzz98jmms1kBfNeW+1LfWQBb6adb6T9fnuv235wbpSKxjBXvZkqNVfJue5Urz6F0kZfYiKdblkiQCS1kuHS7TVnDXJgrSfqpaNEi4JXJBd0Qho9/+DkZT8ppRdHCxCETAQSeDtcLtjzxYfDesh1ozRzdhyb+9M8+wKffbWE2fYqzr0YYnWeImTiwc2hOJr1LHcuFlrqIl6xzdwD3CA+fHCMNQlx+dY7p5QSdBy0ETR967uKk+SHMzEKYT2D3YvjJCK9fnEKPI+hajFhLkbFF0uAhsiXNzTzkuo/hQROPHh1CZ4slGm4hEcl4zH6tmoPpSwuJe4LPfvwxTg6pHHmKq9lL6FYXjUUPL6a/xvVlgMS3JfGmYQ7TYnsm9kSm5DYTx9w4MtBrtJGGOjJNXG3vNxeqI3sr7eHvfqzd/fD8/QDPdXDw1mOr1MntOoddn9/VKmbXb77V51uZ6fu2Ja1BdgS6fAyIFKBmwPatjrv4cV3gWd1XNcjbZjx3gmTWbdXB6tXs2x0N6L/Jue8CnuXntcai7HlXXst7zIXeJfCstlF4+320K/xW9RS7v3V7L/+pMJ4qyK5moysB+ioJUHHTrrCAq/Mu36s8eL/JfPqP+90tM557dnYLeIpUf/PLq39XzIWqK3IVeNYxFyq/v6o3lN2pTHUJZwVrfcP16z7gqcyF7nptQF6poSrFEfddG8nd62rekFXbfK6u91I9F7UOl1usOOESIpVW07IOFCZDyjFD/YABYqbUHdtSve21tJyX6nqp+bx2uC3e2zAUKpOT66tZAtLyeLeOas2eci5IO5nNkS3NhVZJDDEQjBElmtQCGnGEy6e/wM//8n/D2Zc/R8PRMfeWSNIcnXYLvW5bGt1HkacMTKQlIYGLkqs5biKSOsWYKDZTXXcGkfxdJHWgZBpETmjQyTYUxpMMKH9DJpIS3H6riRENYi7H8MIQvUETj58M0WrpSKMIcRAj8oHAzxFFPpwmgWlHfsvt3dxMpY3I4eGx9DFgD8BUS+F0msImMfngewHyVJN2JmwdN7u5kMAtiS1MRjOYlobDo4G0jnn+1Sth6Q4OHGEPyYywtmy29GUe0E02jXzoWgrbcRFkDr58eYY3Yx/z1MCMgSHZG7qDJiEMLUNMtpmGMAnrFlORwjq2JYwprWUOD/bwp9//EP/y/QZ++8XnsBodaXHy5jLA2c0CAXKYjQwffHKCk0YT0XiG66sxHJtmK01pN0NAYVqA7Riydpy/Ggm47Pe7ivExNdjsBeovpG0Mp/f0IsL5xRLTxIc5cPD+h4d4dNgQ4BnNl/DmEUJK/OYdXC9O0T9q4P0PTtB325ieTsXYh8zXxJ/h8jpCGJoYDmwM+6b0cGSrFjo481q5LSYBYriuDjvTEC8SYbqnQYKnF9fw2DPVbSMOUxwcanh4bKKj2Tg6foTo9RhPzy7FPGga5ngTRvCCBB9+pw89zPDqcoybWQAjMsVFN2vZcAgKQYCg1ojbIEwpCkogldoWuu0WXMsqGE9OeiZ/1N+EQgSeptRzQvrVCvAUF2VV41kynmImVpH0bsf9cixl7GHoUsdIV+BSUm/kGgbdDj75znfw9OlXmDBxUqlZl0ROYTJWSnlLOe/2+rsJMNfAc3ttrX6PuLl0xFXLnxo/AYvFmDEJKlqLYm3Mi7rRXOSxurQVUcAzFoWC9EctSvPJ7nIxTcvtyTquWFPKrJmYksoP7tPQRDLNNi+8X3z2jmX5DRMpvRztRxb+4MdH+PDDJpLoHOOXY0zPEsQpkJr8w/uUDrMt6AmNgRwkoYW9D/4QnYGLi1ev8OI3X8Ob+Xj/+49gPMiQRDl66SFsumbZHqyeh/HyHF8/vYKV5Wg2ddjNBozWIRq9j9FzDuAHc0yXF+jvWfiTH30sfXQtPQQyH/5igulyjNnSw82ZhkXcwPDoMfptF0HwAuc3/4DFYoxsbOEq4PcdNIwhmi5VCpdIMx+WbcEPdPgBZbxtmNpDDNodjEdT6E4T2k+v7gae1WzHxsPqFoCpBFpvefIyy7idrdgIygmiRGn0dmQgj8aNr6ylUZuTeDfCUN9Ysx07gcuOqE/1fqwRWtf4SimP2grnNv6pgqPd5ymswr37VB9w3Mvv7GIKdo3Trt+XJ1F3vO469luBbhFwvfUSSX1tjfG6D6jfI7vd3ufGHraAaznbVlLb4vMN4HnPIW7PLmY2i/h7o6rwLpOo2+OyrsJ425gp8mPHhC0kNztuj1Wz+F3fu+sh801/sw7Zd/+yLs+3Bp7l/bRmeNSTuag9XN1IlTrPrcOQ2pJ38to9n9e7eft1rDcjKnWbxYY3THjKnRVARnGHa/6sOmKClQQGrLewXjvUsZb/rgLPKoemtq16WArA22gfUhmbO0/9tkh2FfCV3qtcF1fHsXW9C6ntzjWfGzCV/FTuexparC7KWpYtteWV9aJcbjbYTwJPAbGVMdtYBNT7rGUvgdy653W518LZsZIwKOHrqgCgBKKlw20F4Ms1KcFoZYil7UoBXIurJ/9eHak0UGdAWGE8GQhWhlXmg3R8SJBEQNt1EE2v8Luf/jv84q/+Dfzxa2HCFnR8NS1pVSAGQ2yTkicCIpOYRiAKRIZhjFabrKeSH/KKE0SK82oGabtCB1uq9QZD1Vql1Wrj5nqGq6sRfM8Xto+mQAcHe3gwfIDnz1/jqxevpSfgyaN9fPzJCSwzhU+DIi8iKQrfz0T62x200Gwpls/3IkyndNxNcHhwgsgPMJ2OBSQ4LVdMPgyLzrw0JlK9NU3OvySCqXWwmCeYTGcwzAzDfbrxWnj6xdcw9AaO9tpyjnGmYx6meP76TNajk4fHwlKS8aQMcBzmePb6BS7nEfzUhheTgcilPjRLApHZJVasHEISIA0ycbk0CeQzJqd1GYcff+99/Nl3XDx9+hy61cFonuKLlyO8OJ8iMjW0By5+8MNPMESK+fkF5nMfD45O0Go0cXl+ClK6zaaDVqchMdPp8zOpv223W9JKh882/jdZ6G63BW/pIZhquBlHOF1MsDBCfPDJIX743UfoWSmCyRTLKV18HZxd6PDSMfZPOnj8+AhmZuDNszNMb5ZodbqYB3Oc3kS4mSQwzBAHQweDblOYK9uwxLGUrsGjySVSzUTbNGEkDKAz3CwC/OblFZaai+kig65ZePjYxvvvOThodHFw8ADx+Qy/ffkGo1mAWQy89pURldtK0NAszMMEYQw4uY0gjJE3LDikmfUMKSd/JTEj61GpbBA5eCZgKtR1tFs0ZTJhMqFeAs6UEnURMMtctwgypQdpIDWeZDzVilYAT1FsqIWpjPnL2PNWTFI+1wyC4LJlE+cW0Gt38N3PPsWrz5/hajxBKABXFjQBqmQL1b2tKydnArMywS9rXiHPLxxnFXAspbZKTaG+oxYLbqNkTWn8U7ZTETa96A1aAk8JDXlvkWkVO4ac/ZpkoZG6WoJpXUNCQzAvgsV+uNIHuTAeIvNaoFCCU26f58Frwe0JyCzrWCkJZlsZ3UAS5sLEg9JkN0XezYBBivYBcHzsYNgxYDIZMCcTrSHkekWjKAJXrYls6WJ5YyDydHz4kx8jCEf48h+/xNmLG9hOC5/95DuwjxKpybSCNvQoRIYbxOYUk+UNXn2Zwcl1DAZtdPcPYDQOEKcDvHfyR2i0HIwWb6A7M3z3+/v47HtHaLfIeC7hE3QuLuFFVJCYkmDTjQH8hYb54gzz+ZeYT2ZIZxnORkAe9zBoPUCn6SKI3mC6GMOyU5GaL5dsE/Upjvb+DJaW4ObmDdo955sDz1uxEi/QzpRvabu3O9LaBWp2b0F9Q6bnjnj5zszOt5SXvqvjv6vhwq1t1zSIqZo3yLBUpdPFf98NdO8e7TrneNfQb/+O8VMNDL4hy6h7/X8f36se+zp2omhr/boLhK/B3Do8K2PHcvKumIjqNJbrrRosl6/qw0EW63d84v9UlvJdHkad+Xbn/u6oO7zre/USJcxa1JDkyjO91qx+R0NUhXVv22TNpNg7Oqrb8PSetUSMZNYLdslolitD+e8V8CwSj2U+pOwtp3pgMsBZ3wHMUO98FlRUBBsjJD9dgztJzBVbU61K1L+219a7zpLHxoz6rpcYO23VKcnxbyS82HJhd2qJzNR2UnJ7nisAWbYmUMytgD7J6BcwnrX/dAIlcKuU32wGqSoepCGNrE/liYozcHk9iveL+0PWrdVH62vG93kMSyPCQBuiFU1w+vRv8dO/+nN88ZtXyLI5ovk5sqWF/qCDZo/BjYdOp4s0zjCbLpGlOSxKY3P2NUzQ6TSgsQ+sRqlcLk6vhmELG6p6WPoCdIZ7TRwctdHp9PDl76Z482osvzk8djHYM9DpOtCjB/j6xStcjs9gtzR8/N33cXxyyJJAjM9H8CZLCYITJFKvyBpQustSwksWlL07fU/H0cEjeOlEJG8ZgXKq5MFSQ5exf6APzcrQsA00chdp3IHvmZh7U8Dw0OxBJLCnrxewjQd40iDTG+HKD/ByusTr2RJ2t49Go4UoCKTdhunYOAs8zGYz+CwsE4CvrtBKNcCekGxLEsfiPitzXFc1dJQfM8ju9Xr47ocD/MvvcwAtRH4Dz55P8auvr3Dqh4gcW5jMP/n+92CnCS5O34hRzY//6A9x0AJeffFzuFqKVqcDs9kj1wzv9Sn2Dg4QaZTpZjB4jUwTse9j0Okg8SPESw2n4wi/Hk3wIpjj+HEH/9O//hM8bmVYnJ3j+ozjaeHyIsCDkx6++9mHUrf66uUlfvubl4gDC6a4HOd4tfDwcuFL2xfTzMUV+KPHh9hzNPT0BG7iY3R2huvmEwzaQENfIPAWeHPl4bcvI5zOgdxxACPBYb+Bzz54hO9+/DHC2RynL09xfnkJP80xi1NcTOeIi8pm3lflM1sZLqUyppR38kWARsC1vlcVUCOQIfrhb/gnMi30Wk10TA1uHsMlzY8MC7L0BEWW6nNq5ykyTcd0EcCPWWlemOywpyRVOpkCqUmq9lllC+Ve5PwokmGcm5wX7FdbKqHkzjVMcQI+efwI+y+f4+n4Gi+EtW3ACiIkTSBLQjhCxhoC5o0GwVlhZJSnSJNEOfISzK3UQGpF5hjxD/cv8zAjOKNjseorQDdp3nNlfWp53PybvyNQLJ1vBTRW1EZV2S+/wx6+5fWobq9kaMsxqv5OGN1KD9LVeWkWgsUCSeBDMzPkLhBzEBrAwZ6NXstCw4zhWjF0U5O6cegmDvdOkPrA/HqOYBJAz010P/xDZJNzPPviHBd+BvtxD09+2EXHjDB0DhHxAeNdQwuu4acxZpMQX/88g6u10B7uQ2NbFALJxRi94Z9i//hDuIMGstYNtN4r9I8W6PSAbhsY9hykboJZtkTbMuHoLWS5i2U0h59cI42mwDzB+EWIi5d0srXRcg/RdvcFjI9nzxBjJvN1OXeQuI/gPvoUdmyhq7VgB+E7AJ5SZLwT4W2WRr3lCbxzW7ue3sXnu0ia9bNx86Gnnv11Asd7Aqlv8dvNLd4f5K6O75+BZ83Z8B/na/8lAE9hiN81mv2Gl+OffD9u1ap9w91ufJ1Z5N3u3cVPaq0BNZBIrQP+zxt4KkasmGCrTP9aWqqGgDBKEe9lQKZgkXqzqiJQfT1VZrwKVu/NcFWSE5UOrIoV4P8Xh7aqNSoZvVrXWB39Foa996rWBp53Nr7a3KwAT2EYb9+8q/cq90cJ+MokgJLbFqD0/2fvzZokydLrsOO7e+yRa61d1d013dM9M5zBQhICCQpGPMAk08IHyaQXPekv6PfoQU8UaSYSEiQBBGHCMgPM1jPTmKXXqq4118iMPcJ3l53v+o3wjMrMiJopNEAaY6ymc/F0v37v9evfued855MRWJ6nCjovgOKcgeByPkrYWJ5D/1xvCGtLJs2eVtdSHhs5GXa9HcTHT/CL7/87/NWf/QlePO0BxRxF3EfT3sb2dhteXUllaf5DqSQZTMugU6qHNM0k59MSYFFHvUEjIUpg6WhLUxsG0kAU0b0zRVAzsL3bEED68NMhJsMMQc3Fzr6DeouSNRejEwcHR8eAk+H2vT28+fYdKQEyHgwxPB0hYakA9pdtyd+22jUxxpnN2LYIo0GM8TBFvdaBWStL0ZFZjNmuRPrccAwUdg43UKVQQOlumMPmPdGQx4jheDR6sXF6MoQJH/u1APMoxOF4gmeDKV6MxsgcH47ng+U5mIvs+h5mWY4xDUeSRHLS9NqqMvDU82WZhgABxSIxHlI5efyaAIis8Nce7OJf/JMW4rGJ0+MEH39+ip8/7eEkTJC6rgD2nXZT3FbTOEa9XsdXH7yJvbqBbHSInaaHoFYDfZhOe1PYNpq++QAAIABJREFUowxBo45JOEWcJ7Bc1kuk/DfBzd1dRPM5Bv0IzwcJvpjNcRiF2N7z8N/+82/hK1s+5mdneP60h955hNnMRLvj4catLdlYOXhxihfPBnCspgCWLEvwbDTGs+EUGa2QbAN138aDu/u4u93G7XYN9SLF8y8e4iTfws0dD9tNOnXO8fRohA8+6+OL8xiF48rc2mp6eOPGDu7fuo1wPMb5aQ/n/SESmFJKpTedIc4NuCUDuOjzEkRqoCMAJqcB07KcCvNNBXSqXYIFOCxcH61aIMCzZuYIDG5eZJiS8TfI4LGuJq9JETlNjmaYxql8rXLBOc6FsNgaeAqGLNlCMcupAE9KZWXNzTKp2ck5IZtN5d87voe9mzdwY9TD87NzPI8yFJaHImbpmwyUtnLzwzId2TjLZAOIOdzMw06RpUnpNqvqbqo1ptzqK/uFGxFV4ElnZK4j8ZzO0an8XRUsVoGnvhf9e12ipQq0teye7dL9oPHA6pjJW6lS3kWbMPE4/q365yKLIkTzqbD48A1YHQNWw0SrbiHg7SQuktBGkkcojERMw25wvjOv+HwCMzZR95oYOjNMT3PM5xPEXgxzp479B3ewf2uGZmOMaOLDGNWRTwv0xgOMzsZ4+tMp0hkfWheF7cKkT5BnIwsSmO4WnMYW6jsBundM1LopptMzTEansIwIjmfDC2rY6dbg+TN4nQx+tw23tg2jcJFMzzHqfY6kbyKLbDhmB47Fer42zofPxbk7jph73ERiNhG5Abr+FqwImLCU1HVS243inlIGsO7YXx7KrTvzNb9fGxxcFVFXWrtIXNnsDjY6am27uC5IosolBjSVn4nt/XpUoCSt6rMaxC+/X3+eVxmJ1X64DDwo2cP1Z60yeq9y/S/j2C8deAqbcLHDVhnP133fqwY5v8r5N2MWX77CLws8hQPbJKl3E2y9oR31q+DTX6Uv/+P52wpw1oGGSpip3CJhj+JkVGkSDTj5k+WOvPq9ZuZKoLrgcipMdGVNr87vpei1jPMqaJUgriJSW7ZtA+m+Smtc/2a4agvhAriTPNYNGU+pffpSbsoKGFXrifSDyNyUdE59lsBT54Cq29W5wFqeV75bpLLxBb3HIrVB/7zKri1AvYy33nwoJXx1C808wMHPPsAP/uz/wo+//23J4WP+k53P0XS30Kh7sH0WUjdQrzUx7LOuXCSlVCzDFiaUjKfnm+h0mqjVfTGwYa3POE7heTWYho0kzqXGJ009tnfqOD8b4fHDIfLERbNdw9aOjVqDOYk2Tp7HoENod7eJO/f20e4G6PfPEE7nCMeUqlIGyJIinIc0H/JL06IE83kmjOewHyHPLPgtS9hXRv5JqGqGMs/RrXmgoa/pMifNRjErMB6do92tI6iRsWN9U/UMTCdTkQI7Vg398QwHgyFeDKc4Gk8x58SzHWGAWZJGHDgp84yYy1gIOGbfMS+WSoEFE8TvS5ZJBdSmgAR+KX1dr+Nrb+/jv/lHHfTPQzx5NsLD5wM86c0wTAvkNGfJU5hpLGo49ke90cDNvW3c365j20uw22A9VReTMMXxyQjGwBGJ6CyeiU6cJGtRpHAtA2/fv4vz0xM8ORnj2STDaVygn2dot2z87m++g3tdH+FghKfPT3F0MkGa+ag1LHS6vmw89E6HGI8SNBtb0v4onuJkMkNvFgp7ZtncqADu7G3j7Vt7eOvGHtqOgceffYqzqYXbe3XsdhwkWYwnx0P84NNTfHE+Z4IqbNdAw7Ow3ahjp9sRhiuazDCesYSFhcSwMAhjJIUhpTpWcyk5Dhro8Cki68f8ySWzZpcqCLX6SPkZjoXtoeG5aDumgM86CdEsxTxOwIzlsHRZ82wDSQGcj6YYk32U1E+lUiTw5AJBZYjaVFiWUqkyeLISFKo+JQEk5chmqbogU5qSpXQddLa3cM/NcXZ6hhf9CSLOPYLFeA5Lp9pR+svca/LcnqeAZ5qUpmBq00N+JrmZlVxNcWlW6x7b4riUyyvgmUaUWKcLU6BqnMv70GZB1Z+v1hTVrCU3sXh8Va5b/bsL8t1KLqnejKvmsDp+gCJMMJ+NBXg6DReNmw24TQuOmcDMYhSZA6pxxQW6Cdy9u412rY5Jf4bpeQQr8eGadYxzG6NhivHsFFYtRPdOE1tv7cLZPkF3a45s4CA6volo1MU0CWFlwNnnfYxPZxjNEoS5Unp0fQ+hPYPhtOC22mjtB9i6a6PWoQnQDJNBD/NZH0biI8ANeDbrfQ5RtEbw9iw097rY3t3GVsdDYI8wfvEQ0/Ecs7mDOG4gLxrI8hCnx4cYn2dAzNJUNlIL6NS2kIUZRud9As/h60UcV0REG2Gt19ySTa7Jhejl2KG6u1u+VNfHDeu1vWXfbNIuLdh86bKiPV9+RK++5nMdeKsG9Ru1a4PrLRLR5YnVjVNfVK8hpSfWNf5XZKA3OP0vfcjfJfC8OG66bzfpzVe73U1w26Zn/NKBJ80WNiAWN2qX2nBe+9kEn/IRYrC37lOO6rrDJLdr3Ue9GNcd9Xfxe8VdqqaVhT8XotYlXbhgZHTOaLlZoOt5SkDCMkgCWNW9Vv+muvjo8da9pp8lPby636vPmDB+woBeLDUi9e/WdJsAT1YRX/NZmMKuHPcy8Fx/Lrb3Igi8xOV3RYquj1dMJf+vNNKq5IKuym3Z1CWDygJT1wNPXYNBAmsBu8zEvCjj5Th4TRfp+Rg//Ys/xQ/+/P/F489/Lk6PzVYgLJqdu5K7aHspXMeF5wVSEiNNCzRqDVoEYTRkrc8C9SZrZAZy6elkguFoKAFrp9OFaTqYzyJkeYJG00Vnq4bDg1McPJ3CgI9W28fWjoN6k7mXOQ6fT+H5vuR2bu+1JMgi8DQylgxgjhSDchtRmiAK57BdC0VOGWGBPGOdSxPjYYQopKEQTUiYO0nGM0MSx2LKwXxPllXITXqhmjCTAqNhDzt7TbSaNbmPPCVAZ41MlnuxMZ4bOOlPcDwY4nQ8Rz+MMUlzCThjAk/mrbGcAu+1lB+KoZCAHeXKqQN0AgEt6dTAk0E+74GfVquFb3zlNn7/Gx189ugAj170cTSMcR4C07RAzJqoLOuRRAK+4LhSU7VZ9/Bgv4t7Wy52aiwZYSJKMgyGEfKBjzlL4Rip5MSSMQ3nIzQbHr7+3rv4/LOP8ZMnp3g8yjAtbMS2i2Zg4f17u+h4huTXHvdGOBuEiDOyqQbqDVvYzckkFBl4q7nF6sIIozEmYYRpQnCjpMRkpdtBgNu727h/Yw8d38XRs2fwnQb2uwHadQNhEuHZ2Qh/8+Qcz0cxLN8XgySqCxzDRM11pGYsWURhry0buelgVkpcPZqCvZRLSWdld8HyvQQ86ZpaGlRzvHlsrVajbhp1x0HXs9HxLNS5vlAenaQIsxwTMRLK4bomErKuwwkG0xAxAR1XLGXAWuaMqsCM468lvwRgVektwR5ZT25IMG9Us7CK8SxgOg4a7RbevtlCdHSGw4Mezunq3PBhjWawc1XSROyp+NybhtRL5fOfJrEwnlx3OCdUTK7fVyXryWtYlgKktNNiSR7XlZSAaDZbSJZXy7Ro4Fldp/QathoX89yUoGvwqNf/6ntg8e64tPyLWs9EzmtZYuiTh7FsRjD/3GvX0LrRhtMg8EylNjGN4mKD6oMQO7sudrfryFgP+CxGNDSRhzWEEwOWcwuZa2EwewzLPsfujQCdN7sIu0dodTLkJwZ6n+9gPLiJereJezduIzudYnAwQH80xYTqhSyFHScYZXPEMOB2bHRu2+jeMeDUciSRiWxuiEKimJvIJj6iWY7hcAqzBdTvmKjfStDezbCz7WO/46NtzTCdT3FwMsXRaYYoqaHT7qBIZhgcTzE5jZFGlEYXcJ26GCFlWQzjB70vB3iue+n+bfx+/ev5IgNY3R1exGivwHgqgnL9VdcfwdDpYmB68bTLkHSTc13NclZ7/fVFpYvA5VqGtdxl32Dgf1nGa4NT/0qHfNnAU+WWvcx4Vm9iMyi/+W1LDtsGc3qTM24C8C475pe9PnfQ8/Xk0EZlN5TSaf3TthnwLN0HN+i0Te5dBQHXfy7mDa07+nX+/vo+U5ycCgDVLpX6twDJ8nOGdktDHmHNyrwjbZShpLWEPVoToGp6XjCOKsdPs3ZLGa16apYtLWvUVZUiFdOcqupgE0WAqgu8fn0VVXsJxi4bgYv3fP0YVZ0ql0de3Hy4eM+S2FlhdSVUU6+zEqCq9lU3ZfXX6rwsRbEux1OeIbJstN4vSmlfmVOqz82c0nrdxcnDh/juH/0hPvzun2N4doh2tyVlSUwxvUmkTIDvK+dbgofjw2MBfc0Gy6sY4q5JE5BGi/lgtoCByWQqRjUMWre2tmRu8Wdk11qdQPJBjw57OD+la6eFGms57npotWoY9Oc4PB6h3W7i9p09tNsBZvMhJqxbyKLp8wyO7YubLl1EtcNokrBMB2+SLro0GWJt0QKmxyBbuX2TTqQzL1kg5m5mRKOmAcc24eSptJH1SoOA7GMmgIJgLpwWCGcFeoMI5+MpBpMphrMI8xwCPPuzEFMaFTmugM94NpPpICyb1NIk26tqFBJ0KAaK0mNKPplPKDsQ0l9pqvLvut0uvvnuffzOgxa+95Nf4OnpEKPUxDy3hcGcT6cokgQegQbLT9BN2HLEGfd2t443GbTWbbgWBHiOJwmyKR0zWV/QQLtFJjrFfD7CVreBr33tHfzkJz/GX396iEeDDKnpwg4aqLs2dls+7DxGOA/FcGoSFQhjyooLeD7nWYo4osDURZ2UkhEhTifChGcZ3SwJomxEUQzHMES+uttuoxV4mI2GeGvvJlqBDduIpSbr4WCCz3tjnEUFbN8X1jBLEmRpBmI/ykYlRzalJNoE9Y0p0wEo/yYdXuZvasaN/cmx0MCIbKfuewFGZX6tmPmYqiQQpc6WG6Bm2wI8+a9uFijoqpzmmKUZxvMIKdvimlK05nQwQX8yE1AqZa6IPaXuJ8dZsZ1sB//xOSQrLs+oZvXKjT0ynuKYXcp/ZS2m67Pvwa/RRXgP3mCK82fHeDofYV5z4U8TWFmB1LaQiFw3F6OrWr0u953EdI9mjqYBp5T6VhlPtRIp4ClMLDemfF/aSkn4bMzatkvprl7vNIvJeb26YabvSza+ytqlvCZzPPXPqrLd1dV20S/lelgFpCL5JTNd81CEqTxzHFe75sLr1uA2bNQ8PtcJUiuC3cywvcOyUFSMRMJ2hqMCeegjC2sYnFOK3EawtQfDOwXyQ9hmBm+vC/fBHF59guwwx4tfNDAY7eLmG3fxjXfehzfJ0Ht2hOF4gpDzKkmRDqcYxDnmeQS7k6B1K0V9L0JcULHhwMrr8CwHThGgSFyE0ykOnvdheFvYvr+D2l4I+M8ROHPc298WJUCUT/H8dICnBzNMZjb29/ew121gdj7C0Rd9zCexmJexnDDTeF3fJPAcrH8jXvOOe+nldcmxKqZYH7TpgOB1hD0MJTaIE+UJ1E1blRG9ajs2CRKr17vu/Dq/Rh9z2blV36/vVxVVXX3c8qHZ7I7X3qe4x66cS1KmLrZhk7mjps4G97hZ01/rUV868DRKI5Y1d7GJ4cmrdMTr6v+/G+C5fnlbun5ev9Bt0g8bPZNlTbBXGYOrjpXrlcHJuvVkdU15Hde//hybPOEEjHqTTddzuizHswI8S0ApYKesFLkEnkqWqyK50uKofFAJAEscJb9eSj0vgk75Hc9cYbgVg6g+VVaPIGmdRZrIg9flFGjcV+nQy+bbpqw1cyuVGubi/L/4jl1K2fQ9C0IqZbdLabHeDFg910VlECWd1b6RPiwbvGBTxV1WmRfxrCJpY2+XZQ94zww+m56Nzz/8Pv7sD/4NPv7RB8jTKXZvdARAxdMMGQ1zLOZKOgiCmuRlnvXO4Lk1NGpNJFGC8/O+1N9stpV0jqVRyG6GBBmOIwE875FlTljHjvmYrmvh9KSPcOpIO/0gR2ebwLOJg2cDnPbHAgBv39pFp1NDHE4wHo+kNiersjhOIEE58yNpbMNnjtJc9g3LZBC8Ue5qWw4K20ScxMiZbwnmcCqAl0leXgHmzdUCG04xw3iYwbaYs5mi2c7R2fJEUnxylOHwWYTxZCLAOooTzOIEuWljkhZ40R+iH0aAQ0DrSr4Z+5jXocRUnDyZX6fBqGWJnJLgZ1miQkkw2Xb+d3d3F9945018fS/AX3z/AxyOZ4hNFylsce6dTSbI4hCB78u8Tw0Lhu3DdT3U7Rx3Wx7u7TYR2CZm8xDnw6nUyOTM8B0DrYYPT0rbpOh263jj3m18+OGP8Fcfn+Bxn+yaB7/ehO9Y8CiSiCMkzOctyO4ZmMdcExOYlgJxBPuW6cH3A5hWhKyYoeBczQm0+c9RoLost+E5Fuq+C9sA3t3fh0PDo3AqJXxOJ3MczSLMKD+muVCeiYuylCmhHNQo4Hm29KlyfrVRGMyJZL1NSpyVOZB+F2qZrZZwCuikIdAC9KlyKGQcOZfJdnLeGo6PwDLRdW10HBMBU7NoalUAYZJhGlFWm0npncww0RtMcE7gSUOjCvAkQGZNSs2mauDJOrdi6FOCMlFtCNVOep73qfItxSeaICvwYbsOdu9s46bpIj49x6cHT9HPc9TI2pPtF+DJTddUNiIo2eaHygAyngSeNESS88q6Uf2aewSmMgkyVckbAsokTjAnoyjsrmKOl4ypAtZVYyB97lUjIs2U6vq+PK5qIHT9u3WZS78AtATyNUdtks1jec5ZP7bwTQQt5ue6AFlpuirfrePdd2/A92Oc9Z5jQivklEoQGqAFiELg4GACz7+P/dsurGKA8+MRxlkLt/+JjVr3EPlJhqOHrKXbxc6NO3jvza/CmxZ48fALnA8HyCyWqLJgU+6ft5BT0t+N4e1MgPoZJuEA4QxwzQKek6PVuolW6z6QzvDk0XPEaQe7t96B36ojjk5hpmd48+YWeqMvkFgDTJIZeqMY44mJTruGN9/Y564Sjp6cS31cL3AwHJCZBtqdGowfnl8OPDcJEtXLStXHuXZgVDrCl/rZqF2Vt7h+yW9631cGgq8NJF3PbOnAaiPgWTGAWr2/6vebNn1dAC472Svx/rq/uW5y/Cp/+7c56f5eAk+C/k03JDbpnNLefJND1x2zybP1uhnPjZxo1dvo+jVMqIl1d7jZBpu6nFjJrP2sfybVSrf+o5jFL++jAdmad4OYVui+10U/y7I0i8aaIvNa8mvLO9HgUyRsDN8LZURU5Tr138lOf+WzaGF5gPq1XlH17pn6qfb+LCFYeSTNMtb3ver5Dfp+5ZDLgef6jRTV3svz/y88X8JkVtqvZcQLOXFlXLT8+YrnRDGevPL1rrYKCqtATQqeMFCsAE/KQT3HQcex8aPv/BH++F/9a3zxi4/QqFu4ca+LySxG/ziEkSdgBZJGzRPgKaByGqLRaAsgGw/HOD09EzOZ7panmJzcRBQmmM1CMR6izNWm1NWAlPZotGrS/uPDPoqMMkoTrpchqAOu4+Pxo77UuGR5j5s3ttFpBlLz7vT0FLMwge3UYNmBsGlpHIoklUwac00tizJGV5gxBreu6yNotjGdTzCfjGAWmdTc9IMASZYLMxQ0Gmg3PDjpCM+fDpEXHrZ2A9x4o45m1xYJ6aPP5jh6UcCMZ3DIeuUFkjSF4TgYxikeHfVwOouQOq78LIkVoyOyWpZfoYkQZY4l46XGg7JgBTyljEWZ/0dwxn7c2dnBm7dvYMtI8MFHv8AgyVDQLbawhFXJ4xRRSoMSV5xTU7bJYD5kADNLcIMOsje3UXNtTCcznA6GiIoc7UYDjgk0PAedRg3tZgDPd+D6Nj79/BP85GEPB0PAdn24AZllGo3TmZWMpsp7JQBlSZk0m6EQhpGspgvL9OH7BNssXTFFGqcoUsV2GlBmOQQuCqhyLA3Uaj5uBA3YeS7uutMwxDihVDFDatsIXE+Y3UzyJqk6Yb4o5woBEllQlR+rQBol1xzVZW3JxQZAyeQpwxsye0oRoBYZVQ5F5XfaArgI2EKao9oWtjwbbcuAlyUwOe6GiTAtEKbipS1y2syycD6c4Gw6x5wsNuNB1ps0C+XAHCsjId6/yuXNZY5WDYZEpaAUukwKldqVnBeU88JUwFNSimsO3t7dQccycHDwHI+l3gZBnIOUstqy8jI3kHgfYugTEXiy7er8vL4Ci+yHCqgrgSfZRD4nPCaOYjEX4t+smgKx36qmQxfW/op7uDYD4tznfeuNAQ1O1ftarYVafrz6s9VzEyQ7TRdubiGfJ3LeiICbsmjW9bWB6dkUppPjnfdv41vffAdhdIpnzz9GjliMgMSfwjLR6PDZaqB3kCEwavCtJkYDC588G6Lx1gRvvDMW9+hJz8ds3obtb2O/9Sa8mYmPPvwZXhy+QJjFsCwTTa5R7i3UWl3UdnzY7QhmcwS3FqHRMtFsTeAHQziNAHb9NtysiUl/gnk0Q2G0UOR7wHwXbhggyFN8/xd/gsw9hN+liVSB6Uz2P3Bzt4123UM0jTCbplJf9+RkJEz1W2/f/k/AU0+Y1wE8Xy9AWgYY152XkqK1n/8EPNd20S9zwN9X4KmElxvMi01u+j9g4ClBMOscrPlsAohVSL0ByFDa5HVXXDiGrmvb2lPJCdZLbRVU2wy0rGvT5r9XWyDXfUQCvAo8tYfqormUiy1rvVV5PJV2pnhMQpk8XxoR6YSFxWk081kR9apoQkP3peRW/sYkiNJwVOc7VplPqiHXu7orQ6QN+n6lvNSV6/4GtCeZl6ok+NI5Lh1Z3l9Zt26Rsyo5VnpzZMnqXvWsaOC5iautBp5SpJ3AXUCr6l/XceCTjZtO8Rd//C/xZ3/whzg/OMHeXgtbNz2cnI1xdpTAszN0GjbqvifBNqWoZD077a4Y8oyHZCInwhA1WopVTZIC4TwVVo4sD2WI/GdZhoC+RrMmrMuzp8dAHoi81qvlKIy51BQ9PohhNyz5eacVwLcNhNMRJuMJojiHFzSR0UiD7A1oXhRgOBwJ0K3V6mg0mnJ+xapQqtnAbD5FEk7h2qa47jqujQmBYmGg1emi06gjGZ3j0aOnAkTvvnUTOzfbmKchHj05wrPHc0RhA142QyCsBtljGqq4OBqO8enhCXrMH3VoWMSaj8q4RpxDKXOksUuWqpy0kjGSUpKU4JZsmGLEqEJQgJWM23a7DT+N8fz8BKFICWwYzGONE2HFUhuIkKFGlifLMU0tFGYg0uedmoNb3Tp8lo6JEpGAnsVTdJotBJaNBo1q6jU06oHkXqZFiheHBzg4m2OSmCJFtn1X6p/KvZTsfpFkSKMYBXM2adwi5oscew08ycoliJORMNAWPDHJ4dRjX1i2IyYwBM3MNSXorZkOXK4pcYY0KxAZBUIp3mijzvzLKBGH5FS0qwp4cs3mGLAPWU+W/+OmDE18CParwMajtJq5twSAZPPoNmsv3YaVWZpiFsmks/8JsNjnTTrJNmrY9mz4BMtSDsWSep0RGXbmTEptUAu90QRnNJyi1JYDbCvgyVxO5gtzPuhza+CpWVeZKyXjqYEn+02AHcGyZcOrBWI+lCYR9va6eHBnFx2jwGcffozHwzki2MpgrfQ2cIJAnk3eMxlPSpRlFEqnX5VruiwfU5Xa0t2WjshsV0RAN5vL2lHNzdSsJ+9P31s1/1P/Xt6epWETf0+prS69UpXhVqW61fNUTYo02yltsUyYdRt+YSMNE0TzWN5hdiNAs0uZuINsRkm6iRt7d/Dm/Tvo9Z7huPcYXiOD3zYAP0buRujsNvHNX/tn6D3+BAefHKNI92AHt/Gk9xzn0y9w664Py48QTlLE0wCOt4+t+gMEUR0f//QjvDh6jigt+yizBSAatgmrEaC+18HN+/vYv70HP+AaNERnawyze4y524MZ1VBEwDSmOVWBJHbhxF04030Mnk0xmTWQGgcwgx5g01EaGPaBesPEVseFa1uYjTMMelRlFGjv1PGtX3//Vwee4ky6QZC7icnH5gHN+iM3a9cy52URHpWRnny/Ln5caYb0w5q/URN4g/avxrjVdlX+fAOPEpEoVD+X5+nwwX3FG77iNjZlPF8vUF/fp6/7iC8beEqdvUuwzyqLofYKX89YrpNpv0qfbgLwXifjKVCRhg5rYeC6I9TvlXHN9R+ayKx3MH3d7ON/wMBz4VNbcokLIKn6Wb4tTJEeLnedlxC6yuvlOYO0KvBUBkNL4KnGT/9EXVGxrNXHSj07F+u2LjnYi4BOIM2a3QHlrrxu5pBJuPj6WD2vfL/Jy6NkaMWJdzXPtezUpbxce/nq1BQlj1XvKQbPuqzBug0ExVSsk9qW3a26tzTiYDKuDnI91xXgefDRx/j3f/C/4qff+S7sxMCt21swajM8OzjHbOigUbPQqhniekoQwXxO1/GwwzyowsBwMJY8S9b3rNVzMbyZTWJEEdtoy847y6Mwt5NlMmiRQsfYWi3AF48OgNzDjZs7qLcMhNEQswklfQEyN4HnWfCsAq6VC+vkuR565yNEuYk443woELiGmB4Nh2xHIsBTcvMsA1FExjVFKGULcwS+hU6njlrgSs3Pk7OBOBfv3ryDVtBE/8lznJ4f4sYb29i/uy9mPU9e9PCLT56jd8YagA3sBhYajinyUCFKbAdPjnv49OgUg8IS4FlYJuqGknpyLlFFQMAjDJNjL4CngFeCCAGeGaJIOQeTcdPgJ+DmAJlNC4ilNAe/SJHM5lLyxWKOZBqhhhTcYJgXDmJwk8ASM5wumUwyVnGKwWyOsZXDMwk6Kcd14VOCTZnyfCYvveFkiHnMmpQWLNeC5TsoHPL6yvDGIGNGUyP+13SQFcocJ89Yy5GspgfP8eAFND8aizyWP2PeqzB3BFAEhcx7RILMYMkJC1Zmws4tGMTTzNUk6+YYIlMOePw0lLxKyWM1CeCYQ5lJ2yXdiwaKJGXTAhnZ5LJUiGaiCBjVAAAgAElEQVT1yGASyBAgqfI1uUj8NbhZAk+BM4u1JjFMdNst3NnqYJ8AAjl8KU0CcdQN5f4Irtk2EyeDMU6GY8zSFCkDCSkLqnI5acRF8KXNhdhvNNlhG7XcVF59UmPXAAE+N3u4IUGJMY2FgmZD5lM6D2E1TXzrG2/j9955D88/+Bj/9kc/wVDwqSvsNPMd/UZT2FvecxyFCnjSwKiUKHMThB+5hjDBqkQR22SXBkts23w2QzxXLKW+h6rclv1aBYQLKWyZZ87z8r55Pf53Qpl4WZOzyoTqd091TdZg9ALg1FJfFIjtFDXDQxGliMNEZMaG76LWrOHerX3c2d1D4BTw7AK2aeOLh49wenYMq5aituPAamWI6EDrObj31q+jm85w+vAphtMIVrsLp7mDcNzDPO6DK1g4zVBEBvzaDurm23BndTz74gXmeYzadhOe7wHzDBwG5ifnlLPXTTS2A7S3O5JjPRh8hiQ7QvNmgr0HHnY6zM0cYTiJMU9tURRZuYkgb8BPW8iG/1Dqdobpx8jNMyAzMZ1wnltwXEvmRzhMMT/jZgjg1D288eAOjB+dXSG1rXgNXvfK5CJ3ldR2wSLyxbs+Zru4Ib/yMr8syL+2XRvixpcC3QuGEpXgpxLIK+FD+QbXWHMRFJQhfxm7VHfzF/ewSWdUblgFX+XdlufViTibdOuFJNZSzab7rhrHbMKuKEC+pA6q11+mMS1zETUYFznVS7v+uprbBkHZ37dDSldGGZqVsaruK0jge8lGw+rPZAdOz6mK22R1oRPguUE/aI5m3aEbzR0Z78vPdFlO9nWbL3p+XAVAr1IdXCo5vMDfVTmw5cPCHlVlMK7/yMt97eRffx5ehXIkIQD0RlH536pUR7p0g4FUEqur97KWS8LrA56bbVi8/CRf3sPrz6Z285cfsirq+/K/peGOlslWj9dWOPpZksCw8jDq/lucXdcBZeeXc1qZA1WcaRc5icuOV2tehemszCkZxhV37ssel+uA52IcVxaFqxlP3vnSm0DdX/nUlxcXrlkbMJWdtnxv6ZdWac2kbrA0WNKJsaqOp8xbgvmVfpXbrsjPVBvUc7h8z1VzPMu7lJ2zAgWlXwZLJJR1/XKSMAZqtoFsNsIHf/p/46/+/I9w9PgZak6ATruJKJng7GyELHZQD1y06jY8VmuIEwwGA9RrDWxt7QgQpaMtg9pWswXHzaW+52QcSfBerwfiYFsY5KlU3mVCpqwo4HoOZtO5MHidTgseTTGSEPMwQzQDMocuusyDjIVN2ttRTrOHL04x6LNkiikyzVbLgOsHmE5DTMNIGMhGowHPc8RdkizPLM6khmRnp4nuVhusddE/7uPg8BQOa+jduQXDcPDkk2cwzRAP3rkl79D+KMLjA5Yw6eN8GsPwA2w7lpTXIGh3KaM1LBz1enh+0kPIOc46NARzBEZklWgglHF8SyafdQfJiDqOgFcNPCkbJqNHpo7n5JBLXU8y5GkKv9mQeIDBOtlGOpRypAkSBICWACxj7Uayj5S00tGUjBBzWcki0o3VKASg1jwfPs128hxxyHzcUAEzUs4wJY9Q/6NcVErBUBJMsyBh71LYDjcUMgU8RYkrbwIBxxybPCfAI0i0hIGVdZsbLJy4lCtLvKrMnYpU5cZxU0jWE4Iv1xbgSZkvZcWUbXN9EqmorP8LyzP1VPDclGbIuBCwqbxKugrXAsq7WUtWyb+VqaRiICVmKl2z+XeyUpVMdOL6kv/6zr09vLXfhU/mcDhDnihwm2Sp5D/SIZW1W4+GI/QmMzEeUuwsQWQh854N16wfwRfHknnPuh2ytsimt8r15d8w51Svr5ZD1+eGYtDDuZhm3b51E7/51W/g3q0tfO8P/y1++vwcg9iVshpwUtS9OmwaT3GjgMxpQuaYsmXmuBYyxpI+UTKgKj5S1+SmEeX1HK4ZQfY8Uk2kIy7zpNmvvouG70tt0yxOkGQzpFGCPARyy0DosjxODhc2fNeB4dpIuOkwiQSMazDK8i7yjlDLlup/ydOl37QPo6AzdIgcLAPETQO2k7Vimds7ge8x/9xEPE+QJamUSwoCB3fv38C77z/A/nYThNiTYYxnjw5w3j+FHUTwWwlyd45ZNoHhWPjK278FK5rg9OgZBtMBCt9Go7uDei3AZDbHwckIZ6M5HM/APmWuuIv+QwO94xjeVh3dN3bg+DUUcw/m1hDdLnO2WWolRGrQsGoXRhrjfMCczRFu7N/F23ffQr17jEH4M8SYyEbMPIrQP58gmZDNJVi9CWAMEz0gHSGdZeLCm2Y2FdniopzNM2BSSG1ey/OlrIzx4+uA5waRqWIWX45OVbylT1DKpNZHgEtp0yWBYJUeX3cqmYhr2r8JA6Nfp3Iv5btT+Seq2xOX0bLEiRgmVALOKj0vh8txsg+2tvlVa/3Vdi53XzZz2mS7lyOxHJYLofSGO+nV3Z3qeS+6O1405tD3/nJ/V0u2r+2S13LABlN6s+tUgKcuVL+cK8tT8HdcSFc/q31xrZy6nFOcNetnTnmldZN/w42Z6zpjHYBc/Vs9R1717y5rQ7XPdcCrj1PBlHLk3ITEFwnt2v562VH48naVYLGUYFbBdHU9WFUhXHauC8df0r5FP25CpzEYWjf5V8prXDX2K6Tk5YeVU37tJcuTLUBMRVpWfWy0UFg/SYozVoEZI0ZtayPA9co8RA1+uN2vdwYZkmrbVokSF1saZALUZ9l38mfSl+WdlSY5F9bC6rNV7hyIvK3yuXyTZZMxWm6yVNeM1fVDi5z1HLqwiaFLcpH4WHXJltst6zdocFn2r2JP1e8X5138cBmcXQSeiy5UPLIAzxxI57BII1nM/XIlSCEgcbM5Th5/iu/9P/87fvHzn0muZs2roebXEc9iTMdT2d1xbAftBoGWCj5HoxFarTba7Y4EzswdJMBiHhmLOEwnobjJsp8aTRoOWVLPkYY9RW4hmifCOtk2c/0cYdKkTiBZJBlDU2ShzJXitY2COaIFdrYDtBouzo4H6J8mmI9tuJ6F1jZl/i6iNMdkHsk5JD+vFkj+7Xw6Qcp3iG/DbwZwfU9KnYTnc8wmqkakEXgYzGI8f9ZHt+Pg3a/cwdlpD0fHIxz2IhyPEwwJVjwbtaxA3SVjW4Pvsz6iJaZHg/5AwJnDHE/bwrRQDGcWsoagyu2jzFZqO9JBl8wPgzoBOJmYFYnxDo8RZlC5RXP608VVjG4MQ/pO1we9jBVaxD+VRai6caFNYCg9ZdAvjHComGGeTxgt2wZ/r91XCX4FRBP0JmSuYzleG+RU575+9HTbOA3J+K37cDlgXyoQqxhAtoH/5bU0K1yVpV52/wJ0Sx0u/0ab4eg8RzKMKqdS19NVT5HElDQWolOq3C9zeBMkTh2trov3v3ID793bg5skGB4OYKQWamQS00hyi8MwxyROcTgc4WwWYpYSOFFma4qRT8KariLvVawfgaUCnkqaWV2n+DX7VuS5ZVkTKcPiKqMg3mMYTeGYlMJ2sH/nLr7562/hZu8JvvO9T/DR0RRDssI1oGHXxKSoSDMBoCwlxE0GqSlKsEdgz42vUoKv5wCvoeY46+MWmLJ+bsgcZSqNVHoE3ZO77QZu7exgu9GAb9mYhmcY9c4wOp5gGEUYBh4yw4aXmnDIQnsmIgewpzmm06maY9wooGaGLCtVgyUznnBTg8x74cMsmDvOmq1zAZ65aSLLaQrkILBnqo6p6cHILQq+0fQc+B6NfVjGpIvtdhNeZmM6SjAbRrCsHPu3fNRbGeJ8gvF8DNu18dbdr2EmBlcjzGMy2hGiLEat2RKjpsOjPg7P+3B8C2/e2sOudwdPfjbGeS+H32qhvtdGZrtIMhfGjR5u7WRwpbQQHbR3UPe3UDMMjKdDJG6OTu0W2ujicPBDnMcfoHs3hBtkGIymODmeI4sckfWHKNBq+qhZQDqOMTqKMRuoslEp13cnF78Xm3sDzHv1PWRMYfmg17/86eMOw7qoQQfCV1jAX3y5rn/I1cv7cunSVWzIlQvHawSeGi4uGR4dVZXFrstaoAsJ1wrLcSHg2BB4Lnb9V4KolwDLJkhkE+D5CkBksbBWmblq0FqRhF4KvheMqURx69b+1/r713a1XxF4qvht+UysA54C+MWQY7PPdefb7Ax/C0ctah5eNQobrBHLOHYpApDTXeDN1Pcb1t5Uw7BuZmwACrR9T3kqNQaVzTcVtauWrkWB5T2VwGWVO1wAADlsXdtVp62W4rl0hDcZghXVxFUzZZOnW/e9ApCKL9O82aXAs2Tx2K8iwNLAtQSi2pNjtU0X1k3KAq8AnhJoyIW5Paiftl8ReLJtF7S8y8zRC+0s62Ze/+StrgGXj70E1hfkyRcHdhGAr6hQ1KO0Ajwr5W2qYOHltX3x2Klb4COoB7F8P+TCNhewihhmkaAwLcSFLTyPSwfU8Rk++fF38Yu//CM8e/oE49EEgeujXW8hS4DxYARty9lkDpVbYDKZSaDcbrdRrzckcKbMliMYBD4y+vjDQhzmYqbjugWaHQt5EQnwTBMDScTcRwI0NTeY90hWS5gmUxnP8FZOTkcii6sFngog3QSNmo00zjEZFJgNFePZ2GJZD7qMmpiFMWIxMyJT68M0ckRzSuhsZAyKWeZlyvqPOdoeAXUT41mEF70BDs4mGM6BnS0fb93fQ//sDL3TCXrDBIN5jrlhonAM2EkGj8ZMnif/2F4ar0xnU5nLLCfD+5gVqSr/EalcTHmvyGRh3p8Jslc0KdLAk2wypaQEWlQTkKkj+BEA5tpS3oPzYCkVvXoBWQVk1XegrrcoYJ/9nyogqQGdBp7aAEeMZBjkk9EiAKShUykNlpzES+plXtg0l2dtff6/5IiuyDJ5z9qIhm3UUlAB8aXUUt/bheelZFe1aQ/Pw388B3MLl+BVAT65B2GlqdxR5xb3bvY3Waq2i3ff3sc7b+yKq208nMEuWKbGxHQ6EpY/ikxhOQ9HY/Qmc0zTDLRiskyaXRF4KvaSc12Dfg08eV09ZjovVZsP8W80+NTAk3/HnGW7sBA0Wqh1m2jaGf7L3/kNHP/NQ/zw40d4Mpsi8xw0/PoCeJJ+IPCUEi58t4j5kanWjpKR12Mq0vQgEODJrwmupVwOgaFMY5YFMtCsBbi1t4s3bt3Cje0dGHaI8VkPTz97hs+fHmLImqVkAKl3p5TXs2HUPThhgfF4rN6XXD/lhcIalMrFV+absOFq40UyeZibzzlH6TVVASbnpoWaFYu02XLotN1Gu1ZHi4yfV2BiTBCylEoew47Ihhrw7AA3b+7gwTs3UW87CIWRnMF2fLSankiVPY8KAxvD8RRPn79AlITobrclL3g8CVGkDm5v30UzuIEXL3qYDGLYuSdlfcZGirBmor1joROM0HCp8OjA8NpSj9icpRiNgHGq8oyzaIyff/YBxskXuPtVspUJRuME4cxAu+2h0aRbtoua5yIPC4yOE/SeZJgNfFEZwJnBaSRwbcAKDUxnBby6JXWKrwSemwZHy+Ci5D0vvAcv8GxrI1kdP14WNL96IL3h9v3aVlF9obT6S4FZCQsru99qB74MKxcRk5IoLGSmC7y6Hj6oWPLloOIi8NwkSiyDzkrArk+7+tebha+V8ia/JPBUQXCpSVwb8G8wQK9wyKb3uPaUmwLPRaH7Sm9f+FJ9wxdLudRdkFWrabDY+vjSged1M+yV4aOWMV5iyLIaxK7rf90u3QalPFDPzCLPjBKw9Y+aMF5VI5bLr70JjCpjdmHILu+dq9i4y665uMfKuXhW/XMNkF5SsF92svXp52p923xJWTdEJbZe98RVpOhV4LlUfMp19NoqoLQEm4uqk+XaLGvwCgi/rL8V61a+rxYurFoeV3bABcfX64Hn0pBHnbV6x/rrpaOulsheIpXdAHjyfKqEy8WNq9XBEHynpcWLWyrfW5XNkNV5/yrA82Ib1HZBlfmVfqnMJ55bNgsMgsycNjzIDVuAp8j9Cu6YP8H3/uyP8fzDv8LgvI/JaArHctCqtUCvo9FgBKNQJT/qNQuBbwjjSflis9kRtoxOsgRMDJIZpFL+xzIn0TzDPAxhOxnaXQdM3LMsH0mk2s3gkvNlFs4FxLAuIaWnZIFcBldFji8+O4EN1gDtyLXD8BzNpoNGvYFwDPTPEgHW9baB/nCE3HQwZV3NmEypjWa9BocS0SSG2w0winJ88byHF4c9NAMH77yxjbs393B8MsDHnx/g2dkMU9tHt+3hzo2uOHhOpxFG0wTDaYyoMCR3zMwzAWIMgPlfl6U+CFCSRL6XGp2WJTJDslyUHTKw1+8XzXiaZL4khiezVjKezBdkUK0Zz7wA3YcpWdbMn8gky1y86lysArHqz1c3MLQrqa65yPPxnwZzwjaWJjBaBsl3Jq9J0EJZadXo5TK2U8cdCoBSlbV+sePmBYG2Zl4JfMm48RxkZDXw1KBWr/sL4FiRo0sGdCkd5ZzSwJPn0TmVfGal/mv5fCtBnar3Wn1HZnYL3U4dD+7v4s2bXTSsHBafCTLleYrzsxP0z8eIIxuzrMDRaIxTkdrmyITxtKR8T8p+I+NZblpIbUzZuFm62uqx4j3p0iQEnuJ6zPqZnuoT9hFLB7kUsFID72Zo5cDtb76Hf1xv4aOPfo4fP32BoeGg0Wypsixq0VZjmCayOaLTVUSJUoLfKvAk6JSyQwS6s7mYhlG2bNGh2qS0OkHB59eysN3pYHe7i/e//ja6zTq++PQLfOevP8BJqJ5vPgeUW1uBK7mUbmaKekLlqyvATzdYz6fjscp75nNBKbYY79KYKuUjbwvoNB0LftNFnVL+4QTzJIPf6KDeaMOGiYw1S6wMRtOE0bTgGRO48QR5ZsGxfHHM5t/Okzn64ymmIVBvdRHUBmjWu9jbuY8g2MZoFOGTTz7DdDaUe3vw4B5qwS6MpImG00Q/THEWRdiqNdFITEz6I5ykcxhfuYV/cOMbmJ79BOfHnwqAPZv08eLoxxgcnmA88jHLTbR2a7h1pwnDn6E/OURh57B9rpkcsBTNloHdfQOtZhdZwhSBKY6ehDh7biGdNaV8ke2N4dZZ9grI5xbO+wkaHQfdnTaB51U5nhtEKuVLdvmiXX2ZVsHT+t0l/dJ6LcBzg9yutZFTeQBBp3UBeMqysJBF6Pe4llVWH9SXdvlWLeyvaoSwCpcFbdWcwU1zrTaQ2m7A+eimrmU8RZm0XNSvYvaU5HhdYLrpKG123Gu72obAc5mTdhF4VnpnkV9Vvl0k9q/uO6i8SbV9sWn7X32j5vL++/sOPFWrlbR7CdJVEMxgarWExuWYrFIC4oppVG4PrJ1k1Wf/UjC5oaS9GtQvxlJL+ldz6zaR2m5AskqvVTX+19ztRoSt/P26GXtxhin5bBVcq0aosuGlqLrMA9XGG2rDpgSnKxP2UuCpUVkZ2Giprd760RdapkRcAzxZS6Fs2GITZFVqWzUX0vWMF3nA1f7ZIBAWX5Dl31y1kaElexoMLnuvOiYvb7hsCjz1/Lx4/fI5Wu6MXAo8uTfgIodnAQlZNMORkc3mIxx/8RE++Pa/R//hzzEcDhFO5zALCw7LMcQpwlkkQJQgNKALY12xW5wDga+CXzrcEnwyQKUUlLlVLPUxHoWIowj1hoP2lossn8M0PXGspbGeHzhSCmU0nCDJMjSaNEChrNKA47HWY4xHHx3Cc2rY2dmC5xmYTk/RbFpyrXAKDM4JgEx4dQfng6HUtmRwF8ax5PPREMajCZBpoHmriRe9OX760QGevzjDTsfHr31tHw2vwMnxAEfHIU6mBg7zAo6ZY6tdg+9Qcsn6lzHO+yOEUj5ElZLgR7N+BIZ8Z7BvyHbSRIfBue17mE9nyJjbp1UG/C9zLh1bcjMDi/ZLyrE0jMk8MrJWeZBKUUBgS7Ct+luDRM2Qrc7JKnN2GWPO9W0BJksJqwZ0UvalBJjiulrKQXm/BAW8dijgQ+VtSl1YzRaWrGd1GdMAkWO6yRqmr8375PkJeDTjqaW9V8U3+roLEExmr2RleS88D1lGDWDFyEdciZdSdnFHFYQDYXaFLSU4A52V65JDeXuvjaZfoFv30GZZkzTC2ckxeidDjMd0FGaO5xj9KAathER1QPBpFGIUFGeqnI5mymXzZcaaixeN+XTfsi0aeLJ9XsncyljQQXlOQ6kMzaYtuZyHsPFff+UWuhji4xc9/OwolA1hMp2ezXxeBTw533g+ur/SqIg5v/rDvlHlffJFOzkmBJ5xrGhHzgnOcS4OzBmljJc5mkHg4e23buPu7ZviLvs3H/4M/dFMygvFSSYsv+15sgVJWa4AT4JiS5lIKbDN+rtlPV4wN9hRKgDWCZWauyYMO4Ph5AI8m4065i+mGM4imJSPO57kH/PZY23b1u0Wtu/t4f6tFLc6EYysjjhkfnmM/qiPo7MJ+uNYZLRbu110unOc9eYIZwUCryFloyjftW0Ld27to9NtIUm7mExYr/gc50jx9j/65/jtb/4awscf4y//3R/g52dnePtf/E/4H9/7fXz6k3+Jb//5v8LDx19gTodnN0VgFPCZe9sGzFrG0r9obBeSoz4YAn6tidt3u7j/ZhNBLcfp0TFqriVpDP2zEP3TFOcnBcbnBugV1awV6LQ5Jg7CeYHRaI4aZbmNGowf9Ibr33Zrwy11wGqwqwPB1Rysq04nL/5F1F2eUwcvlffzessKdaJ1Ic+GtyWgk+Bz+dHsSkVqW92VLxc8vVt34SUtZkzraRjtIrbaxssW9U3vQ3flIi6o/KH0/SYrcfViVzGeSmN16ZyoLsYM7FTS/Jf3eV1zorqbf12O52U44+pg8WJ+WnU81NebzWntU3ldr5ak0dqOV2YHKx+dxywP/eL/Fo6biyB3ZWW5+NyuLjuvFoDreH/RL+U0WnzPQGkjMRVvgZKzNV0hm6+vNldfGvtyL0/ufAMAqgIW1ceLvlPTQAHrRReub5e6v/U3uSkju0HzN2Y8F8p7SdcsgWd53xpUMPdH3fWyYMcq8FTbDRc/l92PwKPK8/QrAU8pHF8+l+XFLzrkqvZow5EFK1+OhwqEVxbVNVNxkS66uNnlXLjg2HvJ5utqf1z6zn5JalveQznvltP34iao2v5fNn7xPq/sJNAVlGsK6zkGloOY9QZNF2mWYNI/wsHnH+Kzn34P4yePcHp8giQkI2HBYG1Gfk0HThrVpMzBLMS233VLcOgoFmQyZm4ba2V6aLdaUjuTBh8EngxIGy0XLTKeiClCFakttzbo9shEsXnIunOKMSXTR1vSoMbi9MDZwQCeWxOXWssiEJuh0bAwGg0RhQay2JWyIaxrOZ7OMI8yHPfOMQtDAaetRl3YRLKewY6PZ6cTfP54iPNBiK2mg3/6G/eQR2eYDMls2uiFJj6bzpGnLCFjwqf7rGMKOzSeTEAnZ7L8BIyMGZT0NKu4olImqII/3g+dLWeUJ85DkXGq+rdSaBGW6wh75VOuKOfKpR9CmrIwL1TG0ZR8QJ+SXt+VYFyznaubblWGTs+zy4AnA3j2jc7NFKfTWJk9abAjjCiNk0rgyZ8TpPH6dDYl48mPdiK9jvEsZ/Mlq8XLD55m2rQ8lm1U9T4V+/Xyq3H5Dq8+a9KeEniKM2sJPHk+3Ydi3kPwSaVzWc+SJgUCpEsGlLJW1oedj1M4londbhP7O03stD3c2G4gsAvk0Ryz0QjjYYjRKMf5dI5nvTP0WfqFhj5k3lhjlLs3ZHMLBWY18OQ9kYHVYFvfowZ/S8ddOtXa8ALFQIr0NqYjbghkERqBibzewRwNvLdv4XfeJDCK8JfcaBmOBVjW/UDMfySfl2V9bDKH9NnKlPFTRSWlgSfnCtvK66l2KiM0JUcu35SSH6pWQzKWNPTZ3e1id2cHRZJjNhzjbEBDnjFilgvipobtwLMcTKYT9Xe2CdMuyw4lSvbN+qFewG3QFNHUQDzPQbPY7X0PXj0HrZvSwoZlNFCc5Tjpj5GUZXTkWWO/W4C/W8f2/Rt48NYMt7eHSGY1DE5NjAYE7yzpEyNhSoLnIahTljzFcDgT6fH2dgc3b9xC3W8iTU2pRzufRRiMTExmGeLwBAMrwxu/+Tv45jtfQfjkI3z43b/AQe7i3f/uf8bv33kfLz77N/jwx3+Kp89PEecumvUdbPkdNFoerO4UsdXDfDJGlORqI8Ag4K/jzq37eP+r7+PmzTaGoy/QO/gRIrLH/k3UarcQxwaefPEFTg6ei6Kl5gZIExv9EcsYpXB9ro8FjO+fvj7gKeHRS7GN/tl6xvMyRueXZT8VkFobV290gJbaLvKzNAComAupoEi/oEvQJbHeyu70xoznVVLhyk2Vjo/rbqIKMl76uvLHr9xdVwBP9bir/BHVBeXiWdmBVLugqr7aus8rA+JrTrj+autasxjkxW7+dcCzTFhbCYjLILoSpMlO5yWXXmwILBq+fp9I8cjX36m8yDboDJpsVI/Tm0kX/lTpgBatrwKrams1U3OZpPMiMFp/j1KbW82uUn1QkbeWRjoSJ21ykxtIHNU9bdBhZc9fB+BkPm+A3JhfontC97vc8iLPUS8664Gnfg6vm92XAbdLj69SkteccJPu0sxcJRVwwXguZ4EST+vgjUPOcdVTQDdH4J+Wl17SLj0meSlrl2uL36UG95o71bmKryfHU57shQJkKbVdro26sZuNgJLlLz+rAa66nYvvj+V+RQlNdUC3Up9Jznwl8Lz4XL48xxWQqT6ZC+xbMukEnlxTjCSGT2OhhEYiHsJ4hmHvGY4e/gQHD3+Kk08/wYunz6S4vef4hJvI4gyu5StvophlRBLUGgwq6QxK1owsBMEI88ViCeJ9P8B8EsKyPJHaUnrqB6yR6QhjSXZS2mBksusPEJA6mM+UwyYBXmHwOi5834ZB19DCwZx1+bIEzZaPet3Gk6dPEM1Z3rElgdzphNLBAmGSSXmUiPdLc4u46n0AACAASURBVKHAl5wypqSlVoyTYYTzMfNBTTQ84Pd+66uw05EwUfNJiqf9GX7aG0qZDPYlx962GWhT8kcZLc1NWDRjWQRWm+BwfHgPtpRBUY6wjXZb6h6G02nJBKu5z2eVwJNBrif+szTtyQV0hnSrFbZJyT7Zz5QeMzAnaNJmOXrcNTDROYuXvb+rwJC/1/mF/BvNJPJ8C5BDN1MBu6r8iM535PVDgg+y2uXxWq57GfisAmDt6Hvdmlh91LTzq667SYBcZVgXT3H1XVj5mhtemkUkUNOlVDTwlDhJhU6y4cFSFPyfvAUMQ+TTWzvbeOPePYRnQ8zGEzi2hW6rhpv7Ldy50UY2HyCeTIAkQ56amEwLnAxGeHhwhB7ZQXEXVuwhgSdJFabjMUeSbWIf86NZ2NW+Wcyt8hfc8NCbGrKxwdIhOedmjCJNENYbsNHC7m0P//0/fg/eLMT/9/2f4ae9EVyL0vM6wslMypjQiXeRK1nqvjT7y77ReaZaoqyZWT7TPI7xhTJhUnkG7LeM71AZgxzNdg1vvX0fX7n3JvpPXuDTzx7ibD5FKIZZJlyuH9yOosTb4gaLklFJ2aGMZZQ87N28gVv3ItjOCL2jGGfHfAaBrT0Lfr1AkhmYz33kSRMYpgJso1I6LWObMc88h9Gw0bmzj699Pcf923NMBxaOniSYjFKlTvC4LrK0Ty7AOBxFqNUc7N/s4MatHbSaDUwnEXq9KWZjyKbajPWJk1Rq6c6sAsZeG1vtAP58hmgSYxrswXz3W7id7cBM/gZR9HNMZmNM523Y2X3UTA9eY4iseYwQZ0jmdDwmAjfhBh6ajR3sbt3BnZtvYH+viUYjwaOP/kBqJrc67+LOG7+B7d076A8O8eLxz3B+/BT9owH6gxTjSBlY0SiJDtXGd0+uBp6bhFmL2K+ciFeBhE2MLarFp9XL82W573XlGqoPyesUcSofWuWooV7bJbAst3RVILmeT1BB42YlRMTO+4o+XSyeF9/zV66fLwGjcmBXw/uNx7sSJ+m/qbraauC5DKxWwLfOX9iQ8fyPAXheNjjrJDrV8Ve7nhsEplRNrT6Ul1xcFYS+7pWrfkcrAsXWLDcR1OmvhraLXe0y56uE2bLDKQHwFaDrVcZZNmwXpmYr/aIdXOV9s/4mKX1Zt/+xAU4se131yzrguTBduWYIdOC0ynxXWQO1Tm5STkUded1HBTnrP+Wyt/bAi87D119Z/1YrfVdFoFoMrUZa3QedUBdLkTK3vXTzhsdUx+NlxlM5ssp96TNsmONpVKTJGmStbgPIeSupBy8rGRZ3v26I5MCrthmqc7SE6uWJFdhVv9cspfqvGMtUPpcDz8qmUnmOl0dTH7PUSV+YJ2U/ZVKZIoeVZnALGvxQ3ukiDCcYnT/H2dOf4cVnP8bTv/k5Xjx9Luxd4NXgWp4AT8pumShKoEHgGTQopVPAU1gwU9X6U7X41LgPz8eoB2Q+TWFjLCfF1o4voHE+p9kOg3oDjp8hSeiYW8d0yjzRGElGuVuGoG5L4OfAQxwCvd4A83kkMjjPN/Ds2QuRk7l2C+MYeHzWl1qcXKeG0zlSlm5w6WjpwmAgWjA/bYxJnCMsoZ5b5Phnv/4edgITnplj1O/j84NT/PyczCaddB3JM4WRAiaBFkuQMJeTeXmsV7jM61VOrIqV04yZ4zro7O0iDSPMJlOkrHHIYStrelJq2+x0UDMzyRmlq20Y0m1UGdAIECK7alG6q/LpdB3QKrtZZSkvzK3VTXgdB5RSW+2oqoFsFSTya3EaLestChDJMjVG0dLgRwC2rXJ19b9q7udF4Ll+g5NlWeSZM82Fmy7PQWCmgD/n3MVnqNoXy/WpTP0ojZk0cyqlYsoanvJ0clHL6IBrKofXsqwh1zZuCty6fRvvvv8eMOxjcNoXR1ffd3Bzr4V7d7uYD44x64/gFNyqcTELM/RGU3z24gDH44lIbenIyjaqcp4G4pLxFODosdYqwRMlrDTlUh9NHmjgqZ36JafYUbLhTqeDxmyKaTzDiEz0PMHcduGYARr3t/A//O5/hhvRDD/8znfx7ZMJAs9Dp9nCZKjcl7k5oxrFzSkVZutnmN/qceS1mFPKD82zQin9AtCD1jbUJosYhMk7QrbOUeQZHN/Gvbfu4tffex/9z57go08+RZ/usOKEbsI16GatxpvAk3EP/5rjkBcZvFqA22/cwfvfzNHaGqN3OMPJwRRxnIsslc9DnFiIogaKtA1rnmISR8xkV3NI6otkCKMUczODt9XC2w8s3LmZIZpaGJ5EyGJKaZmvymtSccC89BiB40j5nN0bXbS7DbnW2fkQ/cEUYQiMxxHSZCbPLWIbmWkj9mIYdgLf9uAHN5A37mHc2EdzdhO77XPUGx8jzA8wmjRgJ18DoilC4yPM7CMkZgzbMOEEZDoDtNp30GnfRKvRQIOuxHXKaAPMjn6Aw8MjZMY2dm5+E2+98w/RbnYwGx7g8PGH+PznH+Lg+BzTgm7UXOtNREkE46+OL3e1VS/h9UFbiccWk3P1haSlb5u4VgjjecUlr35Zv/wKlEFeOGhe/vurFsSrj9bAUx6B8n7LnfKyzZbsCC5deVcXIPmd3l5c0ywJASt9cdn98x20SUD8ZQNPhcLXL+pK5b9+jr0KIFk32uuvtu4M5e83zPFUGxLrSzxUWeHLnqFXBZ7r+lUYpA2IshQ0y1jKsFfnYfX7VUC0+r0e7avGU7Hgl7tar/ZJytitnDt6R3P5lizhCYOkDYBnKg7e62bGBqC/hHYKeL4MPtW9yWtN1qd1HxXjL02T1F/qlVS7wG7GxKo+X3ePfFGvbxfPtcHU2ehcq5spir1c2YIUUKmCCcUBKDnuKuMp3XXJLa5uAlwEnmQ8abbxSwLPZdbFoncv9I2wVAxk1o12+V5ZN0TyXquwipfMW7URuiwLs/qMXngvrTTscuB5+XbEar/qWnfVl9ICb5fAMzaUgsJjb8V0S1WOi+F8hHB0hOHRx/j0J9/Gs599jLOTnoDNwAvg2b7kZ80nLMNiwShozZ8jaJrwPb9U16hyE+qj5ghz1QZnI3Ra22LgMR5PYFgxbt3tSiB3JmyihUbbgxvkmIxjBF4LExr3sLYnMri+gaBmoVZ3MOxHiEMTZ2djYRwarQbSNMR4OkcckQ2toR/HeDzsIcsNpCzDkjFfklJAqHxLSgmTCPk8QsI6oo6DlBuGaYGv37uHd25sS87e4OwFHh0e4NGYAShdNX0lwRTgWbIRKVlessCUDSuFhAYH7AXNsHGsLNcW4Mnct+loLIBN2HPmSpJtsi1h1JqOASNLpXwMgXpEkC9lIiD3wT6Wup5kbTWwraiZtNx1lQldXff1/JH1pGQxRSqsy7wwh65ixiPHWcxrU+BC3GxZmoRmL5V3h5bsaoZM//fVYz4uv+rc/Og8VA3MxPmY9U/NZV6pWrIV6NWfxXuQDsRSP1TVw9T5qzovV45n33KQDYIvxXTyFcavWXJnZ38f773/HjpFhPHZCMNRKJsC290AD97cRTI5x/R8CDPhdqQjYzdOMjw6OMKLwVBqehaGLW2mKysfkiinmBLCeGpXYc14VvtVv5v5XzLg/EgZFt/D1tYW7t+/j+bwDEeHz/BsOMQwtYHUREJjmt0d/N5//k/xD5wEvQ9/iP/ji77Utd3b2sF4METv9FTk6FI7leZbUrNH52+rntRzucp4EiCzDAtvQAFP1tdUdoGJuMwyvdsELbELI5ONovffehNef4pHj5/gZD5HJOZNNpyMzrTKxIrtIMtJyS/jJEkPILu8s4MH75vY20/EpIvGZVFEMMm8WCCMWI6mBhNkEQ3EsnGv6n+acQYjyZElBUZZgsy10Wwb6LRY0sVR5lAe817p0hwhjgvkacDMU9y5TbdsGwYNwgxTaolGaYLcJMuaoj8YIoynUo7FoSdN5sKm/NkpMOft+3uo73wL+3d+G3f8N3CzEyPFX+J49NcYzgpsB7+Daf85np99G8NsBDNgOgFlxRZanX1sdd6GbdWRpSNk+Qv4wRh7uwFu5C6ePH+M5/0hCm8b9978LXzlrd/GdtDBpPcpnn32HTw9foyzlOsxtxyZKzuH8Z2jXx146jfuS8HuBcJyfUBzVV7mxXfrdQZGy6VFpt4ml1wbcF6SN1SR2qo2qzaZUnP4ZeCpmJmKk+tl7Xop4KgcVMnxqjZ3UylhNRiTs5bXeqkZGwSdFxbvyjerBnE6dVMW3XLnTsXcFWCxlnIrWbZNYraNwupXkV+viQArcsPr+3S5gXMZC7Z4+UrilqIlquOymDfSB5uBH8pn1n14yAaYDJn4hZdTppyHiwDi0suo1l8EXopdUcBTPSsCpC9MwOXLenUH+bJ70Yzn8uVeDY7VxochC/D6vmBwuI7pU01dd1T5/Csj9opCQvffUu2wCXC7lDUtgavu5AU4XTPgKpd6/VW5Q7zuI7k0a9lTtdu87lNVR5Rx14J3XEyPgrvPKv9TM3a6budirmlp1gbAcwnd1NaFAMPFGquuqti6cvtVXiRqEVfr73KDtLp1pv0JLkD8cu1fIUWu6Jb1OdxqXlU2PktV0IV3r975KN9T8ryWlKcExbrMSgnyL13TSwCn5uAl684l7zCqdFZdbPm9bBWUx0sNPBr5WDaSWQLHCoRjiFg/bnKC0dFH+PF3/gTnjw8wn5KVS+E6rC3pYDqc4azXh+/48rOgYaFG4OkrloZSUGVKwzQPS5pNo5D5OEK7tYMkzuV7283x4J0bqNU8HB6cwChctLt1WG4iDEK9vo3ZLJJyJHxsgroDL2Aum4OHn74AjBqihLUrmYNo4ujoBYqCBdlpQORhkEQ4iM8RRSkyKd1jLUxleLxjWUijED4cYQBSqxCDICMzcaezi9949y1sN4Dp+AWeHx/is16MwShFBl82YAozQ2ERLORII8XQ2lIkg6BQsb1kPHktAaGy1jK3zESt2xHlyXQ4kMBZyoWQdctiGZedvZvYCggYYgGdZDwJXggw2L/M+aQBE4eTtybARMp8EDOpHF8astDc6CLwLLfMymdYK8QW3/I5YVCdqxqXXGEIjhisEvBaFqWnnCk0fLHLmpYKpPJcBBt6U46SYvUIKLkw27UAf6WuYSGmKzeO5LlaBFfLnG2RvGapKjlCV93S7EjVLOXGCfuZBkjcueL8J1PJ67Ev+E+VJeRGYyaKH20UWNZg10qEMk7immNyvRO1EeexKeBC2D4TcBsN3L9/D280HTHxGU/UeLQbDt57cANOEWNyNkIypaC2ZP5sC08Pj/Dw6AxDzkmDUmX1WPPe2D6p60kJdZnXHIZkPLktwg2G5aKqy7oI8DQtML+z1W7jrfv38N57X0Vwfowvfvpj/Oz5CxwWPlqZh/NigNxu4P7X38fv3G5it3+I/+2HjxA0G9jb3cdkNBHgOWVJmTIuUZsb6n2lx04xnlQnuPCkvFGBiO677Ds+8yhgiyif4IygjyDbhEHHW647zOMWdngX39y/gRefP8Zn5+eYSk1TGwZLq4gRF4XmBZIkRkbGm+wzf0KJvOciqBdoNOjsWmCra8L2mH+eYzwB5jGfEw954SEPAfEMpqIgiVHMI9iJUimEBpBwHtsOAhp11Sy0ghztBqsahYhmIfLURc2/gVZjF43agYBNSvLjzFC1WB268dKwaoJe/wyD6YwlQ9FpF3CkhOY2cs/FKeYI6108eOe/wH/1u/8LHuy62HFSHJ/8n/jFk3+N4+Epdju/i9ODR3j47EeIANS3d9HsbqMR3MbO9ptwnTqOj47x6OFHOO9/hL2bU/zW/8/cewdJkt35fZ905buquqt9j3c7673HAtgFsAZ+YYQDQOrII49BSaQUEk9kMHSkSIYoklIwRAUlXRx1BAEc3AIH4A7mFsACi8V6P7szO972tPddvrLSKX4vq7qre3q6cu/2FKx/pqc7K/Pley9fvu/v9/19v+8fYMw/wMLSNONL4xSbNj35fezZ+SB7B24nEdRwKueZWznDpdVJyuWaoj47jgDPma1VbdV2ufuerbWJXI8ybn6jrp8iAgq8KlFq41k3R862yqBEaXu3TdGGv18Vxcp9Reio9R3y2l22290GZO1DFLX3iozt1teIkg1cU/xcy5ZsfedbbnSjdtIGtNS2B9n+y2t0ja36rwNsiwFtlE/3UYjmxdjOfWx7zc6I5nYHdqDSq/av8q5qb3evHpVQjIAIwYHu/SCgM6SgbJzjV7Ic1AZubfEP57rUUa1t+FVURaK4G8+1GVTK8QYStW+3biPlr5MCGP3Z7bzTK/vtivNsCoCs3/sGqLDlaMrYiYhBt097Y9FCnVf0b/v+o4yR2sB0nKFdZhAyJ1qflpF7m0apNjobar9blMooF2wFDLreYwTBcwVVZIPc7WSyXW4HStoszbVnps0UkMzR+vPRhoYh/NqYM92ypveKRmzdqs4ukp9VTXJ7Z9y6k821k0ab1r0WnAnPsnauNeC5cROljtk0Qbtb+rR9Ma++Rqx1t2zSWoetswja9Z3tXgtFj64y4dd/HUY3Nh62Vnay/msfUUrd+DZcC3W0fq+1QLMXmDRlm2jE0Bwbo17EXphg/NgrvPbcLwkqGg17lUCzFZARmuzKSoNKxVFm9aJAm4hBKmmSSsepVFaU8qzyr2yK2qVkw6BRaxLXLAwy1Bor1O0Kvb15brqtl8tnV3HtKjE9p6L5DafOUrlGtq+XmKURuGIFIBvXFMu1gOnlGm69LnKNJIcKjO3ZwWh/lpd+9nPGT19kseyx5JjYsom1QoEWAUltCmk7eyRgSTb4jmuSxKc3phHXoFT3SA3t5lOf+yT9WR+9Ns7UpUs889J5ZuYX0eMpak0X2xWasYEZt7CVVYxJwjHQPA1HKLKBr2pbxaexaTdCeylftsA+sd4cA/khlhYu4DUb+E1R9zXBEsqhx9DgTQymxedzlZrt4esmq8VymIELUMInjlBBhWIqPhJydqFutspmwmS7q1R7JZznKCsWQwFsMb23YiE8FB/RGLryHhVqqcAGI9GLo62qwAFOXFwnsIwGHr242qqyGRGAr96V7WCQgFKhBAqID8JMXN3SSMUtleVymyFAlDEQ8VNXF0sIse8RpOyiuwFx8XgVUxpLBJqEIO0Tk0XU8WjITr71rIa11QG+gLVAameNMJNFCkwD16pQ0Assi38rFWKiFutbOLpF2qvJb0jEk2pdEZquHTQRaWd5xepNH1M58cho6aGiq/jaSjaylfGUd7bYdWTyOWKmKKUmiImtjQkjaZ0bdg2Q0HSmppdZrUjfWfQkxY4jxuLEaY5cdpiqm7h6E920aRopUfEBrY7px9A9U2X8iDk4jSa6bxEXwS7NVcq3hmcQM8N66KYEQBI9pPP97No1xmcffpDBtMnc3Corzz7FiWNHeMEVkZ2kysbbboxkIcWNd9/Ijbt2svKTXzDuNygmU1QdjeJKlWq5okK7AvxMUWs2FNxDl+BxIFk+8TySaIcEWcRCSP4mRwiLwMCV/tTbglR6SM2XvK8eI2bY2JpB1UiTLiR4+CM3k3hljhfGLzDhllRld8KxKKV6MMXrt1WHHkimVIFvk6bEVyyLTJBSddpNXSj8DsWsx7ARdqXQ0K14gpKA2VUXX+aPEROqAJp46tbrCKO4goWf7icV08jG62Sy0D8onsIBuCl818SydPoG4gwMJqhOzdGUetVkAlvXaIhAlVjfiJJwuUSjIpRj6bMAq8+hr1/mb0AtiFNLDNK3807uve0xPn77RzGyDXqb/fjzZzk//g1eufg1LlVqrDSSpNMDFPLD5PqHSWUH6LV2kNf2UJ6yOH98nFOnX2Nm9WWyo3Pc8YFe9l1nEm8WWJpYYGlhEuIW2V297Nn1u2STA8R9h/LCMc6feZrTF11F190xnBbguU2NZ4QdYCRFyC1esld523Xdpmz1wt4aJHff8qzt3breZ1TqaPfmX0FP2rz5aP0/QtnZ2oLY7apdb6/bCf4Cf98sgLHVKbr1RWtfGQnWR+6vCN5dIV8v4k69W990AM/tDg1fptufTEBnGAv9y39kuZYXWednywCOXHEzPu2YUGoMtwCeW7VQ/PfazV+LQLdOvk67Cq0N3pvPeqBhK9Dfvt+wCdtfUwVVrxQx3LKZUYJBUe5vM/Bsr32ddGRptd4BHhTo7BBeWr/v92berK2ZXW5AZdVkE9NlKAUoqlndnmQbQOf6RcKKtnXEq4Btm9bWGr4wOdc9qxtO6O37Q3IT6pHsyIK0v9OpV9AJPLd+N4X3EGadtgqOtICqXKdlVt5tbkS4Q0XZWxurTfT19exPxPfahuznla1by6JqTjTgKWOuW3i6WBhIurOOVl2mPHOBc2+9yFsv/YbSbFXRW82Yq+qzGjWX1RURkdHp6+vFsgxihtRDSV2aSam8TCwhwDOuwI6oyfquRq3aUN6GgRuj3izi+DbZbA97DsRZnPUw9QC3EdqoeFQUsMv3DxC3RFXEUUboKxWfs9Mlzs9VuO36wwzt3cWu66/h2puvYySf4vgLL/CV//s/MD5bZNkxcTSdmBHWJAplUTI1qu5RfDZb9YKSMbONBHtHBulPSPa3hmekOHTnAzz+W59h384spj3Nidde5htf+TMuXp6kWG/SROwmdJW1Cn01mypTJQq1pmGpDJmAzzBEKHWQUuMpAUtRD9bQ0xn6cgVWFi7iOTaBkwyBp1HDszz6cjcy2uNgBlUFMIUmPLewrDbUAqIlCyyWIEJHVGui2vhLSm+dbqoyT20argA94YoICBPRIqUELKMuWTcJREpgUyOXzdCfNJmpV2jUbbB9tWkf2b2PTL3I/Oo0NQfcQGjJYbZX0TLl+gKERW1Xpe7ATSTU9RX9WF03pOe7Qn0OpN/C46RPTB+SZpxm4CpapNT4yXoaE9qmG1CV9q0F+lpV8K31w9Jb61ZgId7Antmgx++hIrYzVp2YKLP6cZoCPN0yjpnC0E0VfvUDF1uuqaLqUvsXEPNFGMeQ4hZFGVLsOfGlbIXXlNaCZMzjMVzbJ5XNKz/ZQibOYMJn30CGtGEwM7vKUrFJPBZnqC9FImOwePEkr56tMlW3cISqbYjQkIh2yZLZRPcsdNfEDxw83SYWMzD8pFKadTWpc4a4n4DAUUts09fQ0jkO3HATH37oQR69/04q85exPYOFp37MS88+xc9XG+CLam0Dx7PwDZf+PUNcf9N13N7fx/HnX2d2ZpGKaVCxTOoC2Ks1HHlmxFZHYUwBl2E5hCuDZkqLZU7rilqru77yAvZ88XwVf9kwlSuUcKnbNI0EvifBBRvf1KhbcaxkjMPX7+dGJ8s7E2eYWJ3DdSVLmsFOaWRE3VZKAmwJzAjdPmQkCHU301vA9Oo4tZJiavRk4kxqdfoqvrJlcU1ppwQ/TMzsKPdecy3JWoPFy5eYX5ynrElNt0FMi2E2Zf54mCmffJ9ObyGm9hiyHjXqUltpMLazh+HhFHMn5/CkT8QuJhnHt0zKtQq1egm7UlYZXc8zaLgBntlkYNSiXHXQ0kPsvfEB7nv/49x86B76jSyus4ThDmI5JUoLT/LO2T/ixMIFqrmb2Dl2K/2IxY+BnRjm8J5DjGaHKE6vMD1+kYmpo0wuvkzJPU56oM7ofo3h7F60ekB5ZZ6KXcLsibFr52/R33eARNykOHeK8XdepbQ6QD4/hu3NvhfAM2oWqdvrVD1tUQ7aECneOtspy3t3mleki6mDIr6gIwPsra/cuTGJVv0Y7Q7eS+AZZVOtYFuEi66DjSt3p2vf7677ojohGvCMOI7vJfBUzIEuoEZ5TnYfy1D1ufszsinnsuWJFTC4Al+3MmmbEokbabNXqhQrJl8EQC80pO7AMzRs7vaJmp1vg4TtNv1RMtzSBy1xum5Ne8/+LoyAds6zcw5tAJ6y52tTJ9VStTnj2W5O93nzbhrebbqGwLOdmbj6mUPg2QHKugHP1qnaz4v00dqdRQggqLUiwjMUAs/17HyYcG1faf3fNk23E+RdcbebAGc783UFMIxYtN/96Wi9sjrW4fUgS9j2NfAZpR4lRPit7239ng635C2xmtaNqeWlnXVd+1dGW+iDJp7aMProbh23vMjS+ClOvvEsp956ncqyTV9vGt0QwY0GTsOnWQtwm1IT1YPn2cQMnZ50CitmKKEeUUyUDal4T7qO0CBjCoSmlI+cR6m6rIBFvi9H/7BJcTmkEVZLcqxLOtuk7rhksjniQq9zHJaXq5ybLHJhwcHs3c1vffIxhvfsYGT/Hnbt20lGd1m8cJZ/+y//NW8dP8dCzccw46Qke+b7lMtlZb0iYiihTYitRFhExbNqJXngvrvoT8aYvjyBlSnw0Ke/wB3338NgIY7lLHDxrTf48298n4uXpzg/OUPdCai7PlUFAD1FO/Rch7pkaJTfoIbrCt1WSaOqcVvjR0jmMZGi0NdHtTiDXW/gNsUGQ8ajghaDnvQhdva4JI0Grh9guz4LS8sqqyk1ibYoyDZFJViyhGJpoitKrWRAVT1iywZD1FZdZcESfi+bjNETNyivLimxIgTsIdnAGPlCP3fcdphc+RKvXlhltVjCxCGWG+LuRz5PbvpFXn3tCDOrAtZMHKHjCjAQ4CnPv8whlfkMBaZcK6lAJZ7AdMl6BSFAFlAuAi9KXEdosS6WgBPJlkl2Vqa5+GYKQBchJVGGDTczoU5Da51ta5G0g0nyXlOlADGXlJuiYZj4lo0h3p9NHQdT0Q49I44RBCRUfazUVnrU1FkFpQeqLZIddgVsSu2sZIFjElSQTK+Mr9QiCkNEKMQmqXyekZEhdg73MpYzGU5qmL7DynJFqYhKtrI3FcdMahQvn+KlEytMVkwaKvddx9bjZPAIK40T6IH4CYl1To1Y3MRz4zSlftZ0sUwNs2nheDZYMRX8yI3u5H0f+gif/sTHuGHPKOOnjpIpDDD3sx/yix9/nx/PLKvsWzvt5wAAIABJREFUnStyz3oKx2+gp3UKY0Ncf3Avh3qHmDl1nsnJSSquozKKy5UKlWpDPZeuUK19VHAgpktAxUU5HwkA1w0lJCTBBjVungS9JFsdlk7IWMv6Egj1QDfIqfnZpBqE3r2Fsb0cjiUo1+aYXV6k2NBx0v14Ro2brz3MYD5LvbSq/FDLokzrecQzGXbs249Tv0R5cRynIX664rMLI7UEWixGKbBp+HWyg4PseujT/PZD7yc2M8mrTz3Ja8eOUI7H6RkZJS3U6/kF5cPrJgxiiSbpHvHrtahXA+y6q8TMxnZkETeVpbNVzHhSzRctlcRMJ1gpryIwtlpewXfDAFfTCXBsj97BHiaLDon+g7z/ocf51Ec/z8Gde6gsFUk1bMpBP7GYTlB6hQvv/CFvjL+Of+Dj3HjtYxRWi1w6P8+EP8AD99zI3rG0Egoav/gm03PvsFA6wWr9Ar7ZpKcPBvuGSFkp3EaVcmmewNMYG/0gwztuUe0sLUxSPDuF5RyiXjM4v/AG2vPTV6PaRgMPYW1M90+3zXd4hncHFren3EbfaHVvW/cI+VoPROiMzbWwa1unDvrSf87AsyumjAgW1/tsY6eFm7zW797Fubp3fdRx7H6m7jM+PGKdern9N6IDz6hX7nK9tY10O+PSefw6zb4NOteonGub2ZB21N7ARqph65Ad3QwENwRd3rOMZ8c02ibbFG0Fk/da93kRFRBHGcUrqNBbAIlwjrVIp+oeQ7litfptWALfxXoYoXHdeiJMPna/ZvhERgOe7XHqxJedwDNK5lpuTdX/d2UXSC5m3U6lncrbqM7eqgXrONeW7xL1EK13agg8w5ELl7rW8xYBeIaxom693157tn6Hd2Y8u49QC3Ruav+VU0SAZ+iluNY6VXvX+qxRbcN5KdtqR6wcPJeY5tIozjF17hgnXn+WqYtniGlZstk4tdoiTr1CTI9jBUmqq3UsQ5KkFUX7y6RTyvZAajutuKiZSh2iZMTElzCpsh1+M6BaqbNaWkY3NYZGhsgWEswv2FRqNpWyR29vnNEdCUqVWqicKoIcdpOZuVXOTVdoxEf4wCf+Go++7w4SmRTJ3pxSlzSaFbziAt/+yn/iz3/+NAtlh0JhgHwyzsTEhLIb2b9/P7lcjoWFBZaXl9m9e7cCa9V4kkcf+Qh9qQTnz54j3TfMw5/9IplCAVNUJb0S9dnLXHzpdUW1feudk6yWaxQrVYrlkjqH3P/kxDjLqv5MJJs06jXJDEt2MdYqD5Bsq9BLhRar0d+fx21WqJbluBZYDcqKgZrr2ctYBhK6+Cp6ysphuVTFwaCv0KtqP2vFJeq1KpUgTiaVpFIpqwCDUH5V7b7QJa0Y8WSShqdR6OvnhgO7KSQsjrz8InPzSzTNOHUjhdk7yK133cVnP34v7tlneOq1RRaWV7AExI3u4eH/4r8mceI7/Ol3fszJ8SIlTyiVAa4m/oLtRU4ynqF4k9hpeHpKUX1VltWXmRZmWVUtq+Oqtimmnu8S00188ZLVJMnqE5ji3SqgSzKpQnoV0aZQ/EhdrV2u0cFgMKXmXRRQTbEJEpPGJEZCQ3N9FTAR+wzTFzEXjUzcIJ8U2w6fcr1BRUpUTaFYeog4pdyE267pFMEcoVO6jmIwKAEmyXRLO7UksUya0R2DHNw3wr7BHnpND82uUW/Y+GKho27KRosbuPMXefXYAhdXAoquj6u5+FaKgaBGyZe6zySmHkcPHDS3ouoa625M1SiLqrPQqk1HrFc0PDOOZ8W59tbb+dRnP8+HPvAAvTGYOHeCwb27mf7p9/jpd77B9y/OqIy6a9cwrBye38CRCsKYSa43z22330xfzMKdX6K2sMRKuchkaZX5ih36yMaSyqdWqK+mjLkAT4UsQ70C8faV/vAsnUwigStKw4paLr62MWwlQGfSOzbKoMwJTwD5ItWGTm5kP8NukZjRYKXusti00AoD7Nk1wAffdx87hgcpLy8ydfkyKyvLauxSPVl27duH0zzPysxJFiZKHD89Q9PI0l+OU3Ycpp0i9aDBjpEdHP7M3+Z3H3+MEb3BiRee5o3XXqbcbJLq7WV5fpLZy2epuxp+TCRxq+R7LRJWnJXlMq7tkssmGRhM4rhlmvMJ0GOs1hv4MYt4vgcncMn0JCmVFxX4rNsNPMfHcCCZyzLlmgwfupsPf+BxHrnvYcZ6+1TAaxCfGT+NnrAwyu9w6e3/yKtnnyZ2/Ze4/brPkJ0+z5E3T3C8luGuO/cwNupy+eJvGB9/jdXyRZxgBVeT9UICKD5mPEEq2SOscdzaAsEq9PXtZWTfPQS5NJWVFYLLAen6dczP1zm1+tL2wDPC/qNDlGH7o7uDu/VFpNt1O1/aG7bLG3YTkV6pXbNR4fmjApaoYP1K2tXmDWsUqmq3fmr/PYqVTfRss0Tduly5I0K+3ZHtmrVNkGcjDog2jBs3PNte9F2cMGoHb3vcuqDMtodFSGOobn/Pmr+eZV0fz/WBXcP9KoO2MUvSmXEL/9bhobndTbYUftsv8M5DN87/7je5tlnvOkbhPW2f8ex6ktY5oh33Xh3V2ebt18/1gN1G8LUpdd2tYW1w0O24iH9X9YNd1oqowFMSFWsqxh3nDKVyWo/FRnx31VaGFNou7ytlS9QChnJou6asVcS49vVNgdeowFOdsl1W0abCqpR697nfTdjp6u/Ejkxn+5mOMJZqHkYCnooMt/bZKuOpiHC+UDg9HGXP4RMzfKqrs1w+c4yzx16lsrLA0MBeTNNlduY8jUqRXLKHjJVlYWoeu1bBbdYwDMn4marWTqiyQkEUoReVUxVqqGEqVdvSsqsUUG1bQKVJ/9AAiVSKy7MrzC2WqNZ9BgdyjI70UKrWSGfSpJMmWuBRLDdYsWPk99zMF/72f89YLo4t9DvTUDYWllcnqC7x2nPP8ic/+JGiGu7bf0h9/8ibb6pM4C233kI2m2X80jhTU1McOHgg9EvsyXPP3XeRiVvMzsyR6RviujvvpybAwK0huSmrWcNfWKJUqXL0neOUymUqZVHULSowkDRNXnj+GS6uVMn1CUXYYnZqWtlTxGJJHIkFaDEM8UJVarCyWRUKcI1quYlhJFQf2s0iTafJQGE3/UkD02/guk01TkviSWrEuf3OO+jPJlmausDZM6eZqxvsGB1mZWmRpi0BAVFrNVV2KJfvY//BayjZLjvGdvDgXbeS1X2+9/WvcerMeaqahZspMHzoRj7x2c/wiQevY+Xk07x+pKiArp9wMQdGue/Bz6Cd+h4/+cp3efHti0yWbKUALFRMAYpSjiAZSrXH8UNCPn6MZDKhghqugDYV6AlfsFJfm0gmiFuiOBBmS2VuxGMWq+WqcjCVmjyh5co8svyqEihas4hR1hrSpyEAFDArrGyjpZlgu2FmTKxzJLMv4lh23VaZOBFt2T3cx1hvGq9RY2puntW6D/G0EqIKY1ECqEW4J6RSC6VZgKdUxRiazEnRvzFxgzh60mJ4Rz+HDoxyYKyfPjPA8qSm1UOLGYqyWhHV5phJqjrP68dmODXdZL7hK0XVdN8AO5xl5uoN6ojdRYKYUGlrq4paWiUJyZQSkTKcGmbTwTMT1LAIkj188JHH+OKXv8SN1xzAcmuszk7Tt2+M6R8/wU++8TWeOD2O10zgCPA0exRZ1tMEgMso6cTySa6/fj/7+gqkGk1W5xaYnJnl4sKyqjcmnUMItbrU6Taban4KyBQBIAkCB05Yx+4nTIYHBvEaNvVyWa0FGBZN3aCnr8AN99zLDitDvFZksTir5tDefYfIli5RWl2hbOWhd4T+sUFuu+VWbrjuMIVchlq5pOa2Laq5IiBlmvT29qPrC5TmLzB5dpJ3zlwkpWdYPT3N6elJLjZWkKrkgXie3tsf5qOPfpC7bzpAxi+zdOEU8xfOMT87zZEzJ7i4eBnNipNO9RCLeezc1a+0XSbHp5QfZz6XIpcXq6lV9HofxXJd+YIK5VfmWKqnh77+PkqVIqXSCrVGXc2PlG+ocbIHd3DHg5/m/tse5NrBfSR8ExebjL/CVEPHE4ZE7RzT577LicnnyOz7LDfsehhj8hhH3nmDd6o6O3akyOcbLC28xfLKGVx/lWRaV2q3spaKNUyl6RBPZMimLWLeCsGCQdyKM7TvToK+HhqVBuZUhmT5GhYWbSb1t9Gem9pa1bbzxfiX3cdHA53tUGn3F+/V6bUbtrKRXuKR2xZhQxDlXJ2gebv6K1kou22OOrNQ22OfKGqJ63Sqbce7rb66zUEq5hkheb05gHC1gEKULFI3LNxubrc+DY/rPgcj7NfUIWF2onvr2irA3c4bhRkXnmP7a7a0Ldc3iVfpGBXBVvLwrUPXlG3bm/2OP3RpfPjq3wiGrujpLTKTW51WPWvdurUjNdZWme3cFbczR1H9UTfqDW99s1sFU7qN6VX/HnUatmt118BZu2PeJfBUgg0RWtuRrdvu6ChZfPW0KWXH1s2ujdlG1eOwzLDDZqV1a51Z4SjrhJxFsUkiAM/149rQNmzjVb/bIYi2uV82XG7TsxSWrkonvPfAs7MdnQGk8Odwc931cxV7iM3nFruCzuDYBuDZOlgBT09M0YXcKJkkGQ+X4vIs05fOMDtxXtUr7dx1CNcpc+HcMcrL8+RTGXKJHJfPjbMwMyn5UkxLou06yWQax/HUwIioTjKdUtYDAjqnpqYpLRv05nvIpBJKK1TorsWSx1xxlfnlBjXHUxulhCkZHp1bbr+V/ftGSSXERN4ilhugd+e13PrAR6C2TL0uepkaMfEvNDy8yiIXz57mpRdfpX9wjIPXHsbxGhw7doxkKsWBA/uJxxNMTk4wOzPL2I4x0lJrOTCqaK9KhMf1iWdy+FYaAS+y2Zd+MSTTJDVrrs/k5HgoOiienW6DuObhN6r82fef4K2z8xw4dB35dJrXXn6Jt48cIZ3OoulxzFgPsVSPAr+jQz1U6rNcnpxWNNvBwWHy+STF8jzFlRJDA6NYnodbrykwWZcsTqmBl8zzN3/3d7nr5muZv/gOT//i5xyfrnHPnbdRKS5RXl1WQkaNhs3iapFDh29U2bCFYolctod7broOvV7ha3/4Bxw9fpJqYBIfGOOaO+7nk5/7HAeGNUozp6ktGdgelHWXuhFj5/BuzOW3OPazp/jpL57j9ZMXaDgBgRnHlhpUUT9VnqKS1Wwq8Gl5Aal0RvVjw3YUgJMspyilCiAVL9XB/j7ll7iyvKSCH0OFXi5duKxonoEeU1k9yRpmtRq1Wj1cn1RNpxJQRTNCmrgSThI6rwSNfBMviRI28tww+CF0XqdaU+PgZvLcfcthDo3kqC7OcuzoCSbnKzh6QoHpeMJUIlCiKKvHrDC7KJk/11e1oULDDJouuXSGWjNAT+oM7uhj3z4BnoMMJOP0GJJ9FXEj8WqtUF4s48TjDAVljrx1mTcvlJioaViFfvZfcx17GxOcmJijGJhksnkymkdl+hLVuk0pnoVUVo1fj8gvLc6ojPOqFyPWP8Ljv/VFvviFzzOYT5MIHOrlVVJjBWZ/8l1++vWv8q2j53CdBI5Q6QOh8kq2WWx9hGatUS+uKH/cPYf3cPjgPvpjSeqTi5w6eZqpagkyeRLxFLrjUi9XKEsdtKUjfrMSMBC1qMD1qWkegwMDJK04rm1TrtRoBho9g4Pccv8DfPijH2NfKoO2vMzE7CyTzSZ3Xrsbf/woT//6Ncq5HRx+4P3cfdNhcvkdGEK1lmfLDS2KJJMv/S/CWrpuYRkeTnWVRnlZrUHe5Sl++L3v8szRN5l0GgrwGqs+K7F+hnbv5IH338t9tx4i7xY5/+qvef2F5zk9v0IpHpAv9DDS38vgYI5DB/dQFu/eU2dUsCGbEbEfU60Dtp1mamaGSqOOI8wYAdW5XnqyeeoNofA7+KanBIkSTpLFVYP+G+/j01/6u9xy7TUY5SILly9Tqk2xsHiKpaIk0UVCaYaa8yK2Ps5A3wcZS19Hff44p2fe4lLTxjR8shlRqa5DUCUW98hkQtsdCR5U6w5Vp4EVT5FJmaT8ItpqiqZdIj+0D7OQIXAMrIVe4tWDzC5Xqfde/ssDz80qdld7iUUBZVcoE1zlZNGAZ5QdVGuL3m0X0vXNvH5AlPtsb+a3O21nVulqx0XdaIUZqe1vIvq5ImR1/4Ieqlfru0jegl2hltridu2HsJei7vijTowIm7sIWZjwWYt6ru2PUxLzHfd59Wfqyux857Hb1elutfmO0v4oIDzSfO0EnttQbZVQRZdPpOu1zhFlDeh2vfY07DbaoQ1A53xtBTo67n1tTnc9Wegh1/UwdYluR0W6w3AGvgvg2X4612o8/wLPaiS4pTKenWvd+hzZMD83JXWvNvbt7Klqf2sudmY8w/Fe996M1nvv7qjNwDOcNd2pFmqT1/ps9RyE9MPWPOzsjy2otsq4KJBMlSSNTFWGKFYDqysLrCzMqOxmJhmnUBij3ljh/Nm3WJ6bUAJBhUw/4+cucuLYm/heg3x/loHRQYYGR5RIjdBmRVxI7B1icYticZnz58+BJxS6IYYHCqwuzfPKSy/w1pHLNHWPpp+g5jo06q4S9cj09fE7f/fv8JEPv490QhQ2IdmTE+4atqLrlZUFieOKRYKLqblYus389ASVSp0dO/aRLxRYqSwp6xbxHBSRIaFJChAWpdv27zLpvDqHZOYE4AqIKTVsTDMRevZpYeWsZFflU6uWycQTWOI1KBlR16ZRXOLpnz/JxLzN7XfcrbKnf/q9J/jJn/0p/f2D5HoHSPQUiKVyjI2O8cCdN3D6wis889yrpFLD3HTzTYyMZllamGJloUS2J8P0hcssz85Sr1UoNxymyh6VeI5/9E/+KZ/92Idwlyd49lc/5/WLy3z6Ex9VtZtOo0K5uMql8cu88PJr7Lnmer745d+m1mwqgaPBfA9upchLv3mayalpBbYSfQOM7T/MDbfdhhUUlaVO1kiqLFA10FRAQFR/e/QKK2fe4Qff+z5PPvUMiysVXCOJq8WoOyIuoymasFiuJGI6QwloOB7lukOl4Ql8R1d0RkPRnmOWwYG9e+jrzTI5eYm4CXtHR3jxN88yMT5FwwFPAE88yb6hNLPTM5SrNWWp4gk9XLKPlmy8w7VWkX49ESRKkd7VQ0rzqRebxMQH0fCozs1StiF3w/08+tDd3LQzR3HyAi8//zInz06zWguwknF6+7N4jSqL07N4hk5TrG5VDF8jmUwRF7BdqdOf71WBFhGM7R3uYc/eUa7Zs4vRniwxx8ETISO/TKNWp1FyaSZSjOpljrx5gVfPrnDJTpDfe5AHHnyQaxsX+cVzr1HS4+zav5/+mMGlN17h8tQ0c3oScgVuvelm9uYSnH35l5ydL1OJ97Lv5rv4wl//6zz6kQ9iug0yQnevVbCGciz++fd58o+/yldfP4XrJfA1j7prEHi2Gp9EKq28KMuLc2TTSRpBk8xQL9dce5hrd+9j8ugpylMLVOKGohMHTZ/5uSWKtQZaKq4o9TSlLrxCs25TQRR8TQp9eRXgKdUaok3F4Vtv53Nf/m3uvP99jFga/nKRsu1jDuXZHa/zmx99myd//CJL8QI3feTDfPYTj+A1ktjNhhIwEqq2BKpEc0JUhCW2oOyHAgk6uKTSHgdHenj5D/9f/o8//gPenLxAI5nGTPYSb5isBAaVukuh0Me+XX1kzDLT599m+nKDRB70TIreQoqR4R4G+vMMDRSYnZ5iYWaWlNSCJkUB2VPq1OMLVcr1Cj3ZJOge1WoF04iRSmdxbANXaNCWjxbXsdwkc3MBfXtu4YGHP8vI0DArM6e5dOoFZqaPMd+YwqvEwbUgVSE+vMjOfTH29txAVuujXJ1ipn6JFU/Apk4hn1elApYZYAqdW/MUMG7aQn1OKEq9CJxpInDm1Uj6Sez6ghJbMlMWCT1NvD7EykKe6eVVBg667wXwjLKVjABW1jb8UTb965ueK2iCnYmQSOmh7tHvdwNEum06N7+4r3p8hM1d1M3wZguALbcrUbq9tUnsPuIROW8bNnbrrQoTKuEYhwX90TZY3bfCEcWF/gKb2e1b2L1lEURt27Cma2dEybq1KbKbT3blfGyNQ8cgtIMiYSa0nQXqfo+bg1RXm/v/fwPPKAGvqM9aOHUj9EXXUVwXiNl86GZa8kZLjBbwVFuiTlDRnfaqKGlRgGcrSxnlFiId0xIJWXsFtDZ0nc99yPZsrwnhWduZ0ojLw1pTxPyhG7q+kiXcDlpt/O5mIn034LnV+t/+jqi3dn3XdG96eJ9bvD/az+s6AF3v0+3GKaTabuzlzfexIYi1hlK3qPEUv0llJC71QaKEatC0beXZKfVZohIcM00CUWhsrjI1eZKF2QksTWO4b1jRSF95+Vl03WHnvv3sO3g9u3btw7JSKtMh1FaxW4mnxFalztLyIlrQy9Bggv6eDBdPH+fb3/gqTz91Ej3pEJh56l6Deq2BZ8fIDo/xe//kn/DJj39AZbLEb1OojSJSUm6I4mkZy0ygBULllJI8j1TKoFRewRDbFi2ufAXF2kEowEqQp9mqE2yJpoWqruLXJ2IuIdNICcYIRVLq+KROUWoMVVJasl5uWNfmi1JuTGU9pdZS91w8u8bMxDiOmWDvnr3ons3zTz/FC88+TSaTId8/RCydByvJ4MAw9998M6fHX+K733uS0dEbeN/771cCJqXVBQJHp15d4vkf/5zxk6eolIss122mbIslsvy9//Ef8VuPP8ZA3Gb60lkurQbcePgASUMMLVwCz2Vyaoqf/vxphnbu5b4PPKQy0J4r3qo2ntOgVinSkLpDzVBZkrjUhqXSBGYMGmVV3xjayQnfQHK9Hjm3yuLCJV7/zS94+qdPcuzEOcpNAzPVT63pq6xnPJVgYLDAztFBbhyJ8dqRo1yaWWS55tIILLBS5Hr7+NKXvowVsxju76fQ10OtUSRpBoxk0/zsB3/K0TePMjO3rOogE/leHn7fbRx9+yjjlyeo1uo4ni8uFVixpAKyyhJOFJbNBD1mLwcfOMhw0lJCPENjI5hBhaPPPcPLb59jx2N/i0cfvItbdiRxFyc59eZRjp+4zOW5Itn+PLv3juKUipx96xjzq0XKvkPFdVXmtbevn1wmR3WlSDadISH1dclAWYOM7Bjg4M7dDKf6cIqragx9rapUi+tlDz/bx6hW5K03zvD6pSpTZj+jt9zN5z//eW5xL/DzX75ILZFm78GD9OkBF15+gSNHj/FO1SG3az8fe/gxrutP8/pPv8GRy4v4A/u586GP8uGHH+bw/p34tSJJccURyvJQnpUnf8CTX/sqf/TKMRpi1xMLqDkiFGSL2wbJWBxDBLICR9Whak1fZa3N3jSZ4V6G01n2Wln0pIaVTFAuNbkwPodjxNhz3SH6enuwV+ZYuHiWucuTrDo6uqGTyfWQyecxElL/muOWu+7jsU9+lr6BIaxGCVPcWDJZfL/C0T//Ps+fO8qAl6Jc9vBGdvDAb32JUSOpwKZQf5qurQCWZECTsaQqEZBnUPMMHBNiWZ29MYNv/Y2/zzeP/obpoIlrpWi6FoYr1FyZHy6a4WDFm+h6HdetqLbG4zHqdVcp2Q6PpJS3r6EZVIolpdQ7MjBILtNDXcSWKlUmGga53gQ7dmRJxB2qlSVVcpDLFCgXPVZXGpSkj9MpcgWdRNJW9Zfp3n48XYCgj1HziTdclqwVrGYWcZ+xzSJmf5O9+0YYjecRgnjdd6hSoumXscUnWIBjMkY8Lhn+Bk27qNYGx3ZJFfbQmxtA8zwaVfE+Fup7FUN30JxlVXNsukm8Rp4T4w1yI4PcfFv/9sAz0qZBJk63t3jkzdhatc62l978ct/6ZR/tDR1tkxi9Xd3O1375d7uHdu1SpDHoclC0Gs+/+g3zds3crt+2Elm54lzRhjuS+mrXzd+7GJSooDmMaUf5dAc13eZga7ez5cW2Ap6bAebWGc/umZPQLuLKzxXXjBQwijBf1X655ZR91a6VSNVfbaYpyqhu2S8tqvZ2oDdKxjPs3wgPSETguTFX/he9u9b3lGVAd3Ghdu1qG/6oFbkjUxr+Pprq80ablKu0f0N3teZtO6jZwScN336dgdAtns/OzN9fNuMpYxQFacuYbxLp6gSea+DzXWQ8r5btbPdgSN7d+GnrS7XbLGBONnZqDyeMMd0MrUwUnVBXNYq+51Et2/h+meXlyyzMTxC4DsP9w6wsLnHkzVco9KXZc/BGhnceZmBgGF2LU63aCgxI7ZEhPpy4uCIwEyRJJuoqK3Pu+Nt882t/xHO/Oo9nlmh4KWpeDduuEvgWA3sO8Q9+/5/x6CMPoImFQrUqFW2IcqkbGGim1PxpaL4I+VhKJdfTxCPTIWYmFWCWmzMNoce6IZBUkbT1QRPRHuknsfUIwXc4dw1dyGuiWBrWrim1U4HoWjNUYhV4p9azcJMqPwmok3Y2TQGlGppTY3V+itmpi9TrNYx4ksBKKuporqefG3ceYq70Dv/p63/Knt23c98D99I/YFIrr5BP9TMuNNpvPcHEiZOUKyXmihUm7ASLZh9/93/4h3zuEx9mNO3TrCxSMwtk4jpas65UaMWaZmZ2np//6lmV8bzp9rsxxQLCEYVcR9mgmJaO3WgopdZULKHozbYTUNLz9Gk1lkxfAeqME2BqCZqxGPnSDBOVOeZOvcErP/spzzz/OsWqTnZgDw3fwNct+voLXHvdNdxw3QEOZkr88RN/wpGTF5grO9R8i8BKMbb3AP/qX/8rkomkEiNKxnV0UzLdqwylErz97POcO3GG0+cucXx8AlJp/v7vfInnnn+Ot48eY2l5lbrtKIuZRCqj6I6iLCz+nz2ZAvuHDvGRv/EhdqRjaFWNobEhvMYCT//JE/zZUy9x4Eu/z0Pvu4VbRmKkGsssXJrk3Nlpzo7P0z82wMHDuyhPz/DSk09zcvwCS/UaS2LpYZqKz6UeAAAgAElEQVQMjYwxWBiktLRKwkpQSJsk8xaJXotsb4ahvgEGE314Rcl0CvCsKDXZesVD7x9hWFvl6BuneXvGYT6zm333PMhv/85vc5d/gWPHzlO1UvT05Uk0KhRPHOet4yd4cX6Fketu4bEPPcLhnMXFF3/EifkazcI+rr3rAfYe2E8+aWJ5NSxhUPk+1mCe4s/+lJ99/av8hxffpuZYeHGoByLY5ZMUKqhQVx0buymMA/FeDRdzAV/xpEWm0MPwrhGu3zHI7sFRmm6M8ekVtJ5ebrrzNgb6s9jL08yfOc74qTNMLNToGyyo2s9YT5pUb4HcwDB7D13PDTfdjh8Y6E6VeCqu6mcvvvkCzz/xBGOfeZQ70wVOPvMir8yvsu+v/W0e2TOmGAhiIitBD/UUqi2CMBw8YnpMZfYaiYBYX4prSPC1T/9XfGv8CJccqQVNoukJAlcnI16kVgXSDVyjrixfJKAi3qK2Y5PIxhgeTtDfayqsawjHxvGUmvJAvkA2laG0WmRycpYZPc/AYIodozEG+jWScRu3XqG/MExxqcnyYo2aZUPBw0hp9OWSBBUbKYOt6j6B5ZOPBQwZAU7qVlL6LnXNiruMbdTp7xsiozcJghpNUormHfhVGo0A25ZVrooRqxJoRezGMs1GnXQiDald9CQLaI5DvWJTrhkU7fOKeZH05zBEmKxkUK7HmQ2S7LxmL3tGDbTfTF69xjPKlqIzO7Xd8VduS7faQG/9Rr0ygbDxu3/pBEO3vXzbR7wbwIugONgtQ9TehEsE9L36RAGeYYB8fZQ2jERn/0hNRbthmzv+XQhWqFftenJm29BFBEgTPSvabaxVu6JU80UbnUibxHaCItIpI9xApPNcCUS2PrPs7jee8C9OtQ3nTufp2pTJbestI2CmrW+5Y4Jt2ycRA0sRpHsVhTkCMIi0ZrUfkG1OGFJVN1Nt250cjmh7YxshPhhi8Aj1wZGmWNSDlBJm6x6uoAiHJ9kcs7iCoru2JnXv/HBWdH+O1o9pnXNNYCgECiHQFRJtx7m2GNjQf/cqM7Tj+I4K1qv3XFTSRmfGc61rQyZKu955w3N41W5bZ6901klvpcS+odHtLmv/cu3/IdVW9Z56l7S9EENFUtMwlZqqXbPRNZdabZVSaUlZm/RkMjSqNWamJ8hl0wyO7CLbO0wikVJgTJRBQ7P3ltiM+AuL9Z/YXRhNLCNg+sIpfvq9b/DnP3yGkt2g6sVpiNqmI7Qyk6G91/GP/8X/yoMP3kng1HEqdfV95Q0kcrriB6iUrmTcJSPnK1Alr07DsFRGRGZX28dSbl8Ed1Svq0BYKKjUrldW79xWQEOWF7EBUaI1a9oA8rPbAp66MqlXVcoCWKVG1/ewTAvXEMAqNY6O8q507Cq1mojlKPdMfN0gHk8xmOvHqU3zvSe+STJ/LXfedy87d+aplpokszmWTjzPL7/7HS6dOkepWGdmtczFustKrI//5vf+Jz716EcYTrgEjVX8xABuUEaKMhP46EGdqblpnn/9NLfd8yGGR/rQxV9QwJmovorGqNisiM2IqBmbJpZkvF2fhpYirTmUdVGb9Uh4AQYWTcMkXlth2a5QmTzL0eef4fUj72Ak8gztOEC1Ve85MDzCwcPXsGfnCHn7NF/51/+OZ46fZrIqQlZxiKUYPXgNf/j1P1J+oW61iqfqQ3Vsu0Ja95k/f5bpi+OcOnWOkxen6R/bzd/4wmO8/sarnDh+nPn5OZaXVlhYXCafK5BKZKhUarhmnN7BXVyz/zoe+eLDjPX34NZskim5zjxvP/cMv/r18zRG7+Gxxx7nxoP9xIMVaqUS80sVJqYWGegbZWysl8rcRd745c957flnOTsxx4wbg1SS/XvG2DHYy+x8kb5dN7G3oFPoS9Kwy4qCnU70kM/0oXsOnrMK3qqyvRFdnHg6TcKp8ObRixxf8NF338w9j36Sxx//GLu9SVYWK9R9URDS0Ow69uIi5y5c4nyxzMi+g9x03Y0MJEyKk2eZK9t4qT4Gd+4hncmoGmRVh9yawz25FLO/eIIfffPrfPXFs9TcBEmtTFWoqpZJJmWRE9ujaoOVhk1DSmOFwhoYofhVOkHPYC97D+zl1n0jjBT60fS0GsOBsX0cuuF6MpmEqq9cnZ1gbmKCxZlVxnbtxfZdjLhOIh3DTFiY8RT5whixRD+phPCnS5w5eYpf/epZiA/xsd/5NAdWFnjjhz/k18fPknj/x/ni459G81oUei203PEkeCVKxxLokedbBzOhYXg21WOn+ZN/8X/x3MocE46Db1iIlZDmuiRsjyBex8p5uHpDKVyLt7ClSbClRq4vwcBIjGwWdCnytU0MxFe3ydBQD4VsGnulwdSFFc6WNDLDLgMDPrneGJlcnOGCztDofpYnFyiLMFa8hp52CQIL3ROl7zJe3MHv0YllYuSTBgUZ5uRDpOKjGLpBw6lSd0QYTMByDceVNSOuGAn4tlJItl0x3KmAVscP6qF1i+cTF+ZHKk0+lsMpV1ldLlO2DZYay8TNJKOZBsnaEqsLFearceL9Y4wd2EM64aL9euIvJy60rvZ39XelLMVXU+J7N5vYKLWRa/uPCJuLtZdntz3IJgPuq92pbDC6faJlo9Y3Nt3OF+Xv0YCnbAFakuGtvefa5q51Efm/SH53dtcaTazj3ls2y12bFvr8bX+YItx079aWyXLXS0Y6QGVSus2JSGcCifi/R6eKeMWoh0UEW4ryFOHTFrjZ5lBliL2JprnZoaS9Oes8jdrKbdrIRg0NdAZTrta0KDRapWUUAS0KzS5a2yL06nvpJyveZ12iIOoRVg/lf36fNj1xu5ZdBbNe+ZVtn8l26UVn0GKdZqtq7tbWOvm92JhvP5Yh8Awn8NVrqcM1v+usiAo8O651tfnd+ftux2x+93bWi6ob27RGXyHm1R6FDSJS7So5+aMArPaLRhRcBLDpKvvQtJvKH9I0xCLDx3WaCsAIjVOop9t+goCkqOiKvUQMSguXeOGnP+BbX/kqs8WAamBhu1IXJ5qjJoO7buBf/Jv/nfvffxOevYpTaWAIrVbejXGxOWwJKL1Hj0i3NaVblrndDPVst9Yo+Y48L8p2o7McwtCxEjFilSK//MlXWHCGuPXeB7jxuv2USwZO0kQ/+Wt+8aMnOHPyAqvLTWZWq5yvlign8/x3//Cf86lHHqHfcpXvqmdmaZoVdC9GWiRQ6gtcnDrP0YslPvjhLxAzlhWIlOBMt4/0Q7u96/cU/k6UaAWsNlfmmTh3mpm5BYbGdjIwvIPVWkPRdLO9/fQNDJKIGwRzr/Gdf/TP+OmJk4zXheKZgXiSwr59/NH3v8aupI9frmI7Bo54eCrqch2nuMDq/BzjFyaYX2pw7Y13cvONI8zOTLC0NEdxZYm5qSkunL1Ab66fwb5h6tUmNjESvQMURoa4/vabGBwZwPVq+M0qQaNEdXmBqQvnePZXr3Ponk9ww12301+w1DVX600q9QZZK0s6GcOvzzFz8hVe+dEPeeHlE1wK+kj293Pt/gFGczoT8xWu/fDf5Pphi4GUzviZE5w5cUztf9L5fuKJOGZQx/Sqa5R2o1GltFLk6MUl5oM8e+54iAcf+xi33LCPoDKD6Psq79fWfJG+nl1YUCyEvr4CuXxOBU/EG7cuwke6TiKRUMClPc+U1YuuU0gYXH7mm/zwO9/iG89PUPGSDHozFM04NStBvpBjrCeFNrfIRL1CTeplXUMFffxUktSuEQ5ffz2HB3dw/YFhUkmLpliEmHEGB0dV5ldqRHUzFHdqVBvYS3V6CgVcXdSHPUzNplkrs7i4RLHuMbr3WgYzPpNn3+KpX73AuWWfR/7mP+SmPVlSM6eZPPISbx99hxk/wyN/5/eU96nlNYkJTdazcRwbPS7AOUbD8zDjGlazzsLx4/zqie/y4qtHWMRkWTOU4mxMd1VG1/BNdLNJIiO50yb1hvjmhkJmATaphEZPr0k2b5AQi6iKhuOlcTWHXXsy7B5ME694rF60efHCIvoOAaRC3QXHjHHtNTn2X38HK6dPUmrUaIjatljkBllq1QbNRInYkKmAfF/vILlkmnjgQGwfsXhKKTVLllqUn11ZZ5vNEBz7vsQgVBDM9hp4uuj0NvECR7FR1FrvgWtLdtUjTYzK/ApLC0vUAp2ik8B3LQ6NJBmKLbG0uMT5eYuRsR30D+/ANwK0pyeWr7Kt7258Hy4Q3TNzVwWem1QA2xu2LV/kHcdG2ihGpPeGVLXtl8WoEfJwZ9H9XF0Pitiv3RbzzS+l7Y7XghbwbCW4NoPO9t7CuIqYxoZNjIoDd/+EtYLdjovy2gpnYQR82u1i7+rv3TYN4ckitCrCIetzq2uHRbyHaMBTeYF1m9RXCNxs3QRZyFTrO5KoVwDPFhVxQ3BjS+AZTeAmSm+F3d9tELrBi47VsMtFo6xf4dneSzffaIglildpxAkW+bAoz1F04BkBOHdf8sPHbW1x2gg81WxpAShdE6pkl2sK8OxgsFy1tjmCULNKm0VYXMO1NZyI3UBl50BtS+vuDC622S0dQLJz2m97zdaj1gbj4ZLQId6kZr6uaqsUiJLNjsocaioAJVk+AaXqW6Hc8dU/ASRFAFOsPuI61eUJXv3Fn/HNr3yNCfHxdHVst6k2l2gWw3tv4n/53/4t995/naJgNtvAU7KmcVGUlSxI5Kn9V3bgFf3balR7yko2OWRftBsbZoLNmEmsXuXZn32d8ZU4N937fu647UYqJQ07pqOffZ6nfvRNTh0/w/JCg7nVGheqVaqZAn//9/45j3/0EQZiPs3iIo6RpGnUsYiTCgIqK5OcuXSGc3MuD3/0y+jBQiTgeUUQY1PQRJ59AUOG16BZKWM7LoXBYVUbWmk0lXWGeAmKd2PgNQnmjvDtf/xP+ZHUZtZEWbaHIB4jt0eA5x+zJw1UQuDpGaZSCTUkU9wo0yyXWVpcpVwL2HvoBpJZoZA6GIo63WR5aZHJS5dJJjKK5hgzEsrr1BbrFk0jXeilJ59XOyBfAiS+S1KHmKbx7Le/ztHlOofueZi7b7uTvOawtLyElooR6HUMPU1C1/BWL3Ls17/kmd+8yriXo2/HDvaOZkgFZRZW69z/2b/HAVGS9cu8c+Q5jrz+LLVGlVR+kGQiSwydpKYTE7q57mGvLDIzMcN02ad3/+3c8L7HOHzjzfSmDZork8QTidDjNSwqVktMuVpVb8RUOq2CO2GWXtSXQ6/etr1Me561J3o2abD4wg/56RPf4Su/PstyEGeARUpBgpqZZvTAPg6ODcCx17lQLFIOTAjieL5FvNDPNXffwUMffoiCkeCGfTtJpwxWi/Msr87RaFZJJdNkcwX6C6NkewroWopaw6LilBXF1LTCRIVXa7K6uMzFyxcY2TlMprLCyy+9zEsXp7n7oY/xqUc/xcriHLG0ZNarTJ54i9eff4Wxh/5Lrtm3WwFOzbWVwrasTWL9pMdiSm0sazosnD/Fs08+xS9//CSzSyXcdIaGgGG1dgld3MNS0lg1zLiDFzSV8mwQaMStGE2nokBpNpmgkEuSympUGzbluqU8Q/ft7uXgSIq8ZK3nK/zm9BLW4QL7dgU49RLTyxX6dqS594EPUj91hKmizfSCj1M2yPUUlI8smYBEoZf+4T3sGt7DQCaJW5ulLuuYsc6EEvsdgcYCQMU6xnGb4OroIqIUCE3YBtPB15p4vtRq2/gSgJNSBC1GUPOoLxWpVkrYmsGKbWDL89MfY3+hSaVU5fhll4GhAj25IfWcaL+8CvBU280I1DKZpd0i/FtVgUYRQGlP5g3HtqlCXZb0UAq/27azbSqx/ZtEztXVC71t79D9ku/iZRThDdftetH25yrXKS/7zXuaNgBt/17FLtvZp039uwF8RmhXuHXoco9dx7DVnVcyQt9FP288tDPDdtWTtLJ33S4Sgbm4LtzRbbijWIh0a9CGv3e7YNvmIcJJI+zGRFRkbbi1jfvnq7WkPY2uGBNhv0UBxN1vsdsMjHDz64eE07Xb5I8qvhWG7N6Tzwaa6HYb9W5tf09as+kkUa4ZQWRMrQERzrUN8NxYCtEZGLsSfKoNmFBtu61RKo2/EVipDtj0vSghHvUARQWerb64avaxYxQ2Up3DRX7t0Wn9cAXVtoO2u3nWdwOeHdyasCtaN9UePcW+CVPwrSraMGOvEnvqoPZ86BblgYSw2HQDM6njlGZ565mf8e2vfJWzkyVWG56qtxLgGWhxdhy8lX/1b/8dt995EKe+rICnLhtjYQLERVDySqGlv4onots5rxB36hB5a2enO49Rc1SeD0MywB5v/vp7HD2/wuE73se9991Lox5gGzrm+Bv8+slvcPLocRZna8yu1LhQrlBJ9/N3/tvf5/OffIzhtE5jaRnXtGhgk7SSJPwmcxNnOHbqJEtOio8//mX85rIUoUamD23WElCjLEqyrYynZKUleBmLJUj39OAI2PMCZZUSaJqqt8RzyDiTfO/3/yl/8srrXCjJTMrgxXTSO/bwH7//BHtzOnqthiv2J+I76gq10sOw62hNh3rdpuZo9A6N4jTF+1VEosT3J1A1wyJEZRihZ6wSSTJEKEpEjqAmGXlhQWiWUro1/ICUgJVMD87Mcb7/gz+klr6B6+79HAd39JJduYie6mEpLYJUFgmpdXTLVCYvcOH8JKtGL9mBAXIJl2ZxktVynWvu/wR9hou9Ms3xt17g5PEjKmubyPSRSOSIYRIX8OXaVBuSda0xPztPkOznxvd9lGvu/CDxZBqcEj0CKjzJkLeFAsMAhUxzyWAKpVtqsB3XJjBE0TQMBqk3k9iGGGL71/qdphFLBJRfeZJffvs7/D9PvsmcGaNXr1Frpgh6hrjl4Y9wz+2HWf3OH3BmfomVIMlC0UFP9nL9XffysS98nptvug6z4aAZccy4hWEIICpRqiywMDujLHtyPaICO0rvwBh6tp/m0jx+fVXRdb1YkqYeU7WkLE0yf/JNXnr6ac4v1dh934d5/HOfZziosliqUMv1Y8Q07EtHOP/ck1zuvY8PPfh+pWbtOnX0ltiZsC6kVlvGPFuZ4dizv+Q73/9zXj16FqunFyMh9ddeiyYv9dcmvmvgelV0Qyx9HDU/hSFjWUJxLRHoDXKZJIOFNOm0Q6m8SqOhkUz0MTbUz1DeIOWXiLkNTk3Xyd5+HYd2abilGc5MzLAawP0fuIfM/FmOT1a5vABxs4eRHWP0FJLYpk9g5BkeuIZrdlyrajwvnXqeJX0ZK26QSMaUbZPy623WcF2pu61Rq1exq9Cs6ZSkXti06R/pIZOzCAKbeq2E79ikkgkCc4ikliRpGFJiSyPwWKw6lFdskm6Z/lgRt9lkthgnkejBN+I4ItD01DYZTzHm7fYJF7fuu7utCHtdX9gdF187NiLwVMpo3TYEYVyq2y0q0Nkph3+1L/iqCnn700XwVG+doHufqp7vPkRrWabtWib9tUHyv6MVndfQWhHm9nhsjqqvRS8jzB0zou2KH3Hv/W7m07Z9ESE5FOKL7p0fibYbSnZ2/6idafdrdj9R+4gIF1XiYdt/wuBE93NJhKxdzdd5dDu4seVVNoGE9lQQCf0oDevW9nBzE25k35tPlCx+1CtFgyLRzhZtnX7PgG60RkU+KsoYhfMowohHAJ7hqdaFX8L/h30YzpTwvfFeAs+uwU31mEWbp2Gwtt0XEUB7R41teIWO67SXJxVkbr8YWj93/C5KxjMsdGw/uuvX2Aw8pV+FXiu3ILWf8j2xMFClC0pUKqyTlM3vth/xR/ShrulYKQPqS5x68Vd85z99jXfOz7NUdWg06zSbDQIjyd7Dd/Jv/t2/58abd9OsLV0BPDW3gxIcefa+9wf+RYGnG/j0WBbnXv0pL7x5mrFr7+D+D34I3ddoSJZs/gQv/vKbnDjyNnOTZeaX65xbLbMa7+XLf+sf8MXPfYKdfQlqS0v4hk49COhJprCcCudPvsVb75xAz+/kY5/5As3qshKF6v4GCfunE3i2/9/OdjpSPycTR8CxaRITEapAFDQF/IRzQN7/cVGYrU/zk3/5P/OtZ1/ilNQ0+mncmE96bD9/8N3vcrBgolVKNB1JtsVo+h5xoYo2m6rWzhXfSAEJoo7aFGArtj/tQtwW0zAIcFypvdUwAkd5O1oJ8WDVqItQlhFH2BDKe8XziJliDWIz/8bP+OUzJyn33shHvvB5rs/UceaXWU7EqcYs9RpNNutKhdVxAmpGFs0Uv1iblCZZSI1GrI/y4tvMXz7L1PlLlFcqZHoGCcwMmmUpqqfuFGk2pK5Qo1EtM7+4THZkH/c99ln233wXNbtJs7JEbwKCpigmq0iu2k9KwknqleVfGRMBTKK4bMYN1d9Cfxeg2qbXKkVmoWca4i0J1Zd/xs+++nX+zx/8hsuGQUoTH8okZnaEez73eT728Q/S95tvcWJygVfOTHNutszooZt49NOf40OPPQqejem6xAxXsR6kUSJGZWoatVqRlaUZllemKCu6d4KBaz/IHQcOYNgOddtmqWHTNGCkkCO2PMOP//Df8+KFcYZuvIdPf+7LXHtgjIWJs/ixDBUnSzzwiRfPMvHOr/nxOfjkpz5O30AfTa+psn+W9IcPCcMiZphUj7/EMz/6AX/23P/H3ntAWXJe952/Sq9e7JymJwcAgxmAyCQCA0AABEhCDKIpiiYpiZJoSU6yZFm292hXe/bIK3utlcPaK4pWYgIJMQAkwQAQIIIAYgYYTJ7B5Bx6OvdL9SrvuV+91/26p2dewYLPsc/6Sa0Ruut99dVXX7j/e//3f3dxugL5/kECr6ao1WLjiIcq1rNKZCyKGxhmQBwF+FL6R5iFlk6k19Ftj3y/weato7z9xg3kgzrnDh9n8tKcAqgSh6w4FcIoZPXAKkZuvo7hHhHyajBRaXDizBGG1q5ldSbkwIkZxqoBvQN9DK9cRZTVVJ3X3p5RhnvW02P04Exe4uCu5zkyeYFYjxUA1oX2qgVCGiCXy+B6Naam6sxOB0hZXCsfUew16e6T+sgmGVsjk9HImDqWoVPzcnTle+ktFpGKRY1YStkY6FGOcG4cd/I05ek6s5W8KqEjokVWPi/A828nLtTcMjrurJeDgmUMtNY5tMR2+G8X8RTzIaHxXO1jxItB2ZWulWK/ncyC9KZkOj5Yp/st2GJXN8jkr6Ys8LbL2oFtu8Gh2mw2vGDaJBb8/HUpDEDrKqIb8/aNVFRKATzfTAS98/tOcjM7fzobubKfL6WTLteu3oky1pIzSTGunfud/ooUeDIxGjoPRZNuuDCwl821ZrfmnRpL8Gz7LTqv2mSOdnY+LYitpB+Vq1+ZYig6R8nmAfFb1Sv1llI0loYpkqKZt/iSNPTk5OnSjP7CVe2AdjG4TcYhmYvNlpuRtpawkNwtkXjpdM/l1XaXnolpnZIps67n30CasZvfb5cBtstRIZfL8Vw0Cu1nQftcWNR+c1zVPwmga7UhiR9i4IrzW8qSyO9F5MPQJJdMxKbE2BWjqfPhYIUGdURfxsAKZjm542947K++xK4Dp5moejieo2r3xUaea264i3/7H/8z121ZgVOZxK81MOMsQaQRZYSSmXaGdV4Aad9L+zy5EuBU3JT5+ZpEoBJw3vokIyuFbPL5LBN7nufZv/kpxdVbuef+99NTylNzYzLlk+x88evse/U1zhybZGKqzvGZCjN2Hx/55K/zmb/7MTat6KI6MaHElhqRRXfRJqpOsn/ndvYfOsHwtTfx3oc/QKM8p+imnXLLpV8CYlp0+vZnlGingE6h2op9lTihxfi1yJiWmhsqNzSKMHWDXDaD0Rjnhf/4B3z52ZfYe9YjDjIEtkdh5Wb+w5e/wdZVWfRamUYjRLNNJUpj6xa6F2EmgsI0Yh8n9sm6tgJUCtzKxFM0rZggSsCYJvRvsSGjRADKD8WFomNatpq7wvIRZ6udMYiNBlnXZ+9Lz/Lavj0wej3v/+SvMRJMkw9FwKlIXbPI+3VysZeUojHyimquhw6WKI76DgeOnuTikecZO3mE8sQMFln6B9fha1kcX8R+6mh+maDh4TY0KrUKM3WHnlUbeMf7HuHaW+5Izmu/ihU5+LoI+ORUNE9+dFOeV7ScBTvJGkvUl5FajZpGoGRoZTgSWq68I3kH8k5K9gy17U/x7Fe+zue/8zynxDkg4R0nT7Z7kBs/+AiPfPyDPBCd4PCZCb765PNM+hZ33Psw9z34AVauHMWrzakyRbYhu4BB6McEXqDer+RFRlGdubkLjF08ydjFC3hegVXX3UjPynUUu3ooCdgNGjjjZ3nmqe/y9I9/wOg73stt73qI61atoZjVCE1RI+4i8jIUtZicN87po6/z7ZcP8u5772XDddeQyWXxfE85DySil9VNMrrB7u89xhOPPsrLx8eYyfRiFrsJnDkVmZRUtFAi6bpNFEk9UA9DNo0wAZ5KHMwSb5iHVQgxun223rKej3/gQe66YQ3u9ElOHd3DxYvjnLtU4cSFMhMzDTYOrGLFyiKWPkeut5dcqZfxI9s554YM9fYxealBQ8ZnaAA7N6jqv65dN6DEtuJGzLkj5zlz5ASXLp5UlPpQ2GfiPJVIvxGTsXW6uyV3NsapO4SBjp3JYWYMSr0lCt0lMrap3nEua2NLqZgooBFJ9ntGMRHC2AUrIpMrUrB6iCszTJ97g3OnxrhwSVNrV5wXhZ4etKfPSsB2+U/ajbHTuXslsLX04F1Mc2rbMq9C6bxS39Vi6bz3p8pGVFTbFAZ/mjIDYlykMhxSiLW0A8OrPaqq59dhMFRUdxFwbDevLjdZW8Bz0X3bv58m4ily+h2MYaHQhJ1tizQBtxSzIblE0Y5T2eidZ5hs8J1i6gogpbifymPtfMvUz9lxUqh+de6YOqBSrA+jlePZ7GGrZRUVbjeRmm3N7xvNPy4GnnFHQC/rLA1TIQ0VMcu6cDgAACAASURBVO2gpn09aaLzadkk6fqWrmcpXmO62y3KkbzyV5ZGOVI3vuyFYuJ1fs6lVywHrJR525qHbbno81HP5rpYoml75V4pAy4xmpd+5u+ThGyvOgRqr0ixty5Ke0izhpdcs9zZv1yb87+7QsmYpQ8zf8bLH9ruKeZ6a70nAmMCLgV4Sq6nodRpJeJpvlngGYMZmdSlhl9exw7nOLvnFf76i19ix96TTFZdHLeO4ybA89qb3skf/6c/Ye3GARqVcQIBnuQU8Ayt8C0Fnv81c/3KNllCeWxnIF2WF60AhI6ZtakfeoVnnvsxYc963v7eR9iwdpDZsodZu8D+V77Jnpd/yrH95xXwPDUnEc8+3vfRX+Czv/jzbFk3SHniEpph4sUFuoom9anT7N7+CsdPjbP17vdw85130JirJRHPFN5Lec/LUW3bgacvpWuUwayRtYW6l1URuDiMiUMpx2OoKI4VTPPqf/lDvvj0i+w87hC5JkG2Tm50K//6C9/kjs1dZNwqTs0lsjSc0MPEQpdUNil3YWoEhtTQrGN4tjp0leKqKRE/qRkp+ZBSKkeCAxLpEzqvjqfUeiUN0FLXqf8QMRfRFZZSOX5Mxupi7sw2dr74JNsPzbL2vZ/hkfvfhjU5QyM28Q0bQ+Z95Cp6vkQ9fc/HrVWolyepVic5euIo1ZNHqU9eIHJr5LNZBoZXERpFZsp1vHodQ2jJQYDv+koQpxrFBPkSo9dcz/DadQpE2EZI6MwpYR/dMLHMDJmMjTafPy0RuhhdHD+6RaMZWZHfCQtB/V4pvUrJH03VpoyyEeGJ/Rx5eRtP7zjCuIBOOeADKWmUZ+S227njgffwMys1zp2b4ulXdqH1DHPHex7g5ptvoyT3DxpoAs4oYZp5TNEeklIkWohpilBbSOC71GpVLp09xYmd2zhdjyis2Khq+l67YoghM2T85Bt844lvcWZqirc/8LOMrt6AMzdOLmPQO7KSqpfYU5YWYEUN3PIsr+/ey8jKVazbuJGu3r5kP45j8lKTVzYl3+fl73ybp578PkdnHZxCH1o2j+Y2yMby3iKCUFMU7liX+r2eUnaW6GcYxKoGbGgGYLsYBR/sgJHRQe647Rbedc+1rBxxcKvHcObKlOdixidCxsZr+F6GXqOK709jD61U71s7+xqvnp8ktLowGxnCrIFfypExhhgZWM3mawbJajXOnzrJsSOnmJqp4scBhVKRMJaodYCmiaSwvL+QjG2Qz9uYlqFotEJhnyvXVEmmweFRisVuLHGoCIIRWz8M8fRZGk6gnDiybrr7SyoP14pyZEIPZ+YUJ46d4I0jU2gmaBlNqQ1rP7oC8Ew2/85Gp2K8dTzrF9ceWxa0XGEXXu7adP16E8CzEyhLlS+a7hhRXu3Ow5rqotTAU3mFOxk0ST6Csgea9s88MFjm0ZY3opqULmVBdJwUCtR0vkqENjtflWpM072iVH3qbCImN0uAYuf+i6es00c5Njo31amZ5t/TSfe2i35cqWEVz0nxvlvAs/1RW3O49bv29a6m0TKgU34XpCh5o+jjKfqVZj9Rz56irbRRqzSvMeEPpJgYqd74PIy/ytUtcJSqwY4Xpcl3fWuBp4xWZy/VorFvaRTMs92TPSzZwpqlLppqoQuvv/VeRDSo8+qWtqQKY+tzJaeDOAg7n1ppnnDprLkS1XahTwtH/XK/a/W8rZ15J+PC79pH/oprqk2MaD6S3MzxVO+leXvZU4RqKyBbcqsURT8W77rQa5OIp3pPnSKeAogjEycGK6eTi8uc37edb37py+zYc5ypmquEWeoNUW8scP0t7+KP//PnGV3djVO5ROi4WORFzPa/a+CZjMPlwFPl47U5UHRdOHU22smd/OT5HzCpDfK2e97P7besZ3qyge5PcXTHd9n5wosc3nVS0e4EeE6ZJe556Gf53Od+gVuvX0Nl4qKK8HlxH6UCzFx8g12vbGNswuGeD3yIVdespjHrqkig5Ml1+rTyBJNtduE5FgHPqJHUZUXHtrMqIqgLR1CVu5HvJIJUOW2OXV/8Q/7qR8/z2ht1AkcjyFUxBq/n9//DX3PfHSPkwxq1uRqBFdOQMhwCvjwp4JLUgI0yHrWohhkV1DwzLUsBW+lbInrloUt9xFj6I8BIw3c9Yl8ifBB4PqHXUDVMpVSP69bRG1L3M0JrnOHioT3s2HacuewI9/2d9xHMOmQaNXVeeYat2m00anj1RAm1Wq4yMzNOrSbgc5xgwsfwHTJ6g3zOoKuvD83uYnK2QW22hhWCJfFtub9u4OgWM54Aniy5Qp581qJgaQS1Mp6AXKkSa2WwMiIkJCVOJAlN8mslKiZWgEFd0nWbIFNApwrGNAM88t+WZVGzdHK1afzJGc7O+LhSPkfeT2RhxR7G0DC9G6/hpkGLykSZi9MV7MER1m2+nrWjq+gV8KuFBOLk0Xuxrbyid5qm1ICVXNQA35MIt0kcm1Rnpzh98EV27D8OmT5GR9eyfu0oAz1ZCOocOXYUO1dkZGgdc+VZTp05rMrArBzdxNjkJE5Ux4skKpmhlOuhPnWOmtOgu2eAQikBWpZukjV1zDjCc+oc3rmbw4cOMyfiOrk8mpmRsp9YqjhxqKixkTgntBBN5olEfSOZM4YCnp7uEth1YvkR0KdnKfT1smnLEBuv1ejNVei2MuT1EoFnMTUzx9lZh1xjmjCoYvQN0z+0gqHqSbZfmGTCER2hPvxsTD0P/cV13Ln1DkZKMWcO7eb40cNM12roPV1ERYuiYaj6v1JXVMIiykdCAkQztqUYEbZtq0j21EyFIDYZHFpDX98I+XxJlVwL/YA4CHGic9QdUUTOqWjzitEhMmYGGhp5yYmuXeTw4cPs2H1MtNtU1NMLdbQfnLky1TaNkqA6GDoAA3UIte09i23xdjNgUdwjsfUW2e1qiaeqk9cZaiVbYZTCUlycL3PlLTStEZJiH+60T8+DmjRAREU8O3yUcdQ0ChYBzsvow8lfl6W2zuffJrWOOn4U8Ox0KKXLmXurxlTZPmlQQceHSy5IQ8ST6xK14KvfWDj/SQW8t+KTBoi0LMFO90wJPJVjY3FbLRrylSKeagyXKim3gGeH95Q84Vv3MtNEKdUe0Gm40r6+dks87XeueF2KPIDWYP+t79Wc+ymAetpbpXMOdN5NkjWZzIulkc72/243fhX+bDOGJYLTulYAZacZJr1amom43FxKBTxlz0xR43lp9Gu5cU4TFW1nIV014rnEvXal99VuC7TeVvI+mhzHVjsSyRKGREvNvqmqmYgLLQihdIT9Kihl4QjDLauRjcuM7X+Vb3/5y+zYe4LpmpQ5qFF16vh6gS23vJs//n8/z9CKIk75ErHrYWkFfIlWGL5KR+n0vtPOaTUXO6yRq47johslEc8EfLYixi2t9/YSQTpxqUDX+UO89NKTHJ61WHfz/Txw3w3MTDSwjDqndz/Frudf4NDO48zOOByfmuF8oHPjOx/kN379V7n7tutozF4kDMWQHiaf9bh0eje7t79KtW7x0M/9PLleG7csNTklqtKJ85OMQ/uztsalBTxVjmdUJ5bEMyFgmlnsbB7TlKinRRJOMSUFlC67yt4v/wF/+f3n2La/il+Lce05vNIG/tkfPsqH7t9At+5SmakQZwQT6ZiajenbAjvRzJgw08DVathxTlnLumaqqKoASqHP+m4VYpcgaOA6Vbyao2rPBjUfv96gURHQWMdzajj1KlVR4w1cGpUpYi9G83T8mTLlqXGc3hXEuQylYArN96joXarkhJSv0FyX0Ivx5CcUkZoqll5mulpUOY+2IRTUCAQw2iXqjVDdN0OELbVTfR8nBE/KmUhkOIa8ZdCVMcgJIPI8ZjSThqwToQbrUg9XaldKCRNL1dQVmrMfx7jNYFQr/UDAqbwzAZ2KihzHNMIKXTTI6xaRWcKSf40kH9fwpmmgMWsUVCTcdkJsO0eYszCyGfpyOVZm89hGTFUPyJs6tkSTDYk4G+TyUoZEx3EkZ1QUdlGOiEirM3NxEi0wFM0zzucxu4us3rSeNSuGGOwqUZu4yNnTxxibGMeyC6waXcv02AUuXDipSvJIaaBs1xB9xYDxS9OqbQ0Ly8goFVpL18hmDDxxBkjxUXF/WCEBolSrY2gSGZfyJFJH0yXEp+FLgaYYS0VVLdWej5RwcmhYcwRWFV8TUaoMnkhC5WO6Cg36bZ3BXC9duS7MbISnzzCt1bGDkJxES/N5soUSay2Pk67LZMUhdvqoZTSMoQw3rN3KXdduoXziEPte3sH0TBV7uB97Qz+1bg+7OkUUuApYij0mLAGJcoaBiHWJpq6mBKUaDZ8wlJxlg1yul6HhVfT1Dipg6at56VJ1ThNTpNi1mv7BVQz096tSK3Zooft1Ji4eZu++g+zZe45Y6M1mhCd76PdPXwl4xqrA85U+rb8oifOOBsbyYLE9upHcZ8HbfJni3zwCTQc8Ux8OHfvejLZf7TRJ8PDSUuLz32jfUJXHNs3J1LJer2LEqqLMqR408Qhe7SOUV2uZ4jhLo59pIjCpI7GXgahFca8mcGvP+2m/++LnSf7rcsdFmqFeek1S7DrNp/Pgi8HZ8Srxxne+KilgnAp4pkE+6YBnOlM+HdVWl1IES4a1ff5Kr9v3hNa1y/mGFOunE/BMEY1K85Zb13Te51oOhA6tXlUgbeGh0lDUkkXScYYt0Biu2rW3MsKabmTTjOnC0r76vG6vCtlpu279XUVc24V1mpE8tTpE1bF5oTLKmuye5navDC3ZN5M1stx+lHxZ/t6+57dHgue/pQBWIvDRqe9pgWd7O52Ae3qAk7S6LD05BV23+eU250wLuDfHsfn8rf23lWKrSNQtPTFFt1Qv6DLH0tLnUCKDsa1yPC0bslGZsYOv8vhXvszOvSeYqQc4bo1yrY6n5dhyy3v44//8JwyO5Kkr4OmTEeAZxni6j/m3cWYtOZ7m97r2cVu6lpvzszVP5ptYuofEyUnTAp8ykZLyGK3ofZKPF4UxWk8XQ9On2PbT77HjTIOh6+7mkQ++g/K0Ry4XcWHfs+x94UWO7D7O3KzDkUsTHC07bLzlLv7+P/wH3PfOm/EqFwlcjSAeJZupc/74a+x5bSdh3MMjn/4UoenilcUJJxHP5G0mq6Sprrt0LBRYbtl282FvBXx831N0U0NzMTQx7HU0EXrJdWHbUhvFVBE5AZ6WqdObq7Hny/+Kv3jyGV7ZW8atRrjmDBVrlL//v/05n/jI21iRB2e2SpzVMHIiyJPHDDIQiMirj6tXcOIqwVQNvyZgzqNerdGo1VQUt16ZpV6foVadVTmJXq1KZaZMfdohrPvqJxL1IlH1jZJokpefw9IyhI1+Is+gYFZViYvZcg4vM0Um6+JrJjOuSSN0sQRIiOJoTWiMJYp9vWRsl7B2ljeqGQVsIi/AdQLKjQhHnl/EXwyPrClQBiJXY04AsWGTK/bQ19vLiq4uegVsuA1KponEO6VEjdSgDqXmrSc1GyGfyyvA6LqeqnXr603VVlG9lfcidSMVQE2Ap6euiYndCm69Qa2uYXohZi6PbmkU4pq6ZjK0aBglRq0cse9SlUg2AUVNZyRjM9BdoKxJTuSMotkaZp4oEtCZw49Qok5h5OGFrgKC1H2KRYNSKYeRyTHX0JgVddiePgZHuhkcKbBqQKc/ZxM4OrPVOhs2radXjzn8yqucOTnGRMNkxrAp9YmKb0goqZ3Cdg6TfV/YF6Wije/WBdKTVXmOLm59WuWf6kaRWJdCvwLGawR+FdfPY0m9YUMiphkMzcINI+bCCq5VJsx4hMWYSBgIcZGwEZDxArrCLjQ3L1MRa8Chd4NP1ZgkY2TozfsirU0YGwzaNuWcSdCocfFclrJZYMXmFdx1ww0MRiEHfvICs6emKXWPkl+/hupgzFRpml73BFnx0yh6u/RXU9FqWX+NRkO9f8+NhVWsmB6zFchmC4yukqjnoAwG1UpZOZVcf5pSaRVDw9fTP7BG1SiVl9RrdzM7cZ7Xtv2YXTuPcGncxsw2MIs+Vl5H+/7JBHgqk0M2pmZwUjY6KSKabFxtCpJNr0eywSfJ/Z3tnnRRq5SmSor7NcMklyXOLeOtTGGzLd002/vZGhtpRoyLdg+xHAKtAsjyHSVPraTDEk58u/GzqE35npb40hMP8eKCNfMYXI1/Z5ChIUXO36qPUC863zPN3RYZY81ZKMOizL3mlJNfqzpuTUrHfIxUWzD5kkmqrmy7bctobBonTQtG6FodP6mfL82ophirFrpP9ZZStNfJeu04AAsXdKSyvQky6CLjaSmNP2VO9pvoejIKKdIF0oXnW6qmV++B0Mc7OZZUqshyzSypayzU5E4UbHlGX+XkdOpXmtzyBZXvpUugfaYne13nuZ9mGXUuxpU8V9Os7vCU6ZwpikS2XPfby4PIPtQOPJsQR91h0UROokpqP285OuS7LQZD81qhVCVnaROiNiNnrbbUWKXp/pJcyk7vPe3frwZMl/vb8sBzsbtuue9JblByBio38/yYJEt1YW+bn1/zKH/puCfrcelrXO6ehp7DDSsqL9AMNU4f3MmPvvUF9u7YQ7VqUvdDpuoVapHGdW+7l//j//p3bLxmWOXUebUGlp5V+Yx1qcmXKms8oX22xH3UHir1SEUQSfYHpRqaREdUClkUJdEHiYyYEr1bKE8hwjUiUiJiL/IRYJCU6EpAprQXSkkRsspx0bLLln/vkqoRoxcKlOI6rz/7ZQ7sPsDAurt57yd+mcCao1Crc+aNl5QAzvEde6lNVTg5XuFIxWNoy838xm//Ux64714ac2Xcmk89ghW5Msf2vMKuNy6QGb6B9z/0fizvErNhjDgbRURQjFspfaKLQI1E1cJQCR2pNBpd4t2NhFLdMm6a6qryOwE/SlyIECsIyYQafqFEUOylEGbQIw9fagxqMflQY1XG4Qdf+zKPfu9bbNt/GL9qUPRLlA2Lmz71CJ/7B5/l5pEBuHCBamWO6uwcTrVKvTJHvVqhVilTnp1hrjLLXDhNZiKDPQU4dUKjjpvTmanH5DMFIr9GHLrq3nUCanN1ckEOzBxOxsTPRmQNF1sAqlWiYHeh2Vl8O8IsBgx3WzTOzXD0xBQ1u48Nd93N9TdtJh47QiM7xYqRAXqcfrLZdegb1qD3lmn8zVfZ942DHJj2ODUzy/icS8Xup25U6MmWKRol8noeywI7E9AfGMzNNpjrHuD9v/zrfOyTn2CklGXm/CxdRZ2ABGwFDVcJEkkkUzd1RAG5Hng4gY8EVbPozHlVnKCBLvTkegOt4SbvL28z6dUpaVXMiSneeOk1nnnqaRpmTKZUIBsaxE5ExXGZjXS0rn5GzQYzQYW5qoDJLFY+S7YnQ3++qGjv3RXh9laoWjVcNMzQVlE/oc5Lzmlo+RimQ3dcgGKG+lyVSrWOn8uRGxmiJ9eNUQ/Qe4r0DWUZWrOK3pUr0YxZahdO0GuOEnkeZw7v5/iuA8yNgbn2OsxCg5zuoNWqTE+WOTNbp9ZVpLdYoFCvq8hvRejUQURWyraEJr6uUbYiXHxyQUhvbArblMCPMcwIM+ODFqjItetAtgAr1xTJ9zao16vMjelQy5Iz8xhGHi/SiXIeves9Nt2UxaWOWy0rpV9Rj5XSTpqpUcpm0MYLjB2oM+3303/NBm68Js/e7a9x6twcvYN9XLt5Ixs2b8Tqz3HePU1Bew0746sc5Ug8/5GNaRSJQhGimqVWEwZIgCqRKwJPRo6u4jClrgFVB9jxKtSdGSIcit3vZHRgM335frqtPF2WTuzNcfjwPg4eOMjBgyeYmq6QLWkMr4mZLmv4UQntu8en4/mEdHUkJFt5cga2DsvLged8dHLRSXzlY042kE6fTvVAW99P5SWXQ2mJ5ZPqe1fo5BXzctoApNyu/bBJKC/JgZOcFULZSEBSOwRe7rBMCk8kn+UoKEl/kqK+nT5a0xva8brOHgTFBe/olu90o+bfExpqU/hIGVQJkTR5be00oaZFJgeyioq3i+834w2SJL0EeCaDtzDvEiZSWuCW5rrOc3qxRNPVBiZNWykHNsWcSNtSK3foatd3iqYsXbdXuv7NrM/EO975HaVqU6GQFEAqhQKUiAt0KnkhvZYiysmecOX7itJxJ/EtZYw2ywlc7R1JGaRUU78VXm4O7VLAqfqcMpKcjOrVxzUt8GydSVeft839pMPkVqb7Mt1aOp+UQMj8WZg8SetrC8+V0JWS6xZ+24rFKQqhys1eAEmqjVYeafsIpRnY/0bA82pDtlzKzdKxShyk6YCnzOmrgVnpSyrHhkSSl7zHZcEuNl5YUXlLZqRz9o3d/Ojbf8q+HXuplA1qXsB0Q4Cnwaat7+T3//CP2LxlFU5F6ng6mLoIrlg4Wgt4dpjTi5zzYrwlojTqVGvaAgp8RrHK6RNgpYCnsKYEkDZtBmUPKXE9ycNqJQ8tEJQTV2tSg9FsUvxbO+I8RbndoSd7piiSZrMMFmD7U3/JT194mdzQ7Tz8S79DaTggO+dw+tCLvPHqCxzfsYep85OcnapxaMYhu2o9f+8f/xY/88gHBClQrjpYxTwl/wKHd27j2Lkyfetv493vvBO/comaCNAEMVIVQESAlMiMkdRClGeWdShMAhHjMXQTXVT1YxHokbBj8q+qLVh3cJwaoVcjdKoq+hkZWeJMCUO30AR4ujUVGRXl02L1EjtfFJrtDk5OjqMHGYpBF45mULxulFtu3sKAXcCbqeDUhQpbx3MbeE6D0HcTyqFE+dwGE3GZopPBrhv4UUhdc2gEFfqzeeKGjp7vIdaNhAZrgC3lXkONuUqFugH9G9ax9bZb2bB2A0beoCtbpJTvRrctNDukpyvD3NkL/PC7T/Hqzv2suONBPvS5f8hNg1VqUych7kbPDhFkixi5mK5gggNf+fds+/EhXjh5gXMzsyry6RUGiHtNVcMUxyAT5zBMDT0TsjJbUnRdbWgVD//C5/jAz/0dVT9y/MwEfQWTqu+oc0jCE5rQZ2U+mSae5FNKkERK1Ij4kBfgESolU8swsHUTs+UIsU08Q6PXqpKZmGT3U8/z6F/8FcfHzlEYHMSMTWZn60w5DeYkiqrrrBscIO/7nKtMU/ZcClaOlf1ruPczv8g1174Nqz6FU52lgSCgOrguutOHaWeJbRdXSpUYOqv6ikzvPsnXH3+SE47D1vvv5f2PPMKGwWGCyhxW4BPbOn6+gFbKU7KqzLy2nYM7TqH1FCj053Am5jj8N8eYdmYpx3UMy2RkoB+pyHny7Dn2Hj/OYH8v/dkCkRcxXaky7TYI7Cyl3oGm+m4S3U5WaKzo26IOGyueWkPNbU0QY2SjmQ2K3QKcwWtAUIswQhvNMwhjD7I1CkN1Vt2gs+mGXgUG/cjF81xVwqsguacSRW94hEGW6VkLP8pSkPzMQOO1F85THFzP1jtGWL3JIN8b4mdiZuIqG/pnKRYS5eIozhAFOYIwS6MeUqnOMluepOF6GKbUFy2RLxTI5gxC6lSdWSoS9ddsertXMNBzJyP96yjZeazQV4Jsp08eZNeuHUxN1nBdC9cNcINZugbh4qWQmmOjfef49EJVrUUiNHGTn39lKm17dK+TIZvGAExjSKpDqbmJX/2ey0fm0vTjSu0um5fTDjyb8tPJeZHkvqop2DxskqjdchZPcsfk0Gj936Yxc1UwuDTKt3zPE23PTodlZyM+sa7eujpmkobfiqi1OzpUhFeMmHkp74UaU8nwtHHe5gG6LOp5glZyjTrImmPbrP+WAls3wWmK8WgDtVeci8raf4va6rTIWn9PkVOTtqmmfvzVL08BANVbU0b4FaKQbdG+FKPVnB8dnmJJBPHKV3cGnfMIpMMtUwFPVRag8z0FwHZyR6jZlWI/TAs8ZUov6lkbyFwk9JRiIXXqe2sqpHE4tpb91YZf68S9bn45jdhJ+znT/tzt6ubJ75NIVbIrXRl4tlB/C3Q2d7ElckLpEH3nmZNydadct8rJs6TJy87qJvC8vMnFqTEJ7bgz8EzjtJBrVJm/ZFNZ1MOF38k7EaOsmgDPUOfc4T089fgX2L9jH7OzGjXPZ8atUot01lzzDn7vD/4NN960Ab8+h1tzMIS0aBi4uijcdj5LW5RXAZMyTq16hy0GlPxO7YUSAWxGLlvj2VJ3XXBWS0mOJk21eW0rH1Kx05SnVv53wQHS2mtbAzLfNjpWqKtIzJrBHK/9+C/54ZM/xM9v4UOf+19Zt6VIcH6Ocyde4eTB1zmxey+nj5zi1Ngsh6dqGAMr+Hu/+U/4+Y9/jLxtMDlTZXC4G+/iMfZt/ymXZnzWbL2TW26/kcr0RZVXm9UM9EDy8SQ/UVZLSByFiqIpZ3wY+Hiu8BpFsMQjcB0Cr64omAQuse/QqNfUT1wT+maDuYZDXI8QbRQvK+JCIVQlz7KOZ8ZkPZ/6xBi1sIprCbjPkI2yKrJXDhxsqb+pW7gi9uJJqRYRhIkIfMnXA11qhUqOsQxgV4E+K6PsFM/OEOcNct4c9vh5xi/WueB3iVwyeREkimJylsZQfw4tqlJ3G3St2sRtD32Ud37ow2jZkLDhYscWNpYaA+FuZ7Ow96cv8PQ3vs6hiZiND32KX/1772ckcHEmYcK08Us63cEE7H6FJ//4j/jpqSq7Z2fRJBdSN5nzM4Q9Br3RJSJROG3ouGGAa0R0WzZFK0ffyFrufN8jvOtDH2blxg14jkdcLRPbQQJS5QWJ+JGk/piminiGkgdqGphSCsPz0IRSGxmK0iqoKZBxCzyylqnUde3GBcb37mbXU8/x8jPPMVYuE+Ty1AWs1T3mRAlVk7I1AeHqtTx48x3kauMcfGMPJy5M0NU9yl33fZwHPv0p1mwaBK9KWJnDRDSNZe/oIqNqXLrEtkY2bxFPn+PRP/ornn59H0O3v52PfObvcs/tt2DFOmFtiiEN6pHGnJUlzupkV3Z52gAAIABJREFUq+OMfe+HfO/bT1MezLP5vju4buP11A+Ns+e5x9h1/AKNTDc3vv0ubrzheoLKNE989ctcOH9RKd32ZhJa7KVanUtajD/Uh6lZZCWSGUqNTqjE8p414iijFq8I+Uj5HUPLqR8/mkHPzJDJSrQxQxxUFK0/qOrkCjC0JmB4Y4O+NR6FPoNgzqbmN6i5AUHDwvQzFDSdIKgzLekC5LAzGkUjJK5kObTbYOV1N7PpVotsz1nc8Dy+5Al0Wdw4OqQcUOWy0GotbHuEXG4FplUgxKPmzOJ5NbU3iaCWmYmJzRnq3gUq9Wl8P0tX4VpWr7iDVd3rKeYKykFw8fwJjh/dw/ETp6hUpigUB8jaQ1TKHpfGLmLmXcYmfJyGjfbEsalYPFGJUbggUasOiDZaYjvomo+Qpjy4lm6EKY/FK9vyKYyeRZGmJSf1vHnwJk/w5QR1Fv9u4UCVMWr9JAp8rYMx8Vy2H5Pt3VgA8618tzaq8zwVrGUIpFOhFPnjNBGdNMA/DbU37fuVgrKylcxHEiQq0DIi2oWHFG1pITbSymNJpkFrJIW+nBQVn/9RB3O7aEFayndKhZg0wFN5IVJAqVRtpRzZtxJ4vpX9Stn9/5Evk/y7NHmxaYBnC5x0HI8U+6GiOKaYhnJoLiUGLAKcLYjVae9Mh6GavuHOHRNGUKerlvb7SuPWLgh0NUdk628tELRcxFMZ/G1jsUDwX4j2LmJaNB+iFdycB7IKQKTbzzsNfcf50rwgzX6fOAcuH/nlgeflgHLpdYmV0QF4ppw7CrR1BMTyABaBVk+otpHO+cN7E+D5+j5mpiVFLGDWrVIJYWTtLfzz3/8Dbn/7FiIvEY3RY5NYFFxNNxXwVA4IKZYuyqDNtJoWjVQ5iprjKbRZxYJKaFDJymqm57SuEYq5RJUWaMkL4kGtMlDynUBoc/M08MUMtRY7TY91MpFNLQrYOFpg9/Nf4luPfYNJd4UCnvc8cC2N01NcPLeHs8f2cmjXLg7tPcixc5OcmK5j9o3w2V//dX7+Ex+jr1Rg6tI0A902E8cOsP+1VynXYtZcfysbrlvPxKWzNCIfU5ReJW/Md5UqsRs0iAJfifREQYDnujg1h8i3EuDpN5QarIBOXZCl5PE5Dg2nhuaF1IOYWUk+q7joUmbEFuPYxPalXIlHHY9GXKBAQC6nE1kxvjj+BWRiMFepY8uStaW2p6nG387myGRziaqrqL7mC+rHsjKUSr2UChnIm0SFDHZWJzN5lsM/epK9R8Z5oyrX5hnJ6jTqEW4UseHaAdYMmSra5kYFRt52Hzc+8ne47ubNNPw6voj/BGAFJo0gpDRUgLlz7H/u+3zvO8/wRt3m3b/6K/zdhx6it+EzFYX4RgPtwn5OP/4YT33pW7xQsclsWss1K0rYtQr7Dp6havqszAsNtki9GjLnNJhtqqz25ouMdA+z9pot3HTf/dzw7ncxumY1esXBNx2iOKHTCqmnVU6u5exLTLIQPXYxtQxRlCEys3i6jiclTuKQbg0yQlvd8xIHX36B4zt3M37+IpUILrkh005AVQKCmQxmRscKHGoDa/nYpz/NveuHObXtBb77w6c4MlNnzeiN3PeRj3P3R9/P6lV92I06Qc0jlKi45Su6fM7IqdqT05Nn2fbE9/iTb36LwnVbeORjn+SBd76HLtum3nDQvDl6RH1Yz+LZORpxA+f0Ec5+54f85NmXmOq3ue7Bu7n9znfS72gcffrP+clPD3PRz3PdO9/LAw8/yHUj/Tz31S/zzPd/wMWZabrsAt12ETfSuRREjOUl2psh45sKeMryroeSj1yXB0bTpCaqOKFkHoqjxAJ9llxXha5+k0IpJvRnlCiVX9Hp6sqyYp3B4GoPs6uqyuFk3SKVmkvN1ag5Or5v0dfdy2BvD+Pnp5mZEPXZOqUeGCgWmRjLURpdR+9qD8u+QBxNo2UstG6T3miA6cka4+NVBTxLpVH6B65RVNpsycLOy5qq4jemqdYr+EEZj3EawZRyHhXz6xkeeAejA3cyaDaozkxx6vRxjh49wInTR5icqZHLQ9/AMKbZTWU2Uv3ztTLTcyJYlEN7/MhEUtRCcTOaPurmhi7qXe2fFv9+wc5ZrER2tQMvhW2U9rxMIWbU3NxbyfVXuPmbjX52injK5Jo3FhdFcBKhJpXsryQSEzpN69MCqMl/Jx7idqjYDvRb31P/qjykzsP23zfwXDAdlAe7+TgtMQn5TyVQroBn4tVtRRbkejnM1FCItkCLvqgO8WQDaB3oybipb3QesFTXpIUFae6Xtq0UXW/OobRXdr7urTJzF9/pMoP0TW4Qadfu38a4Xjo2ae6ZrpLkgjDSVfunwNbVx78dDF11/03hekqofQutzLfdNoUXr9arz540Myct1TatmFQaanJCS1woM7H4jGt7wtZ+0gKLKsLW9ne1pbTleLZRRJvFLZKm1VnQtt/P02wXU5GVU6/ToKW4pPOabl2Rjq6+TEAxAUKLtrZW+K3Z9hWipGmBZ5odMdnll7h5mudqe9fi0CQ2GmTtnIqCnD+yV1FtD+7ar4CnE4Qq4jnrhvSPbuW3/+Xvc8+7b0UPHaUQqknphnngqQiJVx/ipsOz0/4hNkE78FTO1SbbR51pTfyoaimryG5T+bdZhiyxG5InbUgupPpCkxK+ZD9V+4x4lYIMngGbVuQ4/MrXFB3y8DmDhz7zW3zmcw+jjVcZO7OfowdfZ8+r2zi49wAnL0xxoeKjF/t55KM/y8MPP8hAd5HZc2OYvsPk6aOcOXpM5YT1ja6ha6Cf8UtnCSOHsFwmakiGnuSqSomQqnou16njSckRP1R5b3HUleT9qpqHEnWLMJq6DaHv43kN5VgOLYOGZqnSFt1mjBc08AOdvJWjO2PhSwmNuk3J0CiZEkV1mK1XmfE8KpGOWexj65abGRnpJpMJMDIZurp7KHX3ki91kSuW1L/5QknVtOzWspAz0btsMpkIvTzOxVdf5vEvfomXDl1kurSadf1ZRvw5zl3wuODA1ndcw51bhzBnLnHh2EXm4kGsTXfy0V/8LKU1vbh6DcPzKEQ2UWDgZmIGiyHa9Fl++vjXePTbT7Kv+0Z+83d/jw/eupaiFeJMnOPky8/w8te/zuuvHeM1bZgP/uonuWtjLzN7X+fJJ55lOnBZ1yfzs4RTD5hxXAX65gKHYiZLv5Yjny2y8m03cMv7HuQd77mXDQOjVLw5RVOWvU0otAI+JadWht9sUr9FvzU2pd6lCDCZeJqBa8QYGZ2uDBQqZaYOH+HF73ybgztfZWZyTNF0Jc/3TFUcO7Eqy5HL5SlIlDKoYWdGueuzv8RnP/1RiueP870/+wKPPf0TamaGa0e2cs8nP8NdD93L6hWDqiYsrogezSkV1sFSL+7kFM898R2+/ud/zcEVFh//zX/MR991P6v1ErNTZSJbQo0NdD2kqJv4vsvUzCXKF05TPXSUY6dOUS3ZDG29lrXXXEe3qLke/gkvPrefA2MO3Vtv5/6PfJT33X0Xs3v28eJ3/5ofPP19JiemlOJsd7Gf0Mhz1veZ1nUaGMK0RRN6uVir+hRhIDRyqeua2K+Sjy31PHMlh5HVMYOrXPLdFQK3ju8ERA1TRehzBZ1M3ifOuPiRRjGjU52BRkNX5XG0Qo6h0TVcu+om3NMzHN++i5NT58msMrlxSw4vjPAlEt+t01vQKZpCq9WYC2cZOx5y4YLDXFlYghbFYj/dvauxskXy3RnWrB9ioA885xzTc2M47jReWFbR7Xx+hJUjt7Fy+O0U7PV4Y9s5cmAfh46c4OKlS7jiKJLIrh2RL0oiqoHv2IQ1idhOUXUDYslH/87R8UTmIHHLJmZrM/p5JW3PeQN/iQR2+gPvb3dlGgNQNq9mikTbzVpexcuOhI4dmk96b17ZDr6TQ1J2TSmW3KQmNzFOK1Kn/hV3gW6ALjWImoe+UHJVYefm2LeU3eb73051ThptfTfxFXSyVMTISmuedhyGVDmlaVpR1widJUmETShJbY6CFk9ekLXkUCC0FMkJEXGEBFYmGS5SM0nGStqS65IJ3OzCIvmiNwE8Uz/B/w8u7KwivXRtdLLKrkSUaK2pNESKTiWc5k3rVLi/80Vp+qSmdEp6r+T8NSdrm/7RkrFudwZeYVCTld25/+q6zlvFPJN9IQdx4cbq60280Ykem9wvzb7TqaXk/kGqiOfCHnK1OShiJ0uBZ/uZttzp0O7sSvb75llyBaptUlq9NQZtuYgt0Nl8Ze1ANlXEMyXwfCsdLsuN5XIRz6XzcPlIaQLUrxpFTfmM6p0soVcvbVfhLfFaiNJnNquA58Vj+/jRt7/AoT1vMD2FiijMuhWmHI/SwLX8o9/5X7jvgTuxNI+g3kCS9wR4+paHIYl8KdJWBCO2cjsXAOVi1VZTjq3mHGnNv0UUW4lkahqOLpE5pUKk6gSqs1ITUJAU4BGDVlRdhd3T/lFfaa5Z+UeOyUZgYBVybBgwOLPrCb76hT/j5Z3j3PK+T/C7v/cL9AUGp1/fzu5XXmTP669x9uwZpqoucw0DT8uwZuNGNqxfQ9bSmLs0QTAzrgCB54nSpiSp6irn3GvUyesehm5jmrYCkaFXx20klOe65FPKfmlmCBWRMlFGlbQBTei5htTTTCKQkgOqFDi1QNVMtPI9dA+WWD+cZ+roUQ4ePo0T6ox0Fyk4NZ69MEd3zmZ9by/dus703Az7x8c4Nltj/dvv5dO/+Tvcd/tmhvS6EjnSTRPdtAllvGOByAlxWaLVA5rNrJTSKFgUahNM73yZ73/lK3z3pT0cbMTc/eGPct9qk+DAKzyz7SIn/X7e+3OP8ODdGzHPH+HY8y9z5uQk03Sz+e5Pc/vH7mfwxiEirYFW9SlmupkRGrHWYKg7C+d28+Ljj/KvH3udavdm/tUf/jPuuiaHe/g1XvnWD3nmub1sPz9N4eb7+Bf/6p9xXW6O1x/7Ik98/Yc0rBxDBY1aQyOMdCXIM+HGTIr4UQhFXyMTa2T7e1ixZTO3v/PdPPzeh+nq6SWTyahoViDR6CBQ78KQ96DmT0xoxARZyIiQjhOofFfNisnZMVm/xuy+Xez58TMc2HaA82NnKQdz1IyQCSdiMhShnYJiDpQ0AaoGmayUXylw2/0f5QO//iluun415Z8+z7P/6Y94Yts2Ar9Az7V38I6PfJJ3f/gRhoazGFNjhLWYwqCo046z47tP8+j/8xgHQo0H/5ff4CMf+wgbsgX0S5O4tTpRPksjiugeGCQ+f4wzu7dz7txp+oeHuebGLUxVppUt3tXdj5axmZw6jz52lJ0v7WLv8Yvo67Zy04Mf4q6738toFNNVH+PJb/4pP/z+jzhxaoxCqY+R/tVEnsmEH3JRi5gORcE4psvK4kUz+F7CftCFAhv7qlxJFAZ09wWs2WQxuGaGTG5SCQ7FoVC8LZyqxtxMTMONENHmrj7QcwGVKYvYMxhZ1cXajUPYZj+l8DoG4m4ObnuWV88cwF8BN79NnFB1QivDQN8QK0qj2G6e8YszHLt4mItjEVMzgRIXyuVMTEvUi/PMlCVq6rDlhnVs3TJC3q5Ta4jiktTP1Qj9EqXCBlavvJn+vpXMlavs/5tvcnDvMSYnPdAl37Wk7u1LfdlChGXHBE4GZypDzS3jiykve94zp4Vqm+QKKMU0oXVI4rdKal9afSzZ1v4n8Gw34hbAbFZqKkndIQlDCihvjWUTTMqBEURC/ZBDoJnH2ASeSfGtROlPckKjNnn0dtpuKyLaOmBSUV+VayGF1ZkKRqWkjqZoKynQ3kzSaVJrZYwWcjWTRoSSq+KectiKGIHKwRDA3irYKxQXUWFrz+lsPe+C8ZuMY4qO/c9L5kdgufypy4fnzY3r8m0uUMjSRKVTA8EUjpk0rzvdOCQCYqmmWBsdutX25fdoro8OHUyXs5juHc1HPduM/0WkiqYl2xnqNmtfdjLSU4BmeXzFdegwsOK4SgPCTYmotJ1jS8+0twJ4tosLyXxuTcN52nILgLZvSGmotilBWRrgmeaaK029/5GAZ+DLweFiZzJYscH4yTd45jv/hSP7jjAxEVL3JcezwlTdJd+7kd/4J7/Lgw+/k6yRKH1qkaFYNwI89bCzQnwCAFv1zSX3T5yjSYS9Pd9TpFoE3MihpBSUm2KEsoeIaIq0EWkWgVFMVpGat0k0UH4S52uyEjN+Q2lyNHFCG7NnYd3Hmq7KdYgsZp/pMvHGj/ne1x/jmZdPklm5lU985h666i7nt+3m1MEDTM2MJ8JHWgYj00MsZS3iGM+v4wgNOQjo0X3sbBeRlcUVYOmUlQJwIV8iV5vEsftw9Rx64JGRaKbvUnccnDCmf/VahtasR89KHppLrlCgUOom39VNNl8kky1iSSkOyYHTdDJoqrRNJt9L3+pe1vQEvP69H/CNx3/M6ck5VvYUGXZrPHnoGEPDg9yz9Qa2DA9Rnp7kmV07eWbfcYZvfTef+zf/Jw/cciN9lRkcr6EiQbplKjsjGWHZb5oKxKHUALUo6T7Rsf0c/MF3+eqjj/PcmMO6997P3//t3+Adxhn2ff1P+eKPjnA4WsenfvM3+fiH30V0di97H3+MC3sOogcW58Jrueb+u7jlZ+5hYMMInijCuhq5fJFGHGDZFr2mQ/34Th77D3/KX3z3KINvv4dPf+w61kZjbHv8ZX6wbZZj3SX+0b/8PX7+4w8QH3+RbV/9PK/8ZA+1TIlMWGemmigAx4ZBNcpwoVGnLjEPATJC3TY07GKBlRs2cNc99/Lud7+PNevWq/zNaqNOw/fo6elRc1IJLnmBCpbX9RgtkFxYj0I2Qz6jEVYmGD+8j8PP/4Rjr21nckInzJm4tsNYfZoLU44CnqHdK5Uq6Y4iBhARWpvjhs/DD3+K9330M9xw11b69AnC7c/yhd/55/zo5ATT2SFGNt7AAx/6EB/4+Y+Q77cZyGWIJyb41l/+OY89+jVO1wJW/+yn+Le/9U/pKVnMVcYInDkKIpwjReqK3RieyfirP2L/c9/h2PFj2ENrGb3rLkLLY9juYaQ4pGqWTsydRZ8e4/DeN5jzIgobb2Ro6530r9rMQMbm1lVdeOOH+cHXHuWxbz7BsckZBgdGuK57HbFvMKVHXIg8pkNPOUsySES7eXrqLjGuWj9SpcGy6/QOu6xYO01XX5mGI/VJBcwnjjKnliMIsor2Wuj1KIcVDPpZMbCCdcMlSrHHmR1ncSZ6GV69gVOTbzCRmaNnfYHVw3Vq5VlCrYd8rkAhzqHXbVwnoYx7scP4xHkaXk3tF76v0XAipqY9HC9m89YB7rh1tcpVrrnnwXBUKRs9HqJUWEd390r8yOHo8d28sWM/0+N1oqgL0+rFtDPolsPAEBQLUiO5zMQ5YUVo+FpMz6jUiAHt1UtlyXFPkqtF4lryEuT/j8HVJTE28UgvpYaqwzolcTGNYbcApFKZbZ2bVHSNxUD5MoPiTaCQpVHWy/6bmG47wM5YKjG7lauxVBHQC2McL1LjLQdSi1LT5NLM/x4jt6T6W+dHvtIVyTH4Fo1rSkMxTW+lvpc6XhWIlJ+kn61op8w5SW53xSspctqGjm0ZyY8pSoGq1opSBKwGOo0wKV+T/CQ9aNFtFehcyCbt0L201l2aMU3bVmtFpRm5q12T8n5pb5MGYai20oxF66ZLI3vzGU6pdxQx5Dp+lFJ/Ci76Eorpsu2muJ2abymGQkaqRZFvp86377EqqtEmvnXVZ02htttxrFoXtLd1BfC5YO5evdXlcvCWfkOes7Mud2t6XX2OCfBsSoJctWNJHu7CZ3Gqw+VKw1cVFxKxtWZjVxIXUsCzbYW0IseXgd808zDlSksDKtNcc6WBTAM8k/138cJJVN/fGnGhJH1++XSfRWspsohEGMgwFPCcvXCcF3/wJY4dOMr583Vmaw7TzpxS3Mz1buDX/tHv8NAH3k3ODAldHz22FI3VM9wm8Lz6PFRzum1Sq7XcLKEiaqHyUXaBFRA103Nkn1JkvKa6bXJNSOTHaA3wfB9JfTJlfUYRvtfAazgqX1L2EsOtEQeSPxWqqIoqPxIkbKB5dpVSwI1oCOUxdPEv7eWNXfvZcajKhNHHdbcWsWdm8ceqeFIqw4owpHxCI0K3SsRkqNVreKKCakldU41hO+bsZBXXLjC8oo+1I910d/dKpUPObX+eQ9N1/ExJ1Y7stkwycYwbhLhWls3vuId3vO9hRtavpV6dxrQsFenUDUOVXBElYYmISnqSPIMpAiwCDLM9ZO0A/9zrfP/Rr/Dk09upOprKxVtBg+/vO4UxUuJtmzZwy4phVa/x0tQUuw+cota9jgd/+3d5zz13MqLH6nlE+EgzBHTK/zQXmNIm1PDjHL1dYEwd59jzz/Lst3/ID3cc41xpmM/+zm/xiQ89RPbA93j+z/+Ib796iTfctfzMZ3+Nz/7KRxnM1jm77VnGtv8U58RZzjg2VTJsuP3tvO2++xi5/lrqnoceJNW53TDGypt0Wz7ezlf4t3/4eY6WXW66cQXFsMauncfZP5fj5k9/in/8y5/h2rVdzLz6BPv++ku8+uJhxsI8lubi+BpuKGDBxxfg6fhU7DxV36NkG3QJjbnRwMjYjFx7De+47T3cdOvtrFy3llxPF6EuFNqMGnNR+FWUW80ginQ8YfUZEaVcBqplzu/dzYG/eYGjr79GZXKCWW2QW++/h8E1Xbz66ku89MKrTLs56nZJgfk+S2NU8jwbEVVDZ+jd7+JXfuUfcvsNN+B5U8TRFPH+g/zZ5/+Ml3YdUu9jeNUa1t96Nx/81V9kTU/I03/2KN974lmOuXXWPXwPv/Yv/nfeU1xBefIic9TQhVpqmVh+TDaTY+rMBaaPbOPc0dfYe+QYe8/UcPvWcOPtm7ljy82s7V9DRtOYmjzMxOuvcXJyip7VG+lbu5l8/xpyfcP0DvTTa8NowebEyz/ma3/xeb7//EvUggxbRtfRJaVbsgWqccjF6hxT9Rp2dlhRWXVDGI0iXOUTRwah5IFSJd9VZ9WGWVauq6s6pzO1ClVX6siiIoyabpIrWOSKYttarB5dyZqhlQQTdU6+eoLTuyZYtbKf/o1DnC6fZ5wZukYMNqxQ4I1Q70HKeAWOR9jIki+uYt3btpKJa0xOnGFm5oJSsa3M1alVRF03Jp8z2bRplM2bB+nuDZirXaJeLxNGGUxjiGxmBCgwPTvDiVOHqNcM/CCHZfWRz/eSywl1N2TFsIYeiuDQKU4cnObcERAMvumWgqoHq+2eqsaKWivROAGdTeDpRTCnEmUXDomlh0gqymtqiye58C1rsw14trrQCTxeraudvitHUY/lkrMtVYxVDpoWCJJ2W1FQicpJjR45IFqqd4nBmkQ6W7+PjILacNsPjuRAW2ympRmvlDGYVGP/tzFWlo6vgRSXjjFFqlsVIdYxmp7fZsKHcoTU5XBVnjpdqacJ8LRM0eqV+SrUhZBKlKEhnmmlstYCnwnAWRijJAr9Pz9vbgQ6zbE3MyekrStd3+k+7b1+M/fs+LQLmmpXvjQNomzSszrNMAEq4nVuB50tI739uUQMJMnPvkq3tJj4LQWei+slLgJoTZssKYTQ+aPoph2ce+p86dzUPCXxapcmwLPzR+j5Knu2lcPZSo9ofvWyediWk7lIDEidV1cHnmrvV7WJm+dbstknZ12LZjnf5RTiQin9Sm/l+liurct/l/T9cqD5Xwc8U51ZSbbFZZ+lfZA6ngF19Q5EEbN66TQ//fHXOfnGcU6dKjM5V2a8NsW045Lr2cCv/oPf4v0ffA85K1Z1/iTWJhE3AZ5akE7VVsqHtPa6VqRT/hVAWK/X1U80NU7oOGoiyLknn8QmSPI5JRAQSSTTq1Kv1RTwzIi8aBQ0a01OK/ApOW9yfiaRgPZUnGaEtcnC0sXh4jWohRamqGNOHeXsqTEOnNM56efoWVWj2/NwpK6ijK0VKhBScyQXLE8kVEDLZOXqYW665UZG167HHz/Nt579KfVskXvfexcPvusWitkiF06M8dSf/Dt2nDxFfmCYTSPDOJfGCcpVVqxZx3Sk03ftFm573/u57V3vwnCk3ESz1qmsT7HfmrV0xS6SsTC9MqGdJegeRK9OcvTpL/LNbzzB3sNnKeV62To0QBc1njpcoT5k09+XZ2PBYlMpz8qeHiYlF27G5IZPfZa7HryPVYM91B0Bnl4SYVY51nGSDdUEv9j9DMTjjO/4ES88/l1+8OOdHPF7uPXnPsEv//InuW3TOmaee5Sn/+Lf883XznG4McqDH/tFPvW5T7B+Qxfu2BvM7drOxRde5lTlIuXJEN1axejb7mTzQw/Qv2mUqFbGCCQYAW5Gx8ia9Fbr7Hnha+x++SnKYwGnzjc4MFfD3rqJ3/q//yP3bthAf9bH2fdjDn77qzz57W2cc3NkrZhaAF5UhUgUgjUuNTSmcgXqOYvr1q9hbTZD9cQpTp04g7mil5UjG7h+yw1s3HI9Q2tWEpgaVc9RZW8sy1TDovui2JohzOrYpQy2FlE7f4Gzr+/i9O69TF04T61epT50Lfc8cj8rRvNsf+5p9ry4i4myybSdwzFCla86aOoUAoupRkjf5k188BMfZsuNW/E8UT+OuGHdSib37+LHf/YFtu/cy4RhM7x+A3ff/HaKXsiO3bs5VK0wcPvtfPiXfokPv/MuopkqccPDCd2k/Ersk63XqJw6w5nTxwka56m6lzg5U+bcTIE1m+/l1rtvYGhwhIJZwo5CqmP7ee0rf8k2Ua9dfz2brr+VVSvX0TMwQM+aESmQwkChl+z0MbZ/51Ee/dJj7D14Eruni0JPHwM9g+QNm0qlwpmJcS75pnLWmKZQbYOESRpmiKM8Viamd0Bj9boqq9aVyZQ8yt4c9cAk0Cw8EdYyoKu3i4G+Efq6hijZLpWLs5zYPc2JfVUCz2Dz27oYWpnh0vgEY26F3DBWdsLwAAAgAElEQVRsWq2h+UK1zqBlJM85plYzcbUe+jetY12hRK18idnZc9TrM3h1H9/RsfQ8/T099PV20zfkkeuZUCWFKjUPx9GJgyyBn6dey1Apx9RrIVVdFI67yOW6sSwbLa6TzdRZvzpPDpfJC+c4c7jMheM29ajBxlu6FSjXdk5W5o9BRbltJvEIJbQuvN4wxG+CJOHwJ/bXgkGhjvpmVGHBSFkiNKBydBZqgrYicImHuPmtZjL9PPWydTorj+niw0t5B5fh2rUbDOrvsmCaxkXSTGJstDzOCQUqqemmjAOpO2VoqmhqMhJJTaNWP5UHqCmRLhx4AZjybwJ2fIoWZCxT/U6+Ezajccr4EI+n2tGa8TyZhG3PkGy6rY03IpY6VeLdixNnQCDeT3kPbaVZpPirlOVaGCGh6yQiUS1ngkornTf+kjFpUU7VUyogthSgtezF5jhc0TJc3vMr9F+p+jNvYymw0SqlkUQhZXSNyCejaypKbCvALonVMr+kk0k9RLnWDxKJFTmbTTWOreiovJ8kcuxrFhIXlceJQklkj9UmJs4UGTNJ6k4o5ckB315VLxmz5lxU1pN4+Ra/n6XGqBo1PfFez7fWpCG2RkWaStZUp8+C4mhybdKf9j7K75OIcJMKPy8w0XxXTVEKJWClJ0XIW8ZtsqbnW27+PlkHrTnYigi3i4ZIJDoN3kpLQ51/nmXWtOqtegdJ/t3C3GnGipqM7MRvsKC4rZSRm4JdCb0xQhlYsnZlvS6ObS1sL823kuh2NCNgSScWva95mru0rejxyf3bt5/5iJfKyVoAZf8fdW8eJMd5nnn+sjLrvvs+gG4cBEGAJEASvCWSog7qtCRLvuSxRofXM971anzFeNb2ejwTuxvh2YnwzI4dnllfYY8sj2XJ1kFRF2XKpEiKNwmQAHED3ei7674rKzNr4/2+zOpqECQwE/pnKwIS0ajOyvryO97nfZ73efU+588QHU0O/i4Z9sEWN/yJQ5NF8KRm27ZcKoefogps1eX13qrm5MCdfMjAyK+Jljm9NQ90fZga82DfD/b2wf34n+bv3br1gy63lgTa1V6B3PQt3xes9ze8afv11b0Pva6UpFB7hNprgjcG47197g/vu8Ez2uqOqL+j3hOCgtZgHHyn8q3Lv6GmN7jrYM+VGamB59b9b63My8yKrmolNbTXXG3wr77pDJxSr3qpK+nar3D9QD1+pVRCcB4Hwf3lZ99gSP3P0uOnz5/LX4PbUcZyMq4hNScF7GlC1cMypBwjRKfdJhqLKWbRlJ8ZBtXNRZ574ussnTvP8sUCG+sllstlVlotrOwo//Ov/1s+8N4HMTpVahvrypkyN7kTJ+kQlZ72StFqqc8zQ3I+d/FU/z7NCnl9YTIVTUnUlb3CVQFcu1yntV5kc3Wd1VYdr7xJT1xfFZsEXldMYCR28Oi5npKjqlq6vq169kmvyrApNVlhbNuhVq9gd9uiniMakTrUML2+/L9HxHIxex6Z+Ig6p8TNU/oDCngoqGRtj1CrSKPc4lLZ46zI/NIOI+E4MVuC4A6bXo92P4TT9oiaIBB8x94befChh/j4Rz/AnslxXnj88/zJnz5CM7ufH/v0z/Dx99+Eub7AE1/4Pn/5xS+wlkhz+y03cXvC4Oj3vsdTS6scPHSYbDpCLJxkatctHH7/TzF1YAdRMY/piew1TCzWJ2IJhJDZFMfsunjSXzEWVyZJSy88zrf/+v/la08cw8iPcsv1u9gfMaieOsvDyzZOLk44GiJit5iIhji8Zxc7UyMsLKwTn93B3nd9iBseeDe5XIK+08bCIx6x1J4ocZrEcEr953awL73OS9/8e77zyKM89foK/d2H+Zlf/VXe9+DdTCdirDz+dZ788l/y+AtnWGzFOfKhn+TDv/BZ9t+8m4hdob1wkfKJ13jtpb+hs1yns2HhRacYvfVO9r/rfsZ378Bz5DlLHxNTAc+U22Ht6Nd45Sv/jRMvr/H8hRYnQxF23n83v/t//yHXuR3CrU1aF1/m3JPf4/vfeopKxyQWj1JttfFCXcJKKu5SqHtsRlMUEjEefOjdvOfmm+mcPccjX/wbLtXKZJJppqZ2MDG7k7H5XeTndhKbGqPjijw9jCkxb88hYoXJIXW6BeyNEpULa6xfWKJQKCq3YKbGGb3pDg7dfB2pfo3Xnn6SE8cusFo1aEhMIgw6NjHPJWnGqXYcYrk8tzx4N3PXzyv1WqjXZ2Jmnht230D91FFefPRrPPfCs5R6kLbS0MvQDjvk77mdOz/847zzrttIlU9RqbtEQ3k6nQ6F6iLl6iXstQqV05sUN1epZ1vE58aZvu4Ik7O3sXfXIXKZGP2erFqLSBia66/zxH/8N3z3lQW89Cz7b7qF6w/uZ2z3NMmdU8RSGTKhMNOxCOVzZ/jeV7/C333py5zaWMdIpRgfyTKTSpPvh2mUmhzdXKciCR6Jo0xJEAvWsIhEo0yOJtg5k2csEyEarePENnBTVcLZBO0+NDpdwlGLuflZds/tIoHD5qVLXDpZ4NzrLZZWXPXeG2/LkYn3qayUaRgt0jtgbgb63Sjdnq2gmRVK47hh6r0OXTPC9Ij0He3Q6ZRUmyJX+is5Us+bIBmXvp0xMvk6udwmUcui1ejRaEGrC4VSiLXVCK16hGg4gplNE00klAO06/ZoNcr0+1V2zMaUUgCnRe2SR/FkhNVag7E9OYrtOsZzaxW1s+s6Ov/lB+FGP6Qa49o9R4FPcTXStTZaBy+Z774IdqUZ0UAY6tfZDIMqwBZ6VVuzyVGs/lv/bwBDg8BzEKkFoZQfiA4FbXLAXCFTvhW8SsCvg0MF9lRdvuzsPogcVN17xFRzZmlJ5NcOhkNYlkQK+sAQUCmNjUMCpWQMRMIiGm21OUrhu6X+LhM+bGmmM8h0KvZSySj6ejOTfkjKHMcZmBAFAVQQ8AcMs6dAjQ6HggbTCkCpTKAOgHqiBe9qsCr0vATgUpgv/y+htNTsCvCSzx2c4QO3PL+RyRCjfXlgF3yP7SB/K5x+M4ZKwLxl2PrZquImv15FglW/z7jMnbAPPGNRWXxhrLDMiMBESLMSao4oQ4et1+VAR2EtP4GgYURIzVPbEdc7j67MX9WrS4Y0okP1gUlKcH+B47AE4g6GyKD9cH6QHBmgCH8NyGaqAks/OFKBvZYPy0vGR3+bq7yCfo3BPamgKwhVfaDssybyU+3kK3NKDknJautgS9cSefQMqeTQYEXfsh8KDgEfGVeZ1/I78goalAfzT+5dssDiQfajeqk5qoDe9lq8bY6fSKLPl4epvUYy0VstiHTyoE9YmiwbfRwJGcSuPCTucSHthuj1MKURuSQfxO546HkE/x18T/Wc+hqeBgkIdXdBkiqov5J3ODJrh1idYI8bcpLshXS76AB4aHMGnfRSUXEwVd6kfn54rFXN4gCE64cZOJBrQzhdF6YmtiRchP0MjOGGeoVKKxJTnOb8eaPNU0MqEB/IzwNTswEjLc9APsJPAsm+pUzQhJUJ4chFr/Ia2tnf/J2qrnFrjr2ZskQC+8v3pzdc1E+6DX4+kNTq+TYAg0HyTT0bf1JKgO+vA12nr4GnrrffAq5b+7WeB9LM+3J2Tr9nq7ZO/iZz+kr3P/x9r7VG9VpSWVd7NsPr4Freey0MqikOUJe9tnIAQdK6r+bQlYDn1T7jDWyq19NO52L844AVjuol5rpEpE2GGaLdqEPMUu00wmaEsCnW/gs8//SjrC+cpbC0yuZSgUtrVZakMXouyr/47f/Au+97B82181w6dZxu22B632GiO+JkPRe7YeO6otKJELY8HGHietISxFBmItLXsOfV6NbrRFsduu0G5XqVyuoGtfOrrC8us9iXthc2hhWFcEKpdJxmnazpErVElhaiIT03+yYRS/ow9gk5Lcn4YJgxCMdUkqvf6xB2xLmzR8c16biCQk3yWZNwx2UsOkXP9qjaFXqhHqnoBIVQG8cSV1UPWh3WyxVOlYq0zRiT+WkORjyqzRKv1uqsdyWIDZGJ9+iZEW66+3189J98hp/88fcy26vxF//ll/irzz+PtecDfPgXP827705Rf/yr/PXvfZlvLq2z+8d+gp94513ctH6Sb/7Zn/NHF1a56dZbuO/gFKlSlW45Qu7IB9n/T97PrmRCja0EzJ7RAGo4EakZGyUuTHMCEsLArazz7Nf+K1/6+69xtOBw5IPv5d33HGR89SJH//ZR/rbYUDWiVjRGvVGj126yd3qctx86SLhToba2THj/Pez/yKc4fOtBIhZ0xTK011ayxF7XpWN71Ostsu4q5YWLvPjE0zz9wjFOleok9h7k7T/2Ea7bvZOM1D6eOcrqSz9k6ewixbbLzP0Pct/PfYYDhw8zEosStsUNtsWr3/0DKmfO0r1UoVHq0bDyjN12L7d85KMkx0cU4SFqjJDXJVJd5NQ/fIVXvv1dzixscHSzzRk3Tn7fYT72ic+yx6tBfZVWYZHS0jnWzp2DnkE4nKDSqOBZrkpGSAuaUtVhIxSnkErztofexwfuezvpeoVnHvkKz7/0Mu12i2g4plir/PQ81995F7c+9E469AhJuxTP0eeKBfmN8yyeepbCiQVKC2WK9S41SbP0LUbefje33PcOrhuN0VcmPT/gqZfOsFiWPTaklqEha9ZxSEhNsOMQzU9y93vezd4D80RDLcJOk4uLdSb33ced9xym/cq3+M6f/AHfevEsdSk/C42Qz8c5/OGP8vYPfYQDo2EuvfQI9aZHLD6rzsuNjde4eOYF1s4W8WpJcBtsTsPMXffw0Pt+nltvu5+wa9Nc38Ro99U6NhMG9cIZnv0P/5rHnrlAw0sxPr+X6f17yF8/x8i+XczNTBBtlPGa4jDb5uyJY3zz4a/xyunz9AwDyYnMZBLszY2RDcVZKCyzWK6x2ZY2Pw6huEdmNMTYVJgdo0kFAM2OOPC2KDtLhMZbjO2N4UU8unafeCzF/I45psfHKVw6wcXXN2lXE1QbJuvVFk7U5bqDeYyuTWOzgZnqMr4XJidCuI2kmveeLdvfOJFIjLazQanUpZ+OkclK/1AXu92lXXele5FiNYX5yeQSTE26TOYaZKMx5Urd7rls1uHCcoiFxQhON0JOHHPHJojGIqofb6vVoF4VB9w22REYmYBc3sKqRmmcCHHqYh2yCXoRG+OZlZLO+W+TRGlgI9lBZTgk27vojv2aO2FDFQhVrJCcIiry3eZMqs5tP3Os4i5T1zAoVk8d9jrcVNDTD6B0z8UtdZYGkn59jH6z+kdlrR/0dQxONv/MCzKrg2uH/KpBxVb4zJm6MW3FPhIxNItmSUG/BFZSjxHE7ZKh8IGyZBJ9xlOCex2YS52hlsP2ehLoBmyivhkFCKVmww9o5L1So2H5/SYHbErwfQYyGRXj6nGRYDpwvPWD3uD3hO3s9jQjKplRKZJXXI/SiPcVSBbgGYroBsgB+FRj5xtsCHusQYeW+QSB0OXs8RYzJhIiHV1cKRGuvqsAz5CrgjfFIkvwPgBCW06E4ZDUrBhYAshNP4j2wZumeoTZUpNAfZ4Ott8YJqm8uCsQSYNHASsKfHtSo6HHQgC7nnbSU0mYayny1jWkktlUNbf+/FT1JX7CYiuIHcC3wd0owCvfTwEen4lUbsQ+uy+btf/nasHd9uBVI9Ct3m3+ePuoXbn6yrj5Eis1b32ptkiS2rbMH5+V89dMoEoIgJP8hilgJXAU9llfvX58IwzJ+vrA9Gr3/2ZJiOHfUx0ufcZwW9uLIQZUzxWdbFHJIj/RpfeIrWA+TE/Nj55k5PsCPi3lbKxZQtc32pD+XduBZzCPtwHPoLY4cJf271HNuYEM01AM+uB7DvUQHFxT1pDQIQqkBVV9QX2ffsJKbqMR3RWHdDi4VlcIgKfsjQM6TYNxvXfqVEvw3IKEnGY/tz5CtycaZDb0ehLXwgCo+oB+K8+g04rqEmrr0L+vWXxRnFwD8LyGnIXGaEPjOjQq2/eg7a29hgdv+Jn4qMb/58C9Nrh/fc9RtQ/7z0Pt0Y7qKShjIYqVaEScODVzJeM5XN4wSAwOaud86aU/T4ZdarfWWl+tNT3mW/vZ5duZrImrj+o1DOrVFmswOm+2gV/2+1cDhHqRSq52ODO3tX8Nz0KVOrlMkju8Jt/q1t8APH3GU2IQt28ogxBJPqmzoNfDkgSVZVBWZ4EA0TAxq0+9uMhLT3+X9Ysnqa1uUljaZHO9SrXVxZxI85n/5bc5cvhuNhZeY+H0McqVDlZ2gulDO5joe5TWS6pdhRiIhC2pg2vgtlu0ay3spuw90n7FoNSo0C0WqZaKFO0GJanhKlaolKrUFBvnkkqPkMpNkkjmVFzQKK2RjIeJJkWoFsJxQyRjcdpejV25JO21IqvrJRoYJLM5JRHs1is0wh6NjriNhshMTbL30H4yVpxk28KVINXpYMZNZdzjpC2siEfS7tFY2eDU6bO8fOEC9b7Jdbv3867pKehVeG75Aq+slKm6BqmkSciLc8d9H+b9n/ynvOs9dzFfXOB3fvWn+NILBQ687VN88ud/ihunirzy53/EH/7147TH9/CJX/+XfPCuAzhPPszf/ec/488vNTl87wN85D2HSW5c5MLTRykwyvWf+izvffA+WmvnOP7Ck5w4dZLVapPs2BSxcIxwJEN2Iks+HsFZWePVxx7msadewty5j5/95V/kgTv20372KR7/4y/ylUKFWDKFFUvQaLcolwpEPIc7Dl7PrXt34jRrlHsm2b03c+ju+4iPjHPx0lkWz79GYW2JQqnKaqHJZrHJO+aTJEKwvrrGhZVNluo2jWiGqLBGhofpdJkOu0xLXNdxaLtgz+5g99sf4PpDt7Fvfhc78lnG0hEaG2e5dPQZ6udO0t4ssl7osOmkOPTej3Lz2+/BTIZZ2lihuLxCZnWJtRd+wLHXXuZCvcmFlsdyU9LOCdKze5hPh0gYLcK9GjG3RcowSFiSwBBmqk3bays2PkKIakf6TZpEZ3cxMj3LeD7LjkyMfVN5Xn/tWZ564WWa1ToJM8H46Az7bzrMe3/i40zMzdDzuuo8FUDbs03a51/mxAtPcP7EeTbX6jS7Dm7UIjOzg7m33cst73yAvRMxuksn+MdvPsLD332GC5u27pcq5kR9B7NvkI1GqTVa7LnpNn78U5/ingfuJBt3sCtr/MM/PMdSKcyD772feOE0D//5n/JX3/4h7XiOULPFSDbFzC1HuP2+d3LPwRuoLl/k4sZ5xqdnGU0nKV98ndd/+BTr5wqY4QSRsQb23Ag7jzzIvW/7aeZ376NVXaNXL2K50vLDwDXbNEtnOf4Hf8xTJ87TDKUx0uOidSUyPcmNd9/FoX3zuCuLvPyD7/PyC6+yUXCotUOK3Gi3GrhOi2TMZGYyx47ZHCPhPpdW25xbK7LRrhEfddh/W5j9B7LqPDDsMK2yx+ZGk81mHTdpMH8gwtRcnmQyLY1O6HcStKoup48fpVl0yKamVduTptumYzUYmYrSqRXoVKVMoM/kXoPJSZNeNUKn2cZwooQZw/NMGu0C9bpD0zKYms4zMhJTfXJr5RrlUpNatS+ELLmxGFNTMJaxSYWiJGWPo8vFtT6nL8BGMUIqlWN2NqeIHMOwsDsdmo0CrXZBjWc4DPFUn/y4RT6UgOUIR18pUJME4aSJ8fRysa9YBZ8F2gq0JZsrAYGJYel6BeX2JeBLgVE/a+kDuiDwCfgdU4CZz/6pwCAU1kG+yCKVdFQH+wJmg3yyfAEV8OuoWx/UA4rANyUQ9tbUoG4LDGmAo84/P1DQgepWcKeORF+6tpXZNpkM69pBYXfkEiow9PtFyt9Feiv56n5fj4G8BnWY/j0EP5espQ4uNHAfDm6Dn0uJRliZVer3DDOkwzWhrkh6FKkRyGe3QpIAi2nzDm2oo9kkeS4CPOVnWhYs/9bCUgezBPJ9AVmK+tOvYcv3AFAH/xZ8h2Bch7/b8M/eGCyIA60wySHClmjHDdR8EG58yAbeDBuqnkLVpejHu8UODeCmRDRDMrVAQjqUKFFzU5pKq7YqMmhiTCDimYBbG+LY/B6qmr0WIwapK3CUQ1/wXN1QFM+MDuaUWhu+aVEwBgogielRADwVG6UBvUL+/jy4VuAZdKTTQELAioyhnyhRToay9nSyR42rqnW1iES2QLtOjDg0Gj1s/7tpJlxYcAFmW4Dcn9Xbgurh5x3MzcuZpjcLDK8FeMq9BNmP7cBz+/MVgwm1vpXMTPq5yTzVCaKwgGzZ2AxJtPTpOH26koDx5Iqy3oN1qsdwmB0aXpPbglifVQ2AbSDrDBJVWiBhqGTQ1V5Kcif7hp+9Cj5HmpyrEgG1Z2y/r+FrbgOe4m4pz0wl/Hz+XZIFvkpE/54E15oB1zpzzayqdiH+hVUOR+aAJMmG9lsl+x8kavz+wUIgqd/UJQgBUAg+K5jXV8wAbf8i10jMCQN2dcZT9fd7k9fW3PMbG6vkiVq1msUcfA/9zTKybqQcQn1NF7fn4Pl97KLRCHFfyRJ85uXJiiChKD/vSDna1SaFKG+G8OKbrRUF7K92rR+hAuGaAOUww3+Ve5N65ODMu9K11frywfXwv/+PAk9REUmaShRZsjaVikZM5xCJYRMcm3RSG5uEzBhxK0rM9GgUFnj5qe9SWjyJ0epi19q4TVEhheinomQm9zKSn6TT2KBWXqNYqVPuOCRnUiR7HmvL64oNk+SeaMCssEcyEsGtd6Dl4XQMWnafuvR97HTplEuUnCZVy8OV81wUPPEoZs/Ac8Pcec8DfPjjP8PIqPh9dikUV1WZTyQWJRlLkorF2YzVuXUkx/FvPcZXHv4mPzh5inA0wVwiQzqdIJLJUi9U1BF44L4H+NDnPsf43CRGo03M1kZDXdsmQhtikAqHaC+t8fQ3vs03v/YNnjtxnIoLyXSODxy8mf1jSYqlNZ47c5HnCiUqjo3nRvnARz/Nz/7iL/D2u3dhvfyP/PN//s94aiPGu37il/jUx95FauNZPv/vfo+vL3f50D/7dX7iEz/J/rTL8rf+hm/95Zf560sGc7fdz2d+8cfY1V9n6dFHeOnZ45xIX8ev/da/ItY8x9c//8d8+/vPsOElcHoWMa9NL5ZXrq/T2TTTyQTd8hKnFlawR6c58tA7OLxnmtzSJcrPvcY3V9dIj40TTaWpd2xW1zeolDeZSMS5+9BBrp/fSaRTobpZYKMb59SmzVJlg65XxPE6dCRpT5RkapKP7ZmkZTc5t77KWq1J0zVVHZ6timBlT3IYS8bYncszl83i9bq8vLHKmgg4kznGcqNMZKQNRZhPfPozhBpF7JWzmNVNaNQpFmvU+lEqRpwzqxssFIvK8fXeRIZst81rpSVOtKusdqXfaYSwkSCRyjC3eycWTcxuhYTXISsuqv0wds+j13fUPTtOV6xt6EaS1N0Imdw0hKO0hCGPuOyeH2cqE+fEuWMsnV/EKXfImDGmRifZMb9L1Xt6IQ+718USGBRLEQnVqC4tcGa1QE1k0Spm7xOeGSWUGsGI5Bk1bZLtArX1dZYKHZqk5FSm73Swu9J31SEUElIErNEpdh++ldldUyRCLcxmgeWlTazsLrp9m7XTr3HqleNcaoIxs5cjUY9KqYAdDpMbneLm/Yd5/wffQ3xC2u+E6WwWWH7heZZfOopTs7ATESrJRUK7XBJTc2Szh0hmRjHDK5g06NQ8SpUqdXudkFsgdtTm2AkwYxNEUmHqdCl5ccbn7+PBd9zL3QcTXDz6HR7+0rd4/vkSnX6WTNqi0lqh63aIxizSeYv8iMGhrBjxjLFZ7bHRWCGU22D3rQ5z+0PU6h7lIri2JmZEhhzLJpnfdSsHrruf2fE94LQ5f/Zpjr7yKEtrZSobDoabUC2FjLhJcjJOfjJJZXOZZqFFZsxjem+IbNqkW5Nf72H00ridLLWqQ7G0QbXmEd+RYWZ2lPGROFaoR7vZoF5rUqnX6dh9VamVycHoiMl4LMF0VgiIOqcvuiysCbGeYHR8inQqwabU1vbEvVeIgAqpVJ1sJkqlIKqJLmbUZSIXZsSLcv6lBpfWILQzivHUcknzDQP3Wv90UX0VdWCtEJlyXdMMiVIs+mycCpCHZK9K5Om3CAlqgiRI0cSfEgoiAhkBnlK3aLvyR5vBiJewODn5gjI/1gkcCLdcFVSA73+mAgC+Y5xuYaKvpY5wZQCnD3N96GmQo9geqdE0TUbCOtOtWUUNHPQ39HwwKt9bvBKDgDYAn45iOYfZT3cQmQ6HD1upbhXsi+baD54DYK5uVQFH/97lHlWtyBYjpf5tIAfUTrDy+wKaNej3WVoFaHXuPADnDbUhycZl0+v11OEkheMa5PvP/rLs9+WMZxBzbDFAbzSSCN6jWR3dWkbMEMICNlXdpwYREb8diiEIXLwSFMhQeu8hAbYeQ5VEN4eCzoD03MbQo0CgthJUoaaupVXjoOtdg5cwhQqg+zW1uv4zcHTWQN2WelFp+uuzgKqPlQ/iVeAdyKnl8PGvpa+vxz7onaDi2muo8VTrSmFmYdtFaSDJCWHG5Y+eMzI9BXxIokblcUxp9izAXupRdB2ZnkMudke+j5YZy9qyPd3Xy1EsruJLfan7lhGFvv0tw5vgOWsQ9qNhWXxFqK5527ZEtkJ3tTpVQKnXoin1SiGZM4aeS/J9Q/LdNRjr9DzlEt3paQDqivpCQJ4CerKA7G3h8pWCXAHmW3XqulVBALS0/NEf77DUkEnizfVbJek9SQClJK5kXqi9zFc+CCsoyQ2188l6k89Ra1pVI1/xvrbWUF9JYWVvUwp13ynTT235NcBqhWCatmKbdDJBQI6/Yw2Z4si4CDscqFf85UZfrRP/j4y9ELb+XFBJvyuIDK4JIA3A39WQlP8Zb0Bc29u/bAfrb9YaZrjnsWaC9arUayYo7MiZBrGwPDMRygYJOXEN1UlIVWuuGFEtrQ6YZVnfeecAACAASURBVH0lf80o5Y7U4Rn0/Nr84T1CPXN1rgzJmYeG4krgM7jPtx6xH81aDPb9qz2d/5736Q3bT8Bd6fn7KiOljxo6b64FeF4JyPZF7u0F8zdET5hOr4dl9omaYgXiYiiH1xDdlkOr1qHXbtOpb7J8/hjd0iqWGNG1HZrNJk27RcfpUW0K023SaVWUhFYC2lA0QrlZxrQylMsNavUmHTlLw5DIp8nnciSwSFtx8uk86fExnJEoOxIZ2osrvHJKmtIvqr6CKUP6EPawEnG8fpgbDtzCR3/yE9zzjgeIZw06rqNapUidqgAHmX+rYYeRVpFH//Of8bdfe5hX1tfIZkbZQYxGt8FNN97CaMikUSjSjmY49PGf446PvI9YqE0yYhCLRlVtaFwM+Qyp9XSonF/g+3/3db7zjW9ycnGBYq9Hxe4ykR/h7rkpDmdSdEptHl+4xJOVVeqRLB/48M/xmU/9U27dleK5v/h9fu+vvsCZSpr3f+xTfOjIfsovPsZffOmruDtu5pf/0+9zyy2HSVeXWH30b3n881/iv53skLj+bj772z/PHbMm9ovf5+ijj/GDC23uf887mcrBE499h+89+xKrXYtWx2NEzHDE3CYSZzyTJWlBq7pB1XYoGRZWNsnO0Qw3J5NMdzyeWFsmFE9CNEGp2aVQqSjwFDUMxlIxbrv5Rm4aDZPt1VgreTx/eoMz5U0aZo+2IkT6ZJJJ9s7u5fZ8ltOri7wu9XoS70ls0DUIeQahiElXTGysCHO5EW4YGyHq2by6eokLjSZtT5LCYU1shPqMzk8Tdi1yRNk7kubQXJrJrEOzUeX8cotXzxYodWF8fIx5K45dq3F0c4mLvTZ1lbgPEzcEACbop3OYRoeRmMdI1CDcsdU8FnmmtFLpeB08x6bveFRDJunsFBEnRiyeYueN+5i/dT/xtMVIOIzR71De2OD4Cy/z6rMv4La7jI6MMjYxTjKZVLGiqB8jfY96r4DV6sHUDPnde1XCpbGxip1PkIrksL0MSa+LVVtjfWGBs5dK9Mw06UQMt9uiUqtRE0m71yYSi1EzomR37mZuz04m04aqW11ZWqViR7iwsszGRpmGuCrnR5i/6yEeytkcPXqck+cvKhXD/NwcN981y/X793Px9VVqi+tEWxXibo963WK57tLJ1Envq9HGYWM1hhVNMDHXJRqzadUN6o0ertkhN+Iy1TdoFXditUewq2UK5XWWm30aqR3svfkQ77z/INfvyNDdaLP0apluxaZjrfDyylNsdDYwzTBGy6K22iTrhhnJ7SadnyCWN7DyZSJja/STG9RsaDsomffEyASz04eYHLuFbGo3mViOcL9Lq7bAxXPPcOLE06x3Gti1Pm43iSua54RHdodJZsyiXWni1CCR9chNyxzwCDl9LOmB00vRacSoll2q9Qbdjkt6T5rRsQypuPRu6dFpitlZm0ajQ6OtEwKSG4vGDGYzYebHLSyrzfJ6n2LDwognicZTqgVLudnDs+NI85p0ssHkZJtcJsHSxRDr0mbF7JLLodyM2+fg3EUPeyaJ8aQAz8FhsRUoyyEoQZ8OQAXc6JYrWpIYSAylZlEHzCoY9qVEgaHCwKRBfrfnKuZF3ijjIXBSxJE9BUD1daVOQ9kID8l0RYqpru0zhBL0WHLYqBNOPlcHfcrQR92nBhIqK60AjQ4+JIhTLx+IanMgi0RE3Hm0nEoHN/ql7yEoiNTAUzEgPtDV7JJ2plXXN039wBR7p8ITzbAO7lt/D8Xe+IxnwHYOgk2/nkg/EM1aBiBpcPDKeKgx0a2jRQahgbruG7YFDH0gLX23zLi2MO92lSmB3KMhwCpkanDrf861AIxrAp4q+SCgQYMF8fZSoFMMHiQrrYBDiL7I2VQdlQRxUnOoWWppXBzUVaowy/T7k/mBzTZawA9gdD3cFmk6eIhasBs48Cj5iWTJAyliUHqngOiANdZORqrOy6/3Gw4qtUNxiI5tKiAvGTzNIhuqGbWwrXqqBY7Qb81jyLMVQKlAg+pTamiwpdhx+bsGagosqPvUYFAbYunfCaTt6oOV4ZShWG7bRYEzBczUOGsgrubxYLZf1t5kKCi8fI5eKVC9VuZEwLAsggB4bv3eVnJIEXdqveq6OPn/sCljIXPGUAx6MEZyLcn1KKmL7dKUrLCAT5WF1YkDMeYYrK8rBLtqSgkb6BsTCVMY3J98dvDfMo/Tsa12PYHJWLAfBMqBliPybi0pFgWErDfNVgowlT1ErzfTp8DecuyUpF/pudXEloBI7U1KCu7PYblfU4xTJLlj6LUl604CFTWGqlwdcSkXYC7zR4CSI66ZynxJeXX4QDakasiCtaOTdVtzNwBLl9foXmlO+A5iV/yn7T+8sk3rG4HZm/OKVwRxaqoFLrG+3NlPQOVCfaR/uZL4izxbrQVfluufK2oFBXW+gXLHv/EgUSvfsWOYSm0yUEtcpozQSU/NxA8ttyuPy7X08VS/+aMDn9fwgLaBxLd6/zArvT2PucXWKxilizwH32KwBoZ+pnde/boi6FTnrCQN/NmoEuHyHGwlf7UMl3ppk1dffpHu8hKtmk2p3KbdsvE8m3arSL/bxOu5uB1HGal06GK3bUqbBSJmhHwuP2BQM6ko1VIZOzZOt+tQKVco1qu0ZG/OpTEiYRJWhFw0QUJaUVgedsrirl37SFZbvHziGK9vXCKSSDITH6GyvEE4lyQSjjGaGWVu13WM7NxJVQS28QiJWISkZRKReWPFaU5HGa9XOfb17/L0K0dZdnrMjE5xU3KMC2sL5Hbt5ODsNCOeQXGjTSMxyeTNB3Cp4BkdrKj0v8xgSdrf6ZKQGSn1nWcvsHj+AsV6jeVWjU2nTbMf4oaJLO+anmSPkWZhqcQT5Usc73nkdt7AHYcOcX3O4MJTj/Lw2fO4vTjvfsd7uGFyhDMvPsvjJxfI7zzE+37lk7ztgfexJwatp7/CM//1L/nyS2v0pm/lZ//tr3PfbXOkll9n4QeP8fwTz6pqaTOe5dTaBqfXVyj3GhRbLQw3QhKL8ZFpYrE41WqBjc11sGJUTRT4G08muWVskn2ROCcqaxQaLaX0qvb61G0HM2whXhJOo8bkaI4jOzPcPpshFU5xaanIixdXOF4sU+g6JJIJbtw5y81zc6yfW+TkxiobRl+xbE6vT6/aJippKdOgg0csmWHnyDj700livRZniytcrDdoOHJe+CoXw8ENy3kUI2qkmMykuWVvnrsO5JmIORSXa2wsd2h0TeyIxWazxeJmiZV6nZZsy2FT7dOm4xL3oB2KE09GmJtMMZOOEWo26VRaRCMJXENYT5u+1MW7KDOpWCTFeGSUTCbH/K03sf/tR8hM5HAqNUaikjKBV15+nkce/ioXz51R7s87p6YZHxlXLYs82yVhhlhvbZAiwexd93D9nXeSj0UonHmdcr9H1hrFzmSIhrrYG4ucPHaMV08vYoRTxMMm7aaAzjbiHTMbtQhZIap9k9j4LKOTY4wlDNK0VM3p869fZGl9nVITmkQxswly+27mVm+N5fUS5VoNx/aIxOPsvTHF4T37WDm2THuzRiYdJTWSVqZG55YqRHJtJvY3ZHWztiRns0VqvKPWaK8nmMEkkjAYGXMZH3WF68asRrFXXNqNHu14n9aYgRsdZyJ1EzfuP8x1szNKqt6vb7JSPcbxzWcpOSXaNYv1EwYLLwvwt8gI6z05zuzeCSZ2JYmO2lS8JWpOBeIOE6NTzE8eYGxkL6nIDH1pC1gv0iwvUi2cY3PtHBvryxR7Lu1yjGY5rvx4kpMOUwcckqM27ZKLXbaIJftkplxSCYm7XUxXEiRhWrUQlZLE/31iiSjR2Z5aCyJ5dmyp8xRFRF+NhZhst9ouHVHWRUJMJWPsGHXJpEIUqyalppjOOnQdj16jT1PZ5iZJhQ3GR9pMTTRU0vbCaYNC0VWWKrkxyCc8zOUop8506UzkBXiW+0GAHKi1/GNCW8WroNYHnkEtnB8raFe3IFALgl8d0A7Aoxw0Sv3l9wP1s+tSU6oSlj5YkLCi69spa8ZU17HpoFrfQwDcZNGr6w0CA+1EpiSXQR/HAAD6J6CAII02NHiUwRHTnZDlKAZDHGPVATf4LDnQtJxXGfYIR6FYWcmK+306fcdZ+WZyfxLoD5xp/Vo5fb0tQKiAgs8iDECcLnoZgEyFHZSES4PrQZihxs4/jVWxlavqWYKMvKqpDPph+tdU17KiKmgVgKSdXrUkV4f2OkjWh3sQILwxsLlicOezbEEwEhCL6jn5LJyABQGFij1X4LOv6zrlWUnvLHEB9SeBqjdVf1QjhkE9oOFLbQeZ8YH8WmfXVTCu6uEC4Dkk3dORus9462TKoL5OF5j54i8t6tYQQQCP74Dss4CXS21FutjyothdabprK/MiNX0EdPoAQzsQb2dh3ixwk2etHfV0YkIBCBmnYWAZSMmltkmBEA1M9DrZSs4oAZpyUFY5f1UH3Oo6tJVJmAbYOjm0dW/bGAjFNvrJE9/k6loC1Ku9J2A8ZU0HEnq1vvya1WGpq2LzhSVXMm2f+VXf1W9N4dcPKwCmnI89mlJj0xOGV880WXuyP71Z8BrcbyBw1BJnae/jj72wX0rwIX+HlEhag7EJaswVsxXUnxqIuMmWmjMl4RaTAMdXdMhe5wfJgiUlYxf08xsauGCdKcCvnDLlGev6eAGyan76KpQAxEo+T80ZURjIn5D+I/csK1yGQDiUnlKBi+GYdstUhnGSqFNrRK8FlRzYWlEqSbP10ves1/k1gJ8rY8rLpskVrjNUP7v1jLYDzzeXqwZOwHKfW6LkAeNpQMb0iPrni/R21E7ZIbVPifRCKTY8PReCxEswNy/fKx1ZY/7+qWWmOvGp1StDiSff1OzNEg36nLmmAbu2sb/aYhwcI2+dFLva2tn6GMmoSIIwOOuCXdk/1wbntW+AdxXGU0+x7XPj8rFT6QJxdldJZrAilgq2wxJFO12WLp7jka/8HfWTL9Cq96jU+zTEjE8Zb/UQer8nwLMnrvsunuVgdg0axTVmJiaYmdmDqJikIf38VI7qaoFmNK+k2M1qleX1NVZFphaxsC3pLR1W80pcQEVyb4c9HrjhEKOewbELZzhf3SQ/MsJ8epyV8wu44RAT2RzjiTSWYVHsdLjUaWGHTVVrnLZCEnKr89ubijFvWqy/fp4LG8LOmezMTXLv9BwnLp1i3eyzd8ckt8zsIBdKc+lShZVGjc1ugYorZkIRzHAMS+r1XI+ReJKEZRGyRY4nTB6stKssuw1V/5hLhLhtPMOR9DT5lsWlVoHnShXOd0RaHGEs6uGUCpxstRlPpblj7z6VWjl67gJFQePxEabv2svHPv0rvOPmG4gc+xYvff6P+eoL52jmb+Rjv/Ob3Pf2WxnrlKkcf4GT3/4Sa6cvUGgnWLYtOlEHM9Hi2MIFNkse+3JjpBIj1DtdNivrNFo2oVCMTsSj5dnkIgluGplgfyrBxcoGK6UKZdul1hf/TlUzRSQcwum0SMej7B1Pccf8GAdmJoi4DscvrPHU6RXW2x65kRFunJtiImrw9MsnlOlUL5PBDUdoNzt4jRbxkCgdPFwhLzIjTOdH2JeIEe82uVBeY6HeVOZQUlsnc8FFEpASekTw+pZS2+0YS3Nk/yy37hwhXKthtoSBs7lYrvNyucT5hshSdZLRsfr0TKkf7hORs9xIMDE5wuxonNFIH6vdxal3FVVlRkwcQ3q6OiqL2zL6tBpd9kzuIp3JY2TThCfyZCZGxSSEhBdXMeny+gInT71CubBGv9UhYUVJJ7NEIynNvvcd8ULFcMJkbzjI1L595CMm9voS1XaXaD/LRlhirBZGvUhpfZ1CtUsklsT0bJqNGg1byIcw85JYj5q0RdeZHlU+JBGvSypkE4pYPHPiLJuVCu1+EiecJBQVHXiU6VaRalcSplI2JnGKxfhkmCO7x0nJ2pYkQypBbHoHRmYn5WqVUOgcdnyZVs+mWY7Sbbs0naJyjxW/GDkDopGQ6j85NeYRSUJMasabSejHMHJ9ojuhVUtTPjVGKreDnftGGM/Z9HtLrBcWafRWcb0uq+dDHH/KYuN8lLiUbcQtwnGD/ESWmd0zTO2Zoh+3abIB8YaS9M9M7CWbydHvuVSLm1QKi7Rqy7jdDQxq4u5FqROlsGixclEnjvNzfeYOeUSzXdolaG+aWDGD3LTJSD5KOFzD7YixkEmn2WdzQ+pQDfJjEaKTXRVXIdPD7itTNMlquG6EZtOgVncU8IykokzEM+STNRIxi1ozSaXpUGlVqVa6hLrQTSUx+zFyCZge7TIx1sS1+yych0rNVDF+MgfZpEFow+Ts2Q6dXB7jBz7jqWoCNc7xA3DJiLsK0A3qlSRw8U1a9LGizXj0oa4DX828+LUcvrxJswa+xNE/TwYCvqGgTZvA+CDCd1HcYlE1upC/i2RCH/JDAMNHPcHPgxrPAU4bgKutAF0Cyp4hGdAtee6Wicl2cBsEiXJ9cbINakoHtabKpEMYRA2kBiYigczXZ4513Z4PlnQ6fBvICr6SBIl+6L+VGfb1lOp+fWCtSrGGQLoO1P2fBUDSNxCRMVetEFxtPuN6QSOJoD52q272SmOra+TeWG+pg9GtAEZJISW7F7QA8d05dWAvwNtn0X0WT64ZwL8BSB9kunViQ6OH4P+29KtbsHwAZQayY3l3MPcCqbUpQaXWEg7+aCnulreqZMsVBzZ43xslqTIT7VBM1YZ27Z5uOeRJgjGosdXSWJ1EubKRzHBsqFn9rYSNjFHAaGqWQAC8sFc+M68mStDrTAN9Pa46WaMYOAHBkhDx+srZtyMgqKfZWSUhFHOZIRfmYCy1rNM3rRK++hru/1ri3KDG83LGU6VAfNWCgM2ooSX+Onnhg1S/FUiQIJGxVbWuIpdU60K6Fzi0fHZXmE/xF1ZtS67wGrB3KkGj559cRknBLXHg26pPVhJoWd2uOOkGc+cKF5U1aUbEs1rXDss6E6mziwpwVU2YLtxWG3IwzsFaCxJRQd2w1LGGfdWJUoRIkCz3qmpShdEWYxOXfijitxry5de+NFklLdQoSEJENacblB+o+nrfqVztV/7y6vodVwZKSbVv+kk7f82ov14dr/itYK4+M66c1Nr+AW/VOXTr9/XeGpjkBpLg4fNJ7iZlieu2vxeppI0Gn8PmPnIdrebxW87446PVKHq85HODOa2eXWAC54+tPBuV1BRWLiRO05exd8PgS02ra+jjeS2A/+pD/t/1jmtTNMj66PktyXzDNV+aHNTEqrMyqDcfakk0rHzQQxKYym2/zTcCTz2eykhPykcsAZ6uUkaEPJfC2gr/+Oi3WHzy6xQ3qmxWPMotl6Zs1NE+kWRY1cJLu66eRGEhj7QbZzTqsmtuFpc0lWqTdMzjyA07OfXsMdb7FjOTE8T7HoWNTU6vrHKp04VUmkgsQq9Zo9tsKXliJhXn7t3XE7Jtjq0ssm43mRjNMxPLc3FxERIJ7rjhBqYjUYrLSywVi1zodPDSWZU4jDrCWghkkXFzmUgmWS+WKXku0XiaXfEct06Mc3rlFKdKFeLpBIf3X8cde/bjFmocP3mCE+V1VnodmtIn0nGlqyAZK6ocNZVxnOOQtsJKCln22py3y3S8NKblMZ4OcTA7yW3JcTJGm3ObJV5ZK7FYb9B2OgrUuCGTPTunmAyF2SiXOVmrKVOUsuMRnhrnf/rf/i8++uDbiB9/lJe+8Md89cVX6WRu4Md/43/nrrfdQz7k0StcpPzc1znz9HOsrHYptPtE81ES+T7ffeF5Nhsmu0YmlLRvuVSk1mkQtpKE3DD9eI9W3yYeSrA/O871+TgrhQ0KzTYbrQ41z6BrWspXxHM6ZDJJ9s7vVM8k1bc5ct0UB2ZylAo1jp5YptK1SORGSMRDrK1c4LW1TRquQTgzhiPJ5kZdnQMxy1AJZ8wo8UyG6VyWfckUCbvNYrXI+WqdujCefemG4OAa4kEhcaOYKWoCwTDCjOdGuf26XexNwWzMxWvWObtc4Jm1Tc415MnHVGzimgJydXK63+7RjaTZv2+O8YQw1xXFXoedEL2Op1gtTxxLRWorkmDTpFqrs2PnLhLpLKV6SzkZ98UcKxwDI0lSwJpINN06yPXaHeqVJrVWDyOaIpFOkDB7ZBIx2sLi5sYU6A73OyQ8m0axRddJUrMEVnaI9oSp7mPFMsQTCUynTafbptJxldxzzO2RzaqKY3pWUnlqyP5Br0XZbrNQ7xJLxEmkJ0imR8gke8QpcfKVc2zUbVylCrOICGMagetnHK7fkVfMti33O7OPuevvJRl3qVe/x/Gl0xRrPehEqJZarBeLtGQvjUjrIROrbyphXTbaJb0zRH4iRCqZwDCjyhV7evcM4VqO848VWZOeulMOuYkuRrhIp91VTyncjbB4wuT4c1G8zgRzE1ESKYtyvUit3SKRzbLnhusZmx2lZ1axKWMlIZ1PE4tIi5IKjdoahlEiHm2QSPRIJMTTo4/tJSgteyxdEKLDIzlukJ2TxsSSWQjRq4jdYp/4qMXMVJp4Yl31480movTdEKUiNGtSfwqJMYmd9Hc2pAxL4sJul3a7T63Wp1pzsYVVzWeYSo/Rd5ZxHFF4zmJYCbrOJutLy7hlk2Yupe4vn3CZGekxkRdnS9jcMKg0wjRtrahSoq1qn8KGzN0MxhNLIrXVoFM7zuq4XUJTW1qJiOlOYLuvJGS+Fi44EwLzRv/vOmD35bEB6PJZnODg1WylPsmV36kfZAdtE7Yu7YOcof5zEvtIDDUAnr5MOPidQBomwVkQwKnPlc8cakWiGDVpuSFZ2kHdoK6n8M8+Xa+iWnWoisnBZw5nwYP7UPGIqdtrBD8bdkMMgkp99avaUdDz3WlVH08/QBnUevnZdAloVD+xIHvvg84ggNZxkLiXdnXQ47daEWa2pzLFwtBqWaZ+Nvq+rhRoBMFdAKgHbO0Q6BwEzsJQDRkC6eccgGyf0VRsd0CZ6ppacbeUrKnO/PtSajHmuIa28MKg67AzkG368mOVwNCfrUBvIF8OmF71jYeYZDUjJVjfHgRuS7774yoLSjHhIlkQRtnTdZXCKkps4/OdQ31U3yzeE2ZP36+ae37CJghuNYug792UNekndxTxNZBuB8BVDrZA4r3FxKkATQJiBTyF5dfzQYI1pWjwa9f0nNd1jK7j0HAt/Zx+BK9h4DnMeEpwr2SPlqWc75KS9VS91PTmopM5vszfB0auygroOliRJAuLrphPkSH1+soOX+SlEhhd/hqsxUCJELDxkv0M6fq/qCWsYaBO0JJ9CVC3BIA6STDYK/TKUcyjYiclG6syZWHV81JYZwl+BMR5IZPOUM/eYJ9QSQMB0r5bdsLyiJl6PxWgaNs93cfXB57KTVsC5358UMeonBaVq7S+F2GLVf9bqav2G8kH60kDX5/d9p97Q+5vW09heY/sn1uJGl1ad5U54SeJrmXmXBPwVKZveiyu9Dz9jcsX0et3DGo7B2Ug+ndjIWegENDqAKmf0m2JtOIikCn7pSaD/TGQuW+VUIhSRl7BWaNryCWel9pCbVim5e1vBJ5v2GevifG8Bqb5Gtfq5cnba/y1K75NxlraY8nclXWs5rDfZ3Z4LFzpWRmy3rrG0y+bGH7SVzqTpBel1EtrB3JLJVJlz5IkQlzqdL0+hdVLPP/FP+L0yYssrjVYK7cpdVrKYCcznqbT69Jsd2h2Oziuwxhp3nXXASIROHpyjZ4R4e479nPzrlG+8Rdf5tVqk90zM+wZHSVkO5y5tMrJzQrmyCiJZJxGeYOyuIZEohzavZv96TGWV5d4vbyGE7PYOTJGumdxdnWJ5N59fPKjH2XC7fLiP3yPpUKBM50u++68l5HRCayOS7/VVO1aNk+fo9yoc7ZRJb5zjht2X8+sbWCVVlkonuPSepOquPTPjnPXwb0cyqSVO+rzy8sUDINmx6ZcqNBwPKZSeaakRUO1TKfdIGtFyIcjNOlyrlvGCo0TTUSJxDzykTiHx8a4PtWDeoflYo8z5TqnqxsUOz1mE3n27JqjXa2wUd6kZbjUmh2Knkl+75380m/9Dh+89xDOC4/yzF//GV965UX66f38zK//a247chdxpbquk6ye4bXHH6d89iyN9TX6Rp+2GeKxl44SSo/SdkyK1TqFRpWuAG8zgWmHiWV6tFybiJFkT26cPfko5VKZcsdWwLPsenSFMZR4tt1idmaC+++9i41l6Yd4mj07M7zt5nlyfY/ixQ1sYVutOBfrNZ49fYKGKWs+QiI+qhRinU4Tw+iqNiOScJbWUvFkgpnRDPuSGVKuw7KAx0qDqq3jAGmv0w9JS5I4Vt8mG5f+7xY15UJssWvHDu7aPcVNEwlGIj2q1QpHz6zz2kKRlbZNR6Z3RHdeENP0btvBTme46/YbmRIjmcIqnfVNol4Y1/YIR8L0TSGOpF8ryt251+8TnxwlMzqm5JfVzRoba2VqUgoyMsHBQwe4YX6CRLtM+cwJMm6fSq3N6ytrLLdtwqk4O3IJZlNp+qOjZKZmaXTbNFpFoiGHldeXWW9HOXjLbYzELZqbK6wtrdJxIJ/NqprFdqfFZtOm2XEZDxvksmFq7QZtIiRzE6qfaLtV59ilReI7r+PIkUPsmJ5nIjfCzhGPXP0E/+b3v87CepV4Pkc2kSTe6xBP2SQT6+RGLAzp4JAYIZHbRT5/gKnROJXK93jxwhobVZeQ3adWaClWrxt2CacdErEwYSdKe9Og12qx5w6Tyb0h0iP6DHfJMz93G3k7y8IPjnOqcJF6sk0mHyIc76pn67QNYs40nfUsxfNhQq0ku6ZM1bPz0uo65xYv0er1mJyZYGp+AjPs0uxUsOM1SDq4PZNGvUkm02HPfimhNWQLod30qFchkYKw1J03+nQdA0cSHyFPjW/KjGB0LErS5ilqsHs+zcR0gXYN9z6L4AAAIABJREFUMokUiXgc3BSOnScc8wjHJSa2CIsjrden06pSrqxRqdap1sWcEnpYJESNkZ2hXDxLtdYjmznMzrk9JBObXDj5JGvHTdaTcUJWh3yiy1TOYzKru1c1W2GK1ZBK9onSpNnqq3JLmY+GkcN4/FKxrwCnkn0FbrU6aO75gZ9qfeK7dSqJnx8dK8bTz97oTLAvg/Nr1XTNYQAkdJ2eYnIEbEo9n3q/ZiQGzKQfUGoTIBV2bvt3+SXb2s52Dp+EQVAZBHNyAKqQ0K/7VEGF7xQZSDxlEwgCBxUYDiRSAeh2lA308Gv4IFQHuAJ24UCH9ubgU93MkJnKFVhb+Q49S3rl6XYsuhWIDroUBvAZXzGMkX5i22rS/LYHGjzpVzzUU2BO+3xakhpWRk5SiyaMjJLeirTMpwreCnjqcd2SoQ4zRwMwKhJBT4Nd/U2FoZHdUxg27USoDJXETEg381GgU6RPWlqoW7IoGSkhLE/XTAavbWyV/0NxC9TB8BajrG10tgCkYtYUcNHB9EBiribgUJjjm4JcHmENB71KSue2sKyIkh55hqkkle1uT7e4UZpIlSG5BlWicOXyjHQPUvUNFBscPEEtG7VcF0uy4Cq4EyChg+YtFl0HpdGoyHvk/mTOSj2hqWqV1PNRgMdRpXxyzxIkbv9ePsjze9aWOlpC/lavaw1gdRmsr4oIgK6/V0hfXA08XZJek5Cpe+IKG61r6LSbdlCCiBXRTKXbVfIxMR+Sa8gc6zoCPj3Nfl6h36RKdAVu0cppOZCAa8fpqGUQVQyyp/u5Sj9f6WmsKqO2O2rrqTMkpXeb9N2ONosS6V1czB7EeVMzoKpZPCHKHWk6r9d3sFcFJmlB4J40eyQsqeHUtdjKGEyxw7p5vTLCcj2adkzL7mVXVzXfrgqMZPrpOn0tMQ8b4vopWe6oYoqVpF11jNJzVNZDRaki/BZDUlohTIkug/eTaiqhqZj9t54U+l//R4DnlcClAIxgrN90Xap+uFvrLajxVPvJoFetmC/Zvsmbltj6aTf1Hqn5lCSIGExJS47hvWZ4ng/mjyspwqG2Sv4+EjxXrU6RfVcDT3kF++v/X4DntTCeAjxj4vBqiRGFpdaiOq98LwTxF1BO4uI5+yMCnv1+T5nYqUjBiGqfAEkhSFzhOoRDIVJhix/8yb/n5PGzbFQcxXgWm3Vso012MkWz26RcqVBs1tTePU6WT338QV48+ixnllu8/aEP8rM/+wGWTj7DX/3+n/L4pU3GRka5bX4PO7KjrG5UePbUgjZ/CRt0m2VaXpv4xCj37buJRLHOy2deoxpx2bvvOm6cnKe9UODZU8cp7pjj//jN3+D+3Tt45pGv8ch3v8tyJMon/8W/5P53vFOxDbSaFJaO8/nf/ff8/ROPUpwa56d/6XN89sM/TfvY63zhP/0eFzZPsbhmsyqtLfJxbju0m08d2o+9uMyp9RZzB24j4nk88+yT/O3rx9gxNsvY6BibtRKxqMV0IoVXrLC0ucyq1SMemWJqZJxYNESz02Z6Msot0312EcXqZDmzWuexMyc4b7c4mNvFjLQjqW+QipvsHcny2JkXWanD9IEP8yu/+au8+8geaj/8B57+0hf4wrEX6cfm+fSv/S6333YP8XCYcMYkbdVZP3eazSe/gn3iWaqFBufKJieWN4mkU7xWbbNWruCG2kQSJl4nidkOk0i1qXU7xMM5rp+YYYc01nQ9FjcKlG2Hou1QkwSQyIX6juqReuTwjdCJcuaMgIECt9+8k7fvmiFTqVJbr3C+1OT5eocT3Q6Ee1hOlFx8nHAoSrvToNkp0Ou7xCJhPCdEPBFlKpdgPhon3vNY7bQ5X2tREeApe6fq19qnb1mkQhYJIT9FnSPgMBUnkUpy3cgod87v4eb5DJlIk8rFNi+/usSTy0us9duK8bScvqgu8Ywo9kia9z50HwfmxuhurnDxlWM4ta6q6ZQ+qKJgtaJChJgYzTZtbNyxLNfddBO7J3bRWCzz9OPPcm6zwHoyyu1vu4N3H7mZ6yyP6qtHCZWrbNabnCxXOFGrUu66jJlpDooRzt1HuOPeB5S5Urm9id1r8IOvPMFzC2U+91ufY34qw9FnnuKRr3+DjWKVGw/eQKe8xtLKMnXHJJEeY2c8Sj4N5UaZzVqHUDRLLjdKREy8QmF+7Bf+V+6551amsnnG4zFS7WV++Kf/it/4wx/S9WLcft/9TObz1BZeYXy+RijTZam0ScN2iEQyeN0oF07UmRqdBvMs59tN6l5fhA54LdmXorTNLpFcn2wKjBYUFyKEw3Psu6dEbqpOPtcjGc1ghedJpOcxmw7F4+dYsWt0IhZWFxqVDZpGj1IP9u6+j5tm7yLbCLF69BXs2iq1msficoWVzRIdr00sbZAbiRGLxbA7DlXLoBkTJ/wW8RTccAhuuFHuA8oVl41Vl0bdALuPKKPjMd2asheyaEmiQdoqhaFR6nBp3aFrhti/L8xNt3i0ygIfY4yNjjM7dZCRzA0YYSkLg3ajS7fZxrEbdLtFGq0V6q0itXpLMZ6NjmStpTZ3nPMXLlCte+zZfR933n6E8dEyx575Oq9+r8yldIRE2mE65zGTh4mUQTJq0ez2WSu4LK31KZXFJEzY7RaZdJiUOYPx6GKhr1uaaOlWkE9VLogigA7c+QYMVFAzJbGK1nluVQVthRkacOq/yzuiPqDQP9O8pPrvIQOLwOo/+N1AOqiuMpRBl2DQP8G3CY+GA8DAgGUQxAQUp/5FDRR9c41tgaN/x/oz9YdqeehQGOU7owbXGAQkqhY2MGrZGicdMOnvK3l7Ge+hy/vhiG+64P9NIJhmoTQTGUiQtoKAgKXcCnz9QRkEfEGAHerrq+mXr+ccPBnN4gTsh64XDUIxH+CroFTXPSmDKP8aekj89wZ6Nv95i7Pm4BXMg6GaQvk3xboNUUaaofDlqb70Ua5u+Ux1cL3hzx3MMbHh0qJlnxkJ5IC6F6v+upJ00H08tUmP/0dX82q2X1gvCV+E5R96/hKI6pmrA3X97HVrE5FzqppK//nq+r6ecjQVBm64EYRmjoK5tLVeJBiT7yLySMXAKNmnBtEir5XvJeZAtjIhkn+XGkgBnyZhYQf95Irj9AhZWk4wGEtllOTXBvotG5TSQHrTDgHA4Ikplj2olfa/tZZA+71gfQVBYMglbqldqWcZcgse4O3BM5e1oeGKNhfRoFrV0fk1wZIPCYcEIOlasa3544+XbwClfk9oXd/5VmrzAmMdNX99OaSw0MIsBuY+MgiK7RfH3570+BQH0zCWMDVifCU1naq+UzVQ0nJM/488/XZfMzXbzbiC5JpeNzL0wd6hGWtfxj70ZeSpStJHXDilibatGGi9DuV5RiQYMyNEDBtLhLuXAWVNtfo9kVWdtztwHtdqhr5yC9cmQnpei7w0HREWVFhuzUbp7M/WOpX/8kKRoT1Mv0fV0flGSQJ+uzJ+fusMvax84D20p6hEWcjWrWXUnhEYmWl5v1a6aAMvxbcH8tUhdYt/PKir6oRMsG4Gy3loLW3t01sAUe7hMuMtkUQpYK4VBsFppBQFPtupvs/gyoFpWyDO92Uw/t6s0gj+2RLcr4pxg1Y+AoJkfwhHVPJ2y/jON7QbEr8oJnmoxCAYW6ULCozj5Hn4LKu6xWEPgK0VM6hbD36kzo3h73WFchV9uTcyqkGyMxh99R7f6CrwMBClQDISqE38nsz+frx1D0HHnyEvBlFW+LL+4JyTO3BDcT8+8KeoX1Mtn61KF3yJfJCQDUpkNIPvm6+JXJ8+5x//Ct/62iO0ag6j6VF6jQaXFs8TyyXoJhOsdbqsljaVPPCusUlm0uM8cvQ0O+69g0989uPce2CGp7/8Zb73N9/hBytlNrs2u3fu4vDuvYy6DovnT/HixiWKtoebGOWWm3fx0B3TXDyxwetHT7O6UaSdz/HBj/84Hzp8C9/4/f/IDysrrDV7jO66nocefBf37dnDped+yPMnj2OOz/OZz/0yd7z7bVQ3znD07/+CP/8vn+e5hQZ3/fQv8lM//0neccs83ddf5Iv/7v/kxCuv8+SaTTE9yjs/8iF+7TM/Q+riq5z//nc4t1aiEclx8x33c938Th7+4v/DmYV1XrpQwchM8JH3vZPrsiH+7s/+kELH4Vw/p5xd56bGmRufFOc2vF6baKTPvulJDkzP4lXqPHf0VV7t9TkykeXY+RXKk+P8f5S9B5hc13Wl+9etnDvnRiPnDDCAJESKSUwmRcqkkilbftaMPLbnefw5aj7ZI9kzluxxmCfbsmckeWRbEkmJFCVSzDkDBIicGuhGo3OunNP7Tqq63QTFmaYgNKqrb9177rnn7LXX2mvf89m7uWV9P//f732VV8ZTdG3aze/98Zf42L4tLB54kte/90/87FicacJ8/Pf+lGv376PdVcJdKMhEeJvbyYWh1xk89hSpwUHKoyWOXihwpJBlrDgv6wvF7h2qWARk+aKDrLtCwSHWNz+rw+2sibTgK88wmi1yMVtgTiT8RPuOYp6gZUm2VOy11aBb7p++tOhd6GTDuh6uao0SyeeZnlvg+Mwio8ki4zIJ5ZFtbQSHUa6kKZSSyiROtBOp+vGFgrQ3B1kXDBIsZpkr5aXUdj4v5K66pMJVRaCJSMVJsAp5R4GMu0xzWzNXRHtlfWfZ66JvQy/bN/TRXshTGJ/gjaMnOTS5yMWig5TTj6Ns4RMs6kAvd959G1dEi+TOn+T1Y4u4ivNkraJUXwVqPoJ4Zd16oZKi6C4RXNFF//rNrF27hVZvkNj5Czz/w4e5kC4S7mpj84oeNkSaccVynBoZZTYAK9atwpNOM3h6kJPxLL5AhE39TWzfuIGm3jWUvVFK2QypqUu8dugEd93/AKFwkGNHD8tEh1DZrF+5mmwiQWIuRqkgksR+wv4ofk8eRy3BdDbLpBXB07uJ3VffwH0f+yi9nVEqlIj6woQqSU4ffJKv/cnfcXrBxe5bt7Klr5fIZJ7S8Azp1gprP1ojH1hgfr5AaryGO1Ui7EyLxZ5zI3FOz1TIuXz4oy4ypRRVyyFb0UUCLvzOCla5RK3iwtncQv/qCg5XitaWCi2RMLVSlKmpEvm8Wt+KxQypdJZUUjB5FYIRURcZJBraw+4dt7J3924chVkmvvctHn7lmOzDWhCzVZA7wqSwy0fbgEU4WqDqLOPyWbS2OYi2lnFWfVKF5vYVZRnX/JxDgle3O0K1UqBSKsh5GAp6iIYjZFM5Zqdy1MoV0lVIVcHjcbB9p8XadR5EPJiOW2TjEai20dPdS0u7D4evSsUlrLFk03ccwqm55qRYLZEsZMhlk5QyaZKxDIl4mZELgnzz0tsTpLPTQSqeZG6izEIJap4abR1eert9dESEODwlWc+xCRgdF7WeHgqVAJZDJLXcuC0fjuck8FS4TtZ4alAmsofioRFfpmZQBVR2OaYGqjZgYdv7lgBPYbdrAm71drsDq/qJlHoawyApd7IFNDbgKTaT+oZrNsr3gRsTfNvBcKNdhNlgS7JmSgNsEaCb7/XnyY1OM7XyHI1HkT1zbaDshytoVTuDJfHe+4GIZDyXGFbYgsPLBAbLs/LmHpisvCVNH5bK1JazCnIhFY6/y+6lGSdTy6rFsI3bXAeeDRAqnUFtKYHLMZQymNSsowl4jDTOSIeV26RgKTV0q7d2aPR4kCGi+J/UvRoQLM5F3QxZzaiBp2yjIzYdG+CUQEJ2bm0kXQSME0BGjpmQ+uo6Q8WgNiCRHBsdENZrJS0VVIn6OSmFFPVHDRSmEwkqkWLuqmDZRRckESTLnqfSVEgZBqlaNAV6cxpIaWtUeYmCofGIhUowyeIeiqDUUWmYe9lkuQogqAuQSgMhATQBnQnq6607lvbJtSdn1L1rtP4py1YdbpmckCye9GhRgEdVk8rQmZq+J7Kjq1A86Fkk5aHCpEwYOIo2MpJTW8okvp8Fa8iDTesB2XpG18JKYCZcs0WNqzAO0611hMRcODwLt1nBpjrdHkRVpmxdo9v8CJm4euYbdZ9iNuVEY3gBKbQCwag8jDRaAk/pymySQkuDeDNXJcfvEK1XGsBTBAsSeAoTB8EaOd2Iqg2n4IikkVKjj7BcpXVCSnwjzl22u9IGZwJwNv4oJlPIdkOCPRVrnGj9op8bVfLQmPtynAy2qjuQKkm+aB8l/ggwX9TtW8yzq6seddmEqCsSIF4AYn3vheGSlJ0J8KXhnlSeiDmj56tJ7OhetmoOqM1eVF0v50+XzwmTGFLnZBhSM4/q8EfKucX9NffPzMMlwFODNJOIM+yp3BFtihVpO6cPoJQaKq2q/tZ5Of0Dk7Sou5VLkGT2vpqshVG7VgMAmiTbEiMw3aLHvtcu/96+Al9OkWDYSDGXL8cw248nl1VpCKbXLTNBtGu7rLW2HATcl98A7ceXqTRdslNPbtnWEpOAKNSUekglAUwS1iyaer7Kx0sNvlmfDMMqXpNyX6pMvfsMjz70I2bGFuhr75X1eFNjFxmbm6IcjhB3WGQKWVrcsLOzi9GRacYJcf9/+AIf//iNuJNjvPCD7/HC4y9waC7HbK5I0B9gY28fu/p7mRoZ5NTMOCmXn7033sW1u9bjT57jxWcPc+7sEHPxBKW2Tn7hgQe4a+d2fvy1P+dgZp7xeA4sj5RablmzmhaXm9JsjESlwrUfv4sb7v0FyqlZvv+1L/PYM29Ta1/HF//zn3HX3bfS7ohz6a3nefSb3+TS8CynSz623X439336fq5Y08Xkq89w5IkfU/aFGU+Vibb1sGPzeqq5Cf7pXx/h0NAsRaePbetXsrLJzcTgUebSRcYLPunU3NnWykBnl+wpWSjkWIjN0hYOsHXFCpocTqYmJpkS63sqw4XFGpvuuZNP/vJtdKXG+e+//oe8OJGmee0W/ugrX+XO/buJv/skr//rN3n2WJqxio87fvcr7L/hGrrdZZxpUW3nwu3xkqvOkhg7SObke8SODfPW4QlemZxivJCi7AG/00mg6pBtcIpUKXmFkY4o2XXR629ifVsXzaVZJopVhrJ5mVQolEo4SyUCTrdswVL2+PB6LbxCilqoyddXdbSwe6CL3qaQVAqNzS0wPDnHmbkUKbFe+UM43E7K5QylbEI6h1fFzlF14/J56YqGWB8OESplmS1mJfBcyFUolJXvh5BjCotPwfCq3V5IF31s6F1BJ34mp6ZZKOaJ9nWwY9Na9va1Ec3GmBgb4ejFCY5MxLmYdlBxBWRcXl3RwRd++UE2VqYZfutl3h4pEnFlKJeyqiyi4iLg9BBwOklmFnAGXXRtWE+kZwVOX0QyrlY6QWzsIhW/j4jPS5uQp2fyjI7NMJ4t4ursoGdFD+5igfGxCc5OzpGfX6CnzUdPTz/hSIt0S3b7w4RCISaHT1Fq6iAv9tdsGoR8PZulORSSsaVo6ZcSrTsyBdlTN+BLE3QHqLrCJN1eitEmejfs5MEHv0AgWpKuzoFsjrHDL/Dko9/i8WdH8A3sYO1WF/3eKoHpGrnJGpOeClf+YhRvf0b6PKTH8xQm4rgKaXzBMEfOzHFxIkfV5cHf6iHnyJATCkaHg1DAQ0DUeVolte+G2+nqLeN0JohEyvjcbrIJNxMTBbIFXVpVLFPKVsgXFWZyenykc258gRVs3LCPK6+6iRVdXQTPvMEPvv8obx0/z3giT9nlJtDsoLO3yMAGN+EuJ8GwA79XJIRFIjxHbNZJMefC7a2K6gGyOaHgylMtuFUcIxKdwuXfaxEMuCkVBSMqDNVceIJ+2Vc6tpgi2gJr1znxeiEjaiunLDJJN9FwgK7+VgKtbqxAGYfoH+r04Kv6qBZFGYSQ8dbkPKoImX+pSrngYujcAsl4Gr+/QihokU5VSczXZJsjIeZparXo6nTR3Sqkv0X8LpiahkujMB9zUax4cQtvBZG8KdVwPDNqk9oKSZsm+mS9VFkv/HKjNhVodtCnnW1MNKt3KwMsG5uXYG0aQZhiOg3vqd4lXzImM8YkpV6DtXRbVd3oTPBuy4PrTcqwi2bTtnEn9QMtAZ5LsvYmC94IcxTY0MGe+duwaKY+UEZH+lyWMXv14EwEw6r1mI1oMGBYB2M6aDXJgOVBgz0jfTlAZ/95vRZVumM2zs1s1GYwVBCigKf9Z0sCBn3/RMxjcNSSnxvmW+I11Udw+dfyAEe1LzH1uqp/oniPdGiVSQCROTctY/Q80QFz/dzr8aQCnnUwpwFnw6BJ13xKpkYHe4bprPOk6nVp667npHSaNQDYtPXR80Xem3rQqT7b/NuchzRxql+jud5G0GtiOGHkpRhPDTql1FMAT1NjXCNfc5AXx5ISSFG/IUxSHHicbjwuIU3VbJ8U0jfUwyYgNq/pNIvycNUATd42PW9N4GvmXv15qgeBKklkTLRUDZtiAyV7oa+33qpH3yNhlWD6iBrgqbQWgjUSC6oCUW49D+qJE9POQj8b4nDGIElKiXWSSv2t2odIMCX2X0uYO4gWUErGLO6H2JyE26wAWSK76LNETaQyaJLAUdbbKo5NJkGUjROFmpK3mnFZ/myK++cWdbMfBDzN+UvJvDiXiqyjN+6y4oTFf4L1FC2FDPA0NZ/m+THSXMX+CFmwetrEeMuW5jXVSkesIYLtFYGPAFvij5oDjYSe/V6rMTOgVtH/xqRNej1Lxs4w70YZYaTZDZZJSi2FbNqlZO6yfEG3lxHAU7j9itfEeUiDpKoB1zYHcFOxrUsuVD37spX8cgt7Y4XXyTbb/qIP4ZUsq+kfXEfZco8zAK8+97QaRGR1ZOJJoy+ToFSNeBrgtp40M+BTJioV696QK5sxbmBYk8Syq3HsbLS5Z2ruq7Xi532pRIsuK9CLjFlrTcpLEZemT7ZOSul6cr1By2uTcNLs12bxtO0VskbbEvPQru24/HpdT92ZNVFn4OrPlN5f81pTb3om11dsaYqnnYfVE1ovQzH7rAHTUrrugOTp1/nh9x/mxJGzdDS1sWvTRlyVAu8eO8x8sUTK4SQo6vQiAbwWHL8wxs5bP8Fnf/VBdmzoY/rUu7z2xI945omnOZEUsMFDUQTUfh/7dm7Fb1U4PzREqurijgc+x6ZV3Rx74RFefe00qVSSxWScQnMXN959L7ft3MKb3/mfvDw5QtLbhE8kKPNpaTbW3dnLztZeXMKcpbuF9VdcjaNc5Yff/nveHprj9l/6f/iN3/wi21Z2cfHQ67zy+I84f/IMM7NxHCu3cs+v/SofveV6rOQs02+/wsPf/CdaBtZRcvkp53P4HBUq7io/fulNkg4/iXQcVyVP2O3AKXqHup3Es6quv6O9i7UDAzSHg+SLOcYnL5FOxGkN+OkWvTSFeqRU4PjQLKGV+7j7P/4aN92yidjBZ/lff/AVXp7K4OxZyx9+9Wvcff1VpA//jLe/902eO5pirOzm5t/+MtffdD39fmE6kpby9pmag3DEhWfuPIuHX+XigbeZnM3y7oUxzkxNkS4KBYVqgSRmWkpISv1Cwu7AWa7R5ouwsbuP/nKC0bxgPHNM5XLkSkXFNuEi5fCwcttuWqtFEpfOMZ1JsbGzk26nD2/QQ2d/Jyu62wjUKoyMXuTEyUtcTGRZdPsour2ybruUiOMTD4bHI5NwHp+f3qYmNoTD+AsppnJphhNJFvKiFEIBT1FGFKj5KQcsSq4SzR6LLS0drG/tYiaR4OzklGwd4xR9Nnt6uGbLAFvb/bRYOeYmJzg+NM6hS3FGci4Wy35a9qzntx58kODYad55+nHOpJ10hiw8maxsiVXSxoFBS+zTZSyPm87Vawl29OEMR/EG/LQ0BcjGZ/GVY7iF/HwxweilaY4MzzLr8rNix5XsvuZaenu7qRayZKZHufTu65w9c0a67QbcHpoiUVp6BuhftZaJ029zcD5F1e1lfU8vq9rauXT2nJS2ifrkdFUYe4k6vypdXi+V2gwuq5vuns1YwRppK0Wocy13fPI/0jTgZIXHw9R7h3jp8X/mrXde4MJ0kI6BHWxcV6TZsUB5vkws5mHKWWLDR8N4+7L4Aw6sTI3yTJ5yvITXF+XsxSkSU8Jt0I0jBHlnnrxVkfPJJRykPeB1VwkEhPNzhLb2MgF/imCwQq3sIDZfJRarUShKE2BKaQelnBJtCTlzvuimUAO3GNPWASlJ3br+WrY055k9eY43Xz7Iq4ePM5lfoGW1g/7VRbp6XbhDohUJOEqiLKaGN1hkYQYyKS8uZxi/vxmfP4LbnyGdHqZULqqKNZGTU80T1H5fFtVzToI+tyQjYok8+RK0tkJrSxi3w0UhUyIv+pUWChQcfsIdAaygKAAuE/S6CRAguSBqkd34miKEQj48DuGrUcaqeogvFEinkuTzcbKZDIkYlHJCseTG8ln4gmWamsr0tELQWcPjgIV5JyOjDmYWVI910bNUxIrpZAXHU5cW6soZGaTohV8GMQZ4aodZe/2cWuQV8DRysg8CGiaLuRQsNFgrva+p9gmGnbIznsswjG4AsIQ1arCo6lNkEPEhrSzEeYlguJ7VNhl3k0XVJ2xqBe01gTLnqpCtdihTvWEaQUgjMDBgUAb5y4BnA48vDawU+6zDkHrQov5dF4KZYKAO4u0yX+2EKtsyCD7cFjzYAiXFPOs7a09Y29lFc4PEJC+pQNbEgMoR1oQFCngpxvPDv2Tmu25qI2kyxSiaNjo6y253tNRD/r6DG/MTjTnkzwXDJoMt0bJFHFdYZNtq/uzstXy/hq1KyqqSDarFiQDBqk+icm5eds1GKqjvrxwuXSeqAI8eH22qZRiPBrMkPtxIKrXMVhsHqWBXzYQiTvlHSvZE3Yqo90T0thT27KpOWfYe1AxS/Xlb4papa4UFGJDGSFqaLK5W95ddwrrYDbkMMNWO0g0App8DnbRSMalmPBtxPUWHYJbFZNPstBwY1YfWEiyjMMShhse0PNImO5frJSoYZU04Kwd+GAyTAAAgAElEQVRczXaqp8gkxxxUhIOsMU2TJj0ioSYkUCJ7KMx8XPhE/YxsSaIk1kqGKc7U1Jmrx6f0fwA8FeMp+TQ7bpC3op6QkycpgifFhovWJkJqq9hH7Q5es6TkWLCvcv7pens15mpeSyJKmCFZgm0W4EaxzWLOqeZFinEWbKVcW21pGSORlKNVv5+q1roh7RfnbJyPVb2yrDUVY1gXqupkg8zGqjE0dX5e2TNXLTySMZUJE9HGRTpbyddVRapIPCiWVKlcbPfQuJcb9PMhy4o9EWTjD9Uxdf9j0RNWnJdh3IxsVD1rDUMuZaqnk0QaeKr1XQF+tc+Y/tXivNXrdfMvzZqK1Ue0XlgCnHWvV4W71LFUOYdJxKkNwKxJDbZcxJVi1JYCz+U4VDDqdeCpPQsaiRK1odZZcz2mCsyq49bVEZqBNR9Xr1qw7cnKjEkkXZb6ICxPLqvjmhFrJMbUZ5r5r65YPKON82jECkJJIUyARPCq5rgCnuarniyTz7ZwvIbchYP86KEf8vabh/C7fFy1Yxvr+rs5dfY4p0dGSZRrdLS30RrycWF0jMGZGLd9+tf4pc99hi2rupk6eYjXnniEp3/yOKeLAVqbO0ktLJJMLrJu3QB7tm5i7sIoi7EsW6+6lqYmP0ffeJazF+KsXtPDyNAFZghyzW13cduerRx9+Ls8MzhIZM1Wtm1cQ2xmjLcPvEutZnHFqnVs728nk01TDkRIlxwcOnSUWVeAr//dX3Hrvu3Eh8/x5Pe/xxuvvklLczvx2CytO/bz8c9/jiv37aAwO0b69HH++Hf/M6GeVazbtAlPOcvk+VOcHptgMFXj2rvuRXSdHzrxDqODFyiWLFqaQxRyOeIFi+6+ATatXUMo6CObSzE/P8PoyAi1QoFu0RKmrQ1/Ls2ZqRSr997DrV/4HDuvWMH8wed46Ktf4emheUpda/nd//J17v7o1RSPPsPhH3yT54/EGS05+civ/wE33XYLq5q8lBcTeD1Ohh0VWoM+KoOnOPvSTzl5+HXaOropZqucOX+eS+MzxNI5CpaDvMtJolTE6RINZyysSo2oP8T6vhVsKecYSqe4mMkyXciTKwsTKiiULYrBVm7/zOdZ7ypz6Y2nOHbpPLvXrMGbgQuLMYKdrezcvIZdfW3k4tOcPzLI0fFphvJV4g4PxYpFIZmRyVHRDLhYK+H3B2Ufz43hEJ5sgolMguF4ksWCMOhUCiusCk1VPxl/FWfUyapohF3BNlnveWRugpFsTpruOGpuAsEwa1a0ctXGXvb0BGgqZZibmOKdwQneHE9zqehnw83XcO9HbyJ75ggHXnyG6YqTjpCXSL5CtVCiJBLRLlHiJqSZbqqiL+e6TXijrVSEi3FzmM2b15LLLFAYOc3i5CiZdIZYrMDZ0RTHFrO0bN3FDffcy/79+1nVFiGUmWT05GEe+7eHuDg4TDFfIRRuplsw9pvWceboAV6fWiTY3Mb21Wvo9Ac5e+QY4WCQs5dGmM1lqPg8RIMh1vsFOzdFutxJa/cmWnt8BJqqhNtXse2qT7B2cwuuS8O88uQTPP3qEyxmZ7CsVtoDXWzf5CUcTpBKp1nI1Ii5S7g7oRrOEAhbRF0BPFkv+dma7Lkby8VxJwXidCO6u+acRQrOKouZvFQfirhDdGEIBITpk5umpgqRSJFQsIYwso8vVinknbL0UJgW5hJOCgJ4iv7ZbhfZnCCznVhesZcG8XnWsarvGnZv6mFr7xqmzg3z+mtPcWr8IFZbkua+GoGAi3zKIj3voJJ3Emp20rPKIpMtkEr4saqdhAL9tLa2Em5JE8u/IeuLq2KNtZRTrFhtTTjr8lgEREcAEQc4LdI5oZLy0tHeQVPYjc/KU85lmBlb5PwkhDt9OEMCeJYIeCw8ZQ8TIwVKVadys+1toa3Fj6ijdzpcOB0+quUi6cw8MzOzzE2XKWQsmgMh2cbK8pYIR/J0tZbxC/VYxcHivE8Bz0VRnlOSppfVqodMChw/u7gg1T4yYNHZcSUnE7UkKlqyt3lQQZ3ZIIWDxs8Bnibg1ozB8phhedZWtA4Q9VVmw5EgxNSl2DY60XPrw45lCaMBTcgacGU220bGV8le68yh3HbfL+/VeVXNsiomRQGahlxSBg5LNvD3R0g/D3iabLi5dlWXZgtC3n+4pRuzGetlzLIcPwFElp3b+9lSW22nBg5LP1IdQZgRNRjDZQyf+ZCf047OHiSYgMMcUP266dXYkIX+n/RlqBtjSSWcOpKpl6rfJwk8NatrmFMbmDLXa2SWkinUjKdk00yfVNvAmEC37rpqHg5TlyeKKw0brJuey/pjHXhq71Pcwr3UMP8aPNX5W13jWRbOjcI1QLLTwjxI3VfBkEkppkbdqr7WfhPqvsV12bECncrBtJ4YMmMha80UeBNKhQZDZliRxry0s39y7mrjKFnvaisFEz/La6Mgefnyj2IW5TgLVYUAWUI6KpYVLS+V5i9GAi8NqRRQNi1AZKBv5M46hDeSfcmyyV5/piRAgTFlVCRSjcr52iuYVpnsUFJ7tcYp2FZfKwRIklIFBQYuJ1+Ua4A4pj2Qtj9EtkSRqHtUEm+9gdgcZmW5QU0E8lU5L4S50JL2TYLx0WujZDzFsaTEWfUzlGeu63FlMlFm+xXLp+61Zv9tBkv1gN3S/YzrCglTi2nq1wXAVcDWvo6aNUHdDwXeRN83NSeUvFKdizhH8wxacv1V24xpBaShj1xgtaO3VFDYHMeXLEw20CHGXWtc1fpmEhCKeTXnJQGeAbRaviHZY7v3gBnfOhDTx9BrlFnq1HZld3HXtaM62SPfJ+ahTZ6rwH59Ra5fjUha6FOzubY3ZNDyZw6RAFlmuKc2jSWjYmbucnZ+SQ5X7/fmF+1HqO/NZhz1Dw3wVM+JBql1AC50V+rLnhy1v6busx61ZcqgBiPbMCkU52/fq4whlzTdq1kImX9DmbG0zZo06XJAfuQIjzz0CK+99g7lQolta1axf+8O2R/vyKkzLGYKeAM+CvkMbx85yWSqxIpte/js53+F22++Dl9mnjcfe4hnHvoeR2thNq7ZRD4e4+yFs1Q8NW7afy0dJQ/p+QQFh6gFL7CQWiBHG5/+zO288NijHB1Nc+Utv8Cd+7Zx8Lv/wMvnLrJ25z5+9Xd+nUIpzb988x85eeiwTBzet+8a/MUqY7OzDC6kmKtE2PKRffzDN/6Y0twwP/7n/81D3/8x8ayDa6+6guLiEOWebdz1+c9zw41X4UrNkDxziv/whf+X+bKTj3zkOjZ0RZi/cIo33j3GuKePr/6vf2Zdf4S3n/pXfvrw9xm8MCMTP8VcgWTVTc+Klaxfs0oZDMUXyaYSzE5OSYDX1tRCezhCqFQgHA0TbF5Dz/5b2HTdFfjil/jJ17/Mv71xnGLfZn7jy3/OPTftw3n6eY4//Pe8cHiO0byDK3/1t/nY3XexvrOZ/HwMl7vGnL9EU7nM4DPP88yjP+TdweNs3bmN23dfQXpqklPHTnN8cEi6xqbcbjLy0XLiqjplrBcKBlnd28NVVLgQTzCcyUijn0y5JGvqM6J0LNLL5//ov3DLihDzrzzEcy8/T7tgHRcKvDc6T83jY9u6ldy8ay2rWrykRkY4cn6E41NxJrJVYmWLVL6s/B2Evx1F/L4AvU3tbIpE8GTjTKQTDCdTxIoiSaeAp3CZ9Zccoi0k3b2tbGzvoKticeniCMfiC2S8fkGh4q6I+nsLAi5WrWzn5s197G0NEipkGRqd5I2LsxyNF1l/9bWs6OohPn6R0cEzCPOuoOWkSUhWhSbUcsp753bkpeGOiBu27t6Lw+lmempSkhH79u7AY9UYOTfC4OQlvNEA/R19JGZyPPfeWWaCPlbt3sHtH72Ra9avJuwV7cR8HHjiR7z3+htcHI9RwEtHNMDO1W1MLsQ5MZ/FF26iORggn0iwODPLxk2bOHn+PFOJhHA+pDUcYWMwIPhnZssBEq4A3as62bJjLQNrt9AcWcXaVi/v/vAHPPXSyxyPTRPqcrG1r5OmkmAMQ0RXlCm5kixKJrXKdKpARpg4uUVJSQBPLkxirMLiwhzNndDm6YCicBJOUnCUyFNmPlmiJttBqrXMLWg6Z5VAsEY0ApGgwkACKFHzSNNCUXeZywuWU+ClQj1h7PF4qJRdpOIO0gkfPk8Pazdt5cZb7mVFWxO5mUOMnH+aoYkjzEhDH6+sRc0uunFYPlq6PazbEQRPkkzWBaUOAr52mlt9BJtSLBaPkxXAvVrSqjqRKXdKxtbtEZ2ZXAQsJ34RMwQrpEo1SoUoTdF2wgHRoi5NMZHh7LFpzoxDtMeDO1rB5a0Q9FhU0w4unKmQzgnm1qKzP0Bfv5BQu6XnhN8bxO8VMVCahfk5xsdSzIzVaPEKw0U3bl+NltYSPZ1FAqJmtuhlatLDyBgsJsuyr6zlruDxuCQ763hiaKEmAacOs1T7Di0F1QG8atpugIACnmpDrTeRvKwpQWMXMtxBfVeybZKN7U4EWiIzb4IQw5qZzVvvaFR1U/j6hnYZ2ZHoISSVfcukmTpu0Jlk0dpgae5Y1ec0NlRTYSINSzRItTNCxqhGyezUGdkZTju4Ft9L+b2NDWlsto1ssziGrqTVmKzBZC69HhV0279MYK6CIX0tduCpx6NeG9kYRBXcatBpsuX2+i95XiIhodlTHVOpX1kGwuvkiu3kloLOxg/EFSimU0uu63l3AxiWUd7mg23HliYq9do3dUKNvrSmRY4BUrqXq73O2CRTpHSzUddsAvZ6X00tu63fZ9v4SzdQE2AaOeNl5qY9yWACdn998tT50QYg1EBSuNBWnaJGRMltTcC1hBEULVeWzAj7YJmZq8xaJGNgesLK+a2YBTPa4iVR1WiktnJU7WyvLXg3rXjkz22GOjIA1pdUdjlVgku0GpFOykrmJ+WJTuG+W8Mpaiak5bYCMMvZzrrM1CYZleuErk2VkFlTyZJlq0nbJXlNpr2DAttqkMTxZdsUbepk6orlSEmAp4CxgBOXK61bnjyTalbDVF2GsbIntqQUWNYKqTVBkmLGcUvW7woX2sY4iHMW9ZDmOTIbpjDDEq8rWbcRl6v7aJIvykxKB+YapwijIXW/Gtp/5TDdSOy9/35LflIGfMrERdzuxn2SyTUxbtWqkkxrlksoIwy7rkZerXeS8bQnyzSjuHQ1RMqFGqdpZ7ga81uqL/TzWAeecj02yQ0FeuR9NQkV2+Oh6jeXrkvmfun8kc6B1V3RdJJh6bqlElbiQvTB6vuCSdiYcgUN3uq1knW4tlTOrRYbeWLi/wWI/TCp7XLguXRJaGQITXnF+5YM20AYItS+NzYqtM2dFCdnarPN/bWNpfxIrUJSG2ldHWTeZU/miN56S5NaWpmj1xwhnxfAU6xhAoRqYl2NkemfLBQMouZ+epBvf/s7vPDy62SSaRkIXrtrK7u3rGduMc7MfJKLU+OcuzTEuQtT5Koeyl4fbSt7uOOuj3H3R64hdfo4L3/7f/JUssLmTdvw1ipcuHie8flZ+vu6uXnTHlrdfqZnp7gwP0Hc6WDN7lv53IM38q2v/TfePDbHlTd/nLv37+Do977Jy8cv0r1mE7/5Z19m29V7OfTySzz893/Dm6+/zY6Va1nf0Uc2McfJ8VkKPbv56te+xLV7e/nuN77G4488ztB4lkj7Km7fv4vq1CHOljv5+L/7dX7hnluwklNMHT7In/3J1zlw/hLrN6zj+l0b6PPUOPHuMYY9A/zWX/wtV+1aR3XmFG8+8yj/+7vf5+zQlGyhkfMEaOvuYtVAHy1hP9nFeWJT0zjyZTpb2vG4vSRiSXxuL/fs38jc8ASJtjWsufke1vV1cOC7f803Hn+SxZaN/NqX/5xP3HYdoaGXOf3I3/H8gTFGsjW2ffqL3H7fx9m2spfMbExoArBCKZgY4dl/+RE/fOJFjsVT9K0e4Mu/9CkGPDVGz53ltbfe4eDgeaZEuyyPV5Z4iKBKSGmFXHpVVxf73Q6GU2nOJ1OMppKkikXht0xBaBQDnTz4+3/CL1+/Gt/Jp3n8Xx7i/HycI4s5FjI+HFUP7dEgezf18dGd62izMoyPTXPmwiTnpuIMJ/NMiTp1kah0W/hEnwCni5ZQlC3NTfjzKSazKS6l0iwK4CmktmJSuqFazNEVCbN9xQDd4TALc7O8d2GQGbFPuH248eCtqNKijM9H1evihh0b+MiKdlZ5alQzCaZSKQ5fmsDduoZkrUpOJGrLZYLJRbHZ4QkFZF9J4YDrE6DKKhDPF8jUoH/1SlqiEYKOGhGngw5/kNHB8xxd8DEq6kvbQ6zt7cZfhIn5GMOFJEWrxKrmKH0tzZT8fppbu/FmFhk8cZKh8UVSuSoBR5muQInmtjaSpSDFmkUqm2IxvojX72XVunVMzcyTSGalksHrctITDdBSqpKsVZh3W6RqDnoGVnHL3Xfhd1vEDx7ijWef4cLkLMVggI7+ENfs7cVRzeJtLdG6qoTLn2ZuOsH0jJDyCtmzk1I1TyFdJDMNC8M1qkUH6zcHaGr1SDVPScqOBYCqsBDPyQYPQi3mQKiGHKQqGTxuEAruoE+t44W82Dct0lnVq12YWckUm0jcV2pEwlDOQXzaSWreSS5Vkw723t51bLvmJq7dt5fda/34cqc5eeBpXnz5MJdGBYoNUyhUKDsKRDu9rNrcQrRbQGIRbQQlC+sNxHB4kkzHJQWC1+vG5/UQErLeaFjWbIprEL1hRXsZYWScyIvWMQlqtTA+bwRHJUtFuG0v5DlzJMV0FkIdbrzRKt4gBL0eygkHl84L1l0wpk680Rqt7Q46OgIEg0HCwTCRsAePp0g6HWNmKsHYxTLVhRqppCiBdtHX72TVygoRb5laPsqFC2WGRwuyFZI/7MflT9LUVqWlw8Lx+Pl5SRAZ8GmAkACfgjVUwaaWf8n9otGgWwZAmg69HKiwvyaCk/p2ZAteG1utCPbFNqKz4Vq+U99tbcFJHeEtC4SXbJ4aeKrzXwbObMeSLThMNrceDjXqPCXjKwLUDwCeCuyocxYSLrPxLbl2A2T/L4CnkYmpQzcC5Ub2V4+mrVZWhtcGDOiAUIY2kmFYxvTZstXmJhtWpQ4262yYjeWuCxDVedVh0vuA59IxN+OyPMCRclYbG9EwJWpoNIVU9n1fjVOSPxKAryETV2GrqjHU/UL1QiGCatOrz2TtlyT1xZQW7Jue6x8KPFVkXT89Vb+rQZwOeu1mJI1cvg6tNYh3C+1+fbKbOLOOhuVPlHDRtKJRrJ1hvuptgyRz02Cj1ImZoNVAEaW1F82tRaJJ1Z/pbJL9WmQOttHUZTlLbk+wmJpK416kEheNemB5eLf4TAGaa7Kfk0iSyPHVoFM6yIrhFIGEDbiL75czNw6nbg9jm2aq7lSBRfXMqPZB6jzV9TWOo8ZFHFu0ThGtaYzLqhxr3Xanweo1Ekr2NWX52mJYZzPsDb5qmbJCjIMIisXcVSp9hS2MW6gEnuqPvc7NgDpz3w2DJK5dMInm+htPvL79uhfz8jVZykml9FQnFmULHi11NQ+GXuNESxMJNuWxdO2SlteK+Wfuk3BzFm56Prmh21URdtG8mpmyVY5cRNQcrUvtdW9ik4BotPFauh42EmOmBr+h3NASAL28NRKaos7U3EN5fJOA0mNvn9dyfkrWXW918jQV8FzCxmmWTwyZYM81zqorTcweK8ZPzS11/XLczd54uaSOvFxjpmOfTfrJtu+LtqSnETmbhUmdq/7EJZ+jU5zvW2Lte44IYNWRzFgtKWORdbgiLjC7gfocNcbmDOyvLdsb7OZWuqbX41TPrfrTUNnYjyaTZ+IZ1zJvM+YGMyufAEiPneGhRx7l0NET5LIZXOUcEUeJ63Zvp62lg+HhUd45foyLs7PgjBJu7mAmPkOunKWjr4drrriCfT3dXHjqJzw6l6Orr5/+7nYSiQXeOXRQsiJXrdvK7nVrqeQzDE6MkPAGuP/f/2euurqdv/n9/8Tr782x+6ZPcM/Nu5l85gf88OkDWJ19/M5X/oz9t99GOjPD5LE3eehrf8XIpUV6+/ppc1VZjKVJdW3mi//uUxx44yc89fSzDF6cZu2WK7j77nvpJM7pF7/H2eoAH/uVf8/Nt1+POzNH8tQRvvGXf8PrJ8/iDTdx7e5tfGTzWryZLIdmSnTu2MfNt97A5pWt5BfHOPzuQf7l3x7i6JETjKcLNHV2snXzOlZ0tZGaniI2OoG7IsxYmmS93qmLF6UpzD37VrEl5GOu7KXat42+FQPMHHqOh159jovudXz2S1/ngXtupHPiDc49/Lc88/oFLqZLrL77l7nj/vvZs2E1uYWUbEUTqoxx8MmH+dEPfsIrx8aYrAVo7unm0x/Zy67+NnoCFkPnzvD0q29zfET0DIWyxyt8v+V/zaEw63q6udZT43wiyenFmASAGVFWUXNSsbxYzd382u//MQ9c3Q2Hn+An33mUNwSwLNZwOFtwlVy4qNLWEmD3mn727+ghUKkxPz7LmaFRjoj3pvPkhbWo5ZIOs063m9ZIhK2tLQSLGabzGUZSaWkulCurpLflsQj5q+zs6mNtpI10Os3R8REuZlI4fT5ZS0jZwin8OGolcpZHJpk7O9vZ0t3K1vYwqyIuRIut2blJhidrnJqfJeYL0xJtZrMjK913Ew7R0q2Au1Qh7LRkXd1cJkvB6cQX9tLV1kSfAMhVmB+bZmZ8jnErTMntxnIKgxthcubG4Y1KAFl1iP7fOYSwXTBfnnwMX6SVRL5GOpkiJdnwjCBoWdfswOfrp+r0URL1xCKm8bqoutyyZZ9o41EpCY+AIgVHhtVZD/6wj6zPzehsgmShSs/W1Wy/egMXn3ie82NzeBxOBsJh2jtCuAcsCm0V+jd5aWmbJZ+cY2SwxLnBKt6AU8pdne4y+WyF2CTkZ1x0NXXT1uImZS2QqaQkyGxuCtHUEmJuZopMqiTltFbNjVMkVGppuecK5WXA50KsQ6LkUBjiJdJiHGqIAkaX34vfK9qelAiHnMyPlRg6USExqxIh5VqBqjjvNavZtH0He3fvYl1vO574OGdfeZbnnjvAyEKJfMWBx1+lucdJ/6ZmVm1zUvMIZlOmGLGstEyKZyq9tDW3093VRXMkSsDnlbWZwsAvGZ8nkVgkny9QLOfJlmMg2EVvUMZZmUSS1HyC5FyJ8aEa7rAPV6RKLVDG43cQdHkoxmF+qkil5pPlXHgKBMIFQmELv89LNByludlHICCepQyZVJH4vMXCcJqJsSpOr0X/gHCHrtESLFPKtHDufJbR6QIOv4O2Xhdef5GIMB8Kg+Oxc7MyL60y49r4RscB2ovCVrNiTIDqnIita+IHBQQauGoapsHYmVqexiakeNEG8DRSW/mSPSuumTGVNW1scOYtivGwbe4/F3g2ktz2LHs9GDHAU7Mm9itXp9XIRKvaocvLY00g/fMYT3sMoU5ZH9t+7cvkScsDX2N+Yj5PHMVp3F71cczvLE8WiKSCyUSrIF1fn02O6bBEGwsDkRqBkD3kULHShwNPAzrVuTZqpRS/1IiEGtn1xmsGkJtARGSJjIGHnMeyDYRw0hSBS0PaVrWUMYcIuJVpUCP1IU1XBXCTKgYVui8xF9KmJHW+wGYuZKIsu7mQDPa0rY38lPqYLOHy9SUolkl9qsmENMZQQjIpwVRsh3ifAJ4iYVQHTFLKKi7CcJ42+LEEvAs3TQHMdb9PGdgZxlOzEbq1g1v2d20EyYowb9z/emBr7pc8N/VzkUG0P7qCwRM/kUSZ7uEq6zNlZlb1m1S/aHdwbQTYJghVAa0CTFp6oYyNBDAyQaw8lvS7VeNqmECDhuWLataKHqBSRq0lonL2yZ7GjQo79TDocahHuPYw2Mb86Bu5HCbUVQZiqAUAkfXeSgVh3D5NCx/BTspaU01Iit+tS3wNONWRvWBNFejTLLgSI9dZIJVb07W1tjXL3Es7s+woauManXhRAF7pYRRTLOoxVTqmDp50faZklI3BVEXIhAU7rxhYNfXVmOqbrBhZqaAQlcp63a+zsep+yFpr0QBeNxNVyTUjzFi6PjaecyNFVp9ZH0M9j01fUrNGmvVF9RRuzDfxXWMfUPWbekYv2Y/UbVC/aZRB9ampr0uliLTEfAnIM/uXYYTNKrD8GhuvL1m/NXtvko5mRqoK5aXXYthtk2SQz6ZmrZfMZEXx178cohdsvd5ZS6J1Lax+uNTatAxkXu4xse+xSxJXSx8lmdjQZ78sWdSQZRvJ8vI9zxxXXK+Qz5Oe5+z5IeLZPOVSkemL5zh14FV8xSzdrZ1MTcxyfPACM5kswa41bNuzh43runn7rdc4cfos3W093LZ7N+6pYX4wPEfn6pXs2r6RcjbN44/+mHgszUBfP1ds2UCn301sbo6FkovrPvEFrryuhX/8ky/xxnsxrrjrM9z/8Wu5+OR3ePjxdyj1rOe3fv9L3HT7zTgDwmV0gdKZQb733R9wfvg8YRH8erxMFcuEfG4OHD/OeLLIqu27+ewvfZaP7dvNiace4eDTj3Ei187+T3+e2+67gw5vicThd/iLL/0hRy6OUQs1093Tx8a+Xnb191BzOri0EGftrqu4+uab6RvoJTk7xYkDL/OP/+MvOXBqnOaefvbs3UZfZwvjg+ekAZCjBMlknvGFeS4txih6mrj6uj18cf9eSvOTjM/NU8bN6PlTvDJ8nin3Wu77/b/gU/fdxqr5dxh8+K956qWTDCULdN/yAHd+8lPs276VQiIne08nj7zAI9/9e376+jsMxRwUrShhj4v2qJO1q/v42BXraXVVOPzuSd49coHReIqs20dGJxTbwmG29fWy11PiXCzJsblFxnNFhJN5VSabnPg7+viV3/wdruqEqVce5bmX3uFcqkzM46dadUq1jSAZnC5LykU/tnct67ta8RfzTE9McWpknOMzcSazFTI1JbL4EXMAACAASURBVKN1e710NkXZKgBdIc1sIctIOsNctkSupBJLvpCPKwda6AtEqKZLjMzOcTI2R9rloqWpBWEILfoqikSw0+2kINxhLMHgiT6TAdb3trGnv43VIYs2R5GzQ3GOXhrhkhUm3N7JvpYiqYxgu0oUy6Iur0ZAuE1XqywkszgDfvx+N03RIAG/T8pGk0WL/vU76etpZ2JimMGhc4zOTDOXEuY0PqoOD/liiWI1L/civyj/KMUg2ko50ES5UqKQilPKFWgN+mnJx2gKdeD3h/D5vTi9bjKFPLFsVoL/VKEsuzW4/B4iTS66Fys4Qx1su/4jxGMLvP3Wq0wVUlxx67VUT59nNp6mp6mFNeEm2Ss01bpAsceic6WXQGiWRGyB8ZEa8ymINPkkuPcFhSO8k0rWiSMboNnbQnJhhonEIvFMQcZ8LS1eVvZ3sjA/ycx0STJ2ojWOW6LNijLGs5yEAwH8Xr8uH7LIF4vSk0GshQKEe70e2dqkkCswM5FldDhPfLFGteySsUnZmZOOxy09PazdvpdNm3ewoauVfivP8QMHeOm1g4xNpyQwC3XmCHf72HtzF/7WAh63B5/bR9AbIuQeoFBJEwgEiESikljICNOy2AyFnKh1XSCTSVCsVrDEefk8hCJeisU0iwtx0vE8+XSVYkacaw1f0EtRtN3xlPH6nfidXvILVeKzJYo1lzTMsjxlwpEqwZBTtnarVRwE/NDcahGJOqiUKizOVsjPVxgdqVCsOOjus9i8GaL+Mtm4j4npCqK1rDNSI9hekXJ6YeQkDYV/dHZWJZN1MCvFURI9gaXNclQNla67MjuS3KQ1t/ABWdfGBqBkY/Krbh7RCHCXy2Hrm7i9vrP+GSL41gBJH2uJWFYHmA1bkJ/PeArAIs/MgDLTt9TucKivVQZK6s0aINQxmLw00WNqGcZdtp0qYG8KguuMkM3x0PyCToK/T8K8nHWyBz1ivI0U0f66COvsgYQdcDa+V8GqnWlSw7K0ns3hEI3BVSsLMxIG3iyJp2z2Qpf/POPWqrP+8mjq85WZjqnvFU6jGugYkK/vgRkr8XJFOHDVgzBhZiKy4SawVfJgCdYk8FQmInbgaUCneKNMZoqaS1uNp+w1aQyv9AcrdsnMBjW37TWfYlOSbqnatKcBPFX4ZX9shMOpOpIJbRshmpzLYlzEwlIV7q+q7lGAzAZgVKoFCbTruoF66NmQ/em7Jgx+xEYrGRjjbKse8kZrAgHbxOfZZrE90WG+N2oJddMk1a45M3uYKWS7wiFNJQJUQxcVGErgKW6ANoMSgNgeXNsD1CXJEr0uKXCrZM5yXhr1qKxjVcDTZKKM8ZAEufoGuISjrq49U3Nb9dtVCQxxdJXgsjtz2x9s+znZa9/en9jRIEP8clm46mqprQaeCrYY30+RaDAFEOpZMM9iY96rp7AoQbgBvnpGyqSIYe4V7SjA7NJnWicFtVRWKgFEoKTHr8EY6vOQAZ4BngoY2IN8c171NUqCUw01hVuu/s8cV/5b1DqIREN9QNUTUK/d1XJoIfA1yaalf9uZaKHuaAB0CZbqpkJ6bspnpDEv1XcaNNa3qEbbrToo1UkA9SzUU0NLSzn0PlF/DGyrQx1w6/61S/Ys/eAICa34T56R3oPr66x9fzKJH5u6Zfk6LRIaKpmxdFVevn+Y/WL5c73k37Z5aIC4rGXWm5QEr+JzzKZl3xaXbYjGWkidr34u7Q9TfW3VzPUytYP4cb21jJC66VYs8nWTOLJds1hfvJUCaVGU5fXJqurpi2d575VnOf/u2wScXhwVi1g8w6WFBFMOL3d88j7uv+NaXnj8MZ547GkqRSc3XHkFvvQ0T44m2HPjfq65ejeZuTn+9Z++w/ClcQY2rKOvLcLqsI9AoUoqbeEc2Mme60K8+P3vcGiwws47P8u99+1j5Klv82+PvEmpbze/8Ye/x4037cNllakVC3jSKX74D/+DI2+9Ievx2jpbqeXmOTc4wsnZMiuuvoXbPnE3d9+yl24ry4FHf8DLT73I6Uwz+x74HLf94l30RarMv/k63/qvX+bY8Dhpb5SyO0RzOMrt1+xhW5eH0ZHzJAI9rNh/D1uv3U9HqEpt+iz/+o0/47Gn38MKtbJr71Y6OyKcPXIYb7lKOVfh4vgMl+YWSNYcuFq6+dQf/Smf2TQAp15i7OirLMRSDE7O8dLEFFOlTu76T3/Jp+6/m42Jdxl6+K948rmjUq7a+tF7uetTn+G6PbspJfM4HVVe/Nv/yuNPP8ZBUUsa7WFF6wCZsSEWSgm8HR3cduVKrlzRRnY2x4n3hjk8NMqC00WsVqFYKtLmD7Cjr48dnixD6SLH5uNM5ER9p0WtIFpTWVjBJm677342OFJMHHqZt8amWaj48XgCFBBRcgWXWA9FN2+nl50dEXau62FFs49aLs309DynLi0yOJNhquwgIWJkt5OeUJBNTVG82QSzxRyj6Qzz2tXW6/MRaY1w77oucokUQxNzjMRTzAlHc6eL9uYWmgIBErFFMuUyvnAUVz5HLZcjL97jdhENB9nU2cSethDr3RXmYgUuTk5z0WrG3dnJzqY45y7N4y67pVt61SPKExz4C0Je6sTr8UsDJyEPLricFMMtRDfu5uqPf4J+l4+F+BSjsyMsTI+Tn08Qm00yn0pQKKaxihkyiwkGLy6wmElhBT24mptoX7GKNWvX0RsNUZsZYfDgAdLxLAGPj9ZIlGggRL6QZz6dZlzUe5bLlL1egmE//X6L1lyVuH8Vd3z+C/S2OXn7uYf4yYvP071uJ5vdLlzFLB6PD7c3TNUq0rYmzmR6grLPwt9RpEiW6ZkKJZcXt9dHpWrJ/t5er1cmbPyiNCmbZXp0joVEnmxedE6AYNDJir4WCsU4mUyNXN5FIW9RyFfIFQsEPB7ZYkT0yQz4A6pnukcZ+AmTOE/ZibuqjBkLxSojl+ZJ5wTgh1S6SiYtelU2USuMUMSBr6WJnrUr6V+zmhUDA2xfsx5PIsnUieNcuDTCeHacVG2KhbyD6+/aRNsKN+FoQJ6HlzBh51Zam2aYmZ0hnkiSTKWJJxLEUnEsZx7LJZjKglSUef0hAv4WQn4PqdQUM1NxClmoFC1KxSo+v4Nw2EOqmKfgqOD2OvDgJL9QI7lQlbXQBbFzuGr4vMK42cLvFW65opa0RCRaJdKkDBiLWQelVJWxkZpsNdPR5WDzVgd+Z5nFaYt4Gmo+J1bIoiZaxriE40ZVKkQcj52drm9pDbZGhwF1R0tdc2UCErExynhM0PAiU6t3yTootW12OhPq1sCzUVto5HQNPY7KyNZFOqbkbAloUruVASZmi2/sXGqj1cGtyULbNkTxznpLBJmJ19dqO+W6pb5hF40roAlgGxGW+k5HCW7dc245C2kPFBXDoehEI+czWXxz8TIY0gyBCu5sH2OrjVm+bytwZQLqxvgu74C3FAg2Nn/ZdOJ9hg9Lgacl6iT0TTLnpW7/+/mdJcG57UIMKyVAWb35ur6VjWvXc06Y5zR4kzrboSCaDqRlVyzdh1abZClGT4eIJuAWo2Npt0RbDayESaadjG5RIc1ttLGW2Ihkmw7zR0NEuytvA+Kp74xzrdDeO0VPlPokMG6TRoaqELFsNaIPUmft6uG4Aj7ClVRkMo300vTJNPddAkDh+mgP423Pi+1l1cNTLJ7arEc+zkbeqs165C2Rzer182Y/gI3OkCkL6WBaRyyN2kEdVIu/3KK+Qp6PDvdl6xLT81AVR8rkiQ7OzTioBE1jfikm2RzGzAHN9tkMfGRdoQYiGuobGqlRt6pb/6jj6WDX3pbHnK94g51pbNzQxnfakfYycfSSl+TjInuLaqZT/y3Hv25UY0Cb1hIsk5arNU4976LFjkqm2J4IPcyyNtGs17YFowFijfu1/rsqoIVJ7Jm1QRbL15Nq+izVNdlkoGoIG4DBIeZYg3eTx5AOj3VAZiQ2Itmh1zgD9PU+YNQQUm5fTzxpCFt/6NSnyORAPaFj3ydspljynVrQb9ZVfXckyLQx+vJ6zGeY81my9+jWPWog9HjYv9d7kUkpyYvUiZ3Gb+iEgnYgNmOzZC2wrR+y7KNRs26Y/HqSRI+RAZ7qFi0Fn2YyymdCz5O6ckhfixl39bpK6KjxVfdYuT/rI5l5tQxk2tIs9fmvt/jGHl2nr+sTQN5Je09pcw2NyzDPqUhcNK5Nb6s2SbGaE76qRa5Wwgr68bpd5KYnOPvG8zz/2L+RTOdp71lHX3sX6cV5Xhu8wJW33MCdd9zI808+zc8ef5pKrsz+vbvwFhO8PpHhqo/dyXUfvVb0VeCJH3yfQ28cZGBtP4VcnKDLS2+kg2ZvhJlclWAkzujgCcaTfrq27WPPnnXkzx/i1RffJRbu54Z77mTLprVYxZJca8MeOPDM45w5epy8y8/KdatlW40zJ85xKetg7yce5GP3f5yd6/sojw1z8rmf8swTT3I20cSeex7g1l+8ndXtHubefpsf/c3XOXx6iJGii7S3hYH1G/jNz95NZ2Wa2Pn3GJlNUerZzcA1t7Pjip30ehOcfenH/OM/PsLIfIJVW1bR293CyJFD+Ms15heTnB6bZTpRwNPcQdfuLfzB336H7ZEg+ROvMnPwWWKjQ4xNT3FwYoGTM3DV577C/Z+8jx3OU5x5+K954YkDDCcchK+5hdt/6bNcf+01VOcWKZx7lf/2J/+dt89dZNEfZu++67hj725e/+G3uZRJE685WNPtZ9+aHlZG20lPx3n33BAXsnnpXpvKFWjxBtnR28uV7gwn0nlOxnLMZkX7JtEGI6eMZ/xh9m3aiTuX4eLYBWbLQs7opSMYJVPJUnM7pAGKS6qBoK3qpqs7xMqBCN1NPjzlCtOjC5wZmuFMMsdYqUTB5aHdH2adz084n2GmkGGokGGxWELU0Xc1R9m9djVdVYuR8QnOTs0wX6pIEFasgd/jpTXaJFzvqNTKMl4QoLOYyYHXLx1qS+USUVeNbZ0tbO9swp3JkFpMMO8IUw1HiHgSnB6dwisMilyWlD4GrBJttRLRYDvlvEWq5CAm2ni1tdO9cw97b7uHVdt2YCVTVKwyxVqBYjqFlclRTKUoVVJUknPEz53g8MH3ePy9QVKZkmTAKsEgPbv2cNsDv8id+6+keuEYP/3WP3Pg0HHSyTQtfg99LVH8loti2cHQzBxz+QIlr+g36aPV46fFU6HaFuG6u29h9aomLpx+m5+98BxVRxs7W1fRnKsRKzgoNvezat1Ktq8/x8vPvsNQNoV/tY9wi5NMoki6IuIYP5WqH8vpIRzx0tokwGeJ2OQYExfjpLKirzr4PB7CwRAd7UFyuTkqFdHD20+54GV2psilkQIBn5OwP0hzpB2v209FuidXCYdCuD1BfEWvZJJThTinh6a5OFUi0hbG7S2TSKRJpN2Eot1EypfIUyTYVqNrjWA+Q7gDwuxnF32hAXr9XmqlNGMzFzh14QjHz1xkx5WrCUR9lMtCeVclEnYRDnSyY9suJkePcub8ERYTMZk8TVXKOJuzRP0ige/B4/MQDPnxe8OU8lkSi4vEFouUi6KlnOgbXiIcddDSHCaTz5IXzLjLIePrzEKVdBKKFaREWggbvS5kP05LGrj5ibZUiUYFmy7a0TkIRoIUkyXmZ8vkC1XCTRYrVnrwuKrEZoVDLniCFi6/6LXroOZS/dSDnjYcPx0UbYD1pm/bOGQwWQ8STdBhsuGNjHFRyhkbwNOEgQ1pjgozTez9QZlVFXQtDRaWB3Dqdxus4gcxaeL3lGmCCaoanI1hBQ34NLVJ9s+ys37ie+OktzxbvPzfAlwvDRHeH4LKVge2Btr2a7Afz0jUGjGNdvcz8mI95JdTSsnf0QGUGDJl2PTzw2E58nZ8ZA/ybJl1IVdpiFMvf8xGJtvugtoIyEy2WygbBPBYErAuO6QYB2FwI++prjWrx4KGCXVAoeqUSRB5bGkeogMumwmNArXLzFn0Mcx9FvfaqqlOniKDrtxOVd2WarOhGHf5OUKTu8xIpn4/9eviLfptmllXsnbT67LOVDh1Pzp5IwzQU4MhhY3GVddqsLfibQ15ccOdVrS6qCcFPiDolMBTz8PLPWfmGZDGHR/yJdrWCCtaA5r0DbXJFtUBhCJAyvdtY/6+7+X90/dbgxoZVOskQoNh+4BgeslEFxx+QwS+/FmrP+cCMNqu0e4JY39syh/4sH3YCF1mHTDGPLbzfV/Sx86mf8BHiGsSWXH1yNuM0fQ4SwWBfPSWytcvdzh5KsvWieVrnPocrTr5kMu2hCGQPuByxtbMewNELjcnzLqgngGtCNDPh5IdqxOozwkNiuyn1Ujq2W/wshXMzEd1cfqghn+2/977FLY4a8rf136u5jfMeck9RycTVV9Uw2AbRYluj6OFKSr5ompB5fUtESIv7f2pRdWGS26UfminNvs5vI/9FPuy7H+lxkNeuqnXlAyiPk89LmYdUkkOWyuZD931GmPYELDbJ5tdkaNfF2uK7RFX99owuHrEVeZFtk0RX8slt2rOgafqIVXOYAVcBD0uyhMTnHjhZ/z0kW8xnszSvn4v1+/ezWp/hXeOHiFrOQn0ruD1d49x+sw5uqJhbt69HVc2zlsjKdrW7mTHNVfSs6KZmeGTHH/xNdyVLMOToywUnPT0rZG1i85skuEzJ5kTdYYuL7VghEgwTJfHS3JkmPO5DM5IMz5fGFcNoh6L9X3tXBgaZHBiiqzlZ+Omrdxx5R4c8Tkm56Zp2rKFTTfcxNbtVxLKVbjw2s948pFvcno2wo7b7+a2B25nw4o25t47xCN/+Ve8c/Q057MOQht2c+u99/HbD97KyLF3iR1/lczERRbyLpwDV7Pjjs+ycU2YmcOv8nd/+08cHT5P15ouNgx0kT57Fiud49zYNIOLWfLOCP0bt3PNAx/jwU9+mqA7SHpugdi546TPHiA1fITphSTvjsRo/8gXueUX72FH+xTHHvsH3vrB81xMh3Fuv4LbP/8gt9x4PYVzxxj8lz/ij38k2FAXvduu5dOffIB7r93It//0NxhLVIjFYxTKBVZ2NLN3oI9uv5uRqSkOCZn0dIxYrkJTqIktPd181JvnzfkYZ+IlFtMOCsUK6VoGZ7DKxq5eNjujXEoXGKoU6REMdSVHUyBEKitcTkXdngtHtUitmMdVClN052ntC7BuoI1VLRHc8Qyjw5O8NzHDYCrJvMNPyNvCaqeb1mKZ6UKKM8UUyVqBlqCbrZ1t3LpmLa+enOHS7Cyz6RR5IWjxifpU0fKjRMQfoqulg6CrSj41QzxbJFOxcIs+jl4/BdFeJ59iRWcru7ZupHl2kko8RaUkktZOErUq07mUdFQO+D1EfR46AxVWhktE3W3MTBUZSsKEO0hk+0723Xknt912F5n5GPnsoqrzF21XBCvssgh4nARreRbOn+Hwc0/xwptv8Pb8PKsjrRQWqiyUatR6Ornyrhv55CfuZmMwyPGfPMWTz73A4OApHLkYXWE3Ua+fpnCHNPKZFrWGpZxkcF3RTsL+AgMrU7T3O3EE3STKBZLFBVw1C3+pF9e4j2QtQsu2j3DD/hvoCz3Md77xCiey0wTXh+npCkIyx9SCcPHVTF84SEurh+aI6GCQYWpknPHhBeIZUb/qIBr20t7SRjTkZW5qnPSi6G8bxGsFSSxaXLigmL1QIEhTuBO3008xn4Fais7ONqLhTrw1P26rwHxmghcOniZR66aru5lKdpHFuQVyVRfh3k4GIqL+N46/eZbWFRmau0RbtBALMyvxOreyas0etvavwJNLcvT4Oxw/+QpNTQGScRgbTVKhSPdqCDan2LbrDwg4xzkz+BILsSl8wRDFYI2EaxZ/tYK7FiUYCBKNCAMiB9MTo8SE31RelGS5KJQcsqVJIGTR3BqmUs5SKZdkT1xHzUlsoUQ2L1oOiTYxNXw+i2jQIuopk5iHdN7LijVuujpE/Wae6WmLlv5mKpmSdFSW8m6nRSjqx+d3ks8lZW92n9chWVWxSRYFiPU20d+2E8fPLsx9APA0MrMPji7ERia0vQJImSy2kiZpN0Oz2co6KntoZ6/TsElhddsI+ycuZw/tTODyDX5JwKE3qsuxj2aDWh4s2AGn+dn/z9qbB0mSXvdhv7wz666uqr57eu6Z3Z3FYmd3sZjFAgIILASTEg9QJEI2ZVsMiZRsk7Yi7FA4HOEIR9h/MBwSFWKEZZoRNkMiRZkkeEBr4wYWXAB7YIHdnZ3ZuXqunr67667K+3C878usyqqunmqFWYjFzHRnZX75ne/33u/9XgJIJlGWRkA0yyAYz3Q83HdkRLD8mxSFdWhMp0RV4shA2hhNnjc0Jg4bQskT023juXWxa3twwVjbEn7dOPhM5Xeyw306Dhm5MbvdIKocU5Rji5GcEQMF4bFI67CZ0cBpwY3NkRjKoMeJTkIOkMSxwG2oGMANhGqIBToco5HxZiIn5BULIdH/mEefqwanVW7Z3I4NHuLkJs7+Qe5ZKsLI/TaJvmRsQHKxZe5iSajBLBASA/DY9zKMYMVF7ZnICTf6WUQgjoAlCq1JvxD7IKmmlzY6D60pBjpj4uCIY+Ho9X7kbygHTBrt12T9pNcNyw5OdJeSMRkAk/juKeDNHQ3DPNGEOsjv+Xgn1WDasdRYPg/G1/CQWxHHYFOGbmIW8+geN///A6f+4zbO2Kk3esl4hIjH9R7/oSvcOAI8jFrFQCKlwJxQjdN7XjrFIVmniTrxcNnGd+UXsMYcG3hO0lcec4RwZ9BoOsQ4AOcRthT1IzWWh8d0coRvkoNvvGdHruFDPvgcPod4X5AQCaf0TvbsDdflUNDoqOfyMl18YfO6rHytD91Q8UwkRes4epycIwmVd5S1NIyM8vk/9lLEoiAKdgwwE+DJ8tw5656zK+IGM9bFAHTG0c/DvorHTtgB3XoIdfn1h8rLjJ6lQ+A5nIdJ/gQrJcUcxIlTcaj2Tt8TRJWt3awhQ3BbuP/eD/HdP/8yvvet19Ek+tnsLD713GV87iNPwgssfP9Hb+Orb7yDrZaFYmUeLz//PD516Rxu/eCb+OGDPnY9D2qpgLPnzuLjH3kCcm8Hb77+A1xbW8eu5aC6tICPfeQSPlKt4eD2Hdx5tIHtwEdXVaDrBk7qWeS7fbzTOEDd8diZaigKFioFLM3kce/+PWy3uzAFFQvLK3jlyhV8+skLuH/9Kt7bWIe0dBKXP/15PH3uLLrX38E3fv9/w9V9GR/5/E/jsz//BZxcqmD//ffwZ7/7u3j96lW4+Vl84qe/hJ/5xS9ioehi+9E26msfouB2WFkYM9SxdOkKTl+4gD/83X+Gr3zvTQSKhGcuLuPCXA72+iM0d9u4tr6HTV9CfvUMXvnZn8V/85u/zuoGNhtdCFIGkWmhtfY+6ldfQ9jcQrPdRe/Up3Hy5b+B00sh1l77C7z2e/8WO24JnRMX8Xd+7T/Dz336Mm5+5d/g9/75/4xvbohwc/P4j//hb+I/+dIvYsbdwx/91n+LBwc2TKrJ2e6x6MzFSglPzJTgWzZurG/j+vYBmn6I7EwJq4uz+HTBx43dHt7fbuNh32PlNqh0znIhi4+dOY/eXgP3LBfGiRN4/uJpdDYfoLlfh0cCP6LKqKqe3YcYkVEtQzAi6DkJ85Uczi3UcK42h7Dv4trdNdza2MSdDpX2yONMroCc7WKv08HDfhdRVsWZpXk8US7CONjDd3aa2Kd8x9BDQGUljAwrieE5PgxZRSVfYqk5lK9n+rSvS4CiQ1YUTsOGh9XFGs6dOgFlcxti14LiAgqd+UKIA7uDjt+BUVBQKGawOF/C0nwJzc0O7t5pYN0EusUqFl94ES/9Rz+NT3zyU2hs7CBDDGPSxFEovzFAVowQNZr4wbdfw7e/8x1cvXUTnpHDE8+/jC+8fAU33vgrNHY3cXf9Ph41W6itnMGXfuXX8MLzn8L9t7+FWz95HdsPbqCztwmr08PC4inI2TI6vou9bgNduw8jU2Cq55UZes8+2q4JbUbEE5fzOLEqY/NOF7vXRaiVc3jm87+EF59/Eb2tf4H/4198HY8EE9VL85ifzwMdE80WKRobDBiWyxloaoTAMdE+aGLr4QEaex10bI2VodJUG/kMoIUyGhsR9tdFBCapxBZQq85CDotw/SbC0Iem52BkDKh6BDnbQzZHs09idVsl2cJBZxt31k3YWEW/2URvcxdul0SVcoiyBs6cOof5xQB9aw2mtYeZiozzlwpQsjIO9qsQvOdxfnkVp5cFWME2tus3WHpM8yBCuxEw2zNfctB31iFJL+Lpyx/F3r03cf/huwgLPpYvGbhzdR8HvoOCWMRMvoBsntroYvPRI7QaPKGJIvoEKokVkC8YyM14EAQPshSB1MMplWB310VAqVesvniAbE5FtazBQAv1HTAHzsppFScWIwiui60NEWKuAEPn4pBEdfd8FzLRfXViCzjs56rM08L8SGKCTJXaEi6dewHCV+/VjwgdJCU94nNhgvFGhx4VVSXgyQ21OLNyIIgRG3QU2Up5oyd50fnhMzTSk9Pr8IF+OHo32fhIHVDxzdLXpUFJ+qScBD6Tw338urQRR9YCq3k4zVBkeYDD2mPcIBgFSOwWMcIbb09y/dCYnvzEEeDJxCGGADBlQw6jlwMLMPUCCcUxEWaJDYSjgmjpV5/4TmPjwCnAKaNtQBWM51xs1AwKqyffj/uMC3bwyIcXR97TYzUJeFKtSB6ZI4OLiwwlfZrkCyX5nElNQk4vG2Zf8iKUFMmkGF4idjL6Z2LixVB7kGOaiHil8FVsd8U0v4G4LKez0Yeovnw8E7VWPuasLA9rCkVIknXKS1Qki/rouUtU29iQPRKYTZnMg0V6PODJ0jjjfWA4r5N2J4MbMuEdboTz9iX1QOPRZkZqIrwzugZH28v6bLzc0Mi7Jp02DHQN3GMDoRkejWG4Z9R3dszOouHRmAAAIABJREFUOXwZe48J0dPDG/E02MnBhBe7X8aB55B6y2cjXw8JCyFeA/G+kOwiUcqzxLHUkLUwAjynQWL2ktP3JnrCQLxqLPqbHluqRXycTxJZHb92kuMwWffJtSPXjNUiHj+zkn9TJHYADcfAZ9rhwdlDk0Fxci+mxzzIU+frmkX70yCNbkNK3QQ847IwI864uMsTJsSk9ZF+T8pbTzMVEicLTyvgwii8jnVMsWVR9WHEMxnhdHmVx43TAHiyuZHsP3yeDdtFcy7OXx/cLNmn+bWsL+P9ZAg8R79Dw0H92Q1CZGUDZRXoH9zBG9/9c7z6F6/i9u0WQtlAqHk4MVfDZ559ET/18mV84xv/D/74G9+Fo8/g05//WfzCF/4m1PYmvvJ7/xxvbQS4W9+C6XmYqy3j489dxkrVx1s/eBdrW100QwtiVsDy3Bx++YWXUew5uPNwHdfqu1h3+yxX7EKhgkVfwFvNfWa4Uw8vzs3h9MoiAqeP969dZ0JIgSBDy+Zx+sxpfOkzL6MSeLj38BE+3K9jg2o4awpOySJqrRY+bDpwS2VkKmXokgDV6qO5s4HrG4/QdSNky4vIV6oI/X2YURYLtTn83JVn8NH5HOz6Lh5u7mGv4+GbP/ghWvNn8MLzl3FlMQds38GjWzewVXdwbbOJ3VDG/DOX8Hd/9e/hn/7nfx8PbzxAh8pm5MrIZPJw6ltYf+OrWP/Rd7A6O4OblgH51Fk88/xFCPUNfOW3fwf3GgJ6Jy7iV/7R38fnnqzhT37rn+J3/vxH2AqLOPOxj+M3/rt/gs++9Bz23n8T3/y938LDHQue4+FOk/IFbcwrIi5VyziRL7HSGQ+2d/Go04SpS6guVfC5BQM3b+3g5kEft10XLSFATZHxieoSipqGq5uP0MzkcfqZj+LcYgU/+ubXoIoSCsUaM84ty2Z0S00Cmp4PWZURMUpmgFopj2cvnMOp2ixaO5vYuHcX7200sO3KmM1mkYGIA6rh6XgozVZxZnkRudDH3XffwXteCIvS0xjtUIaoKRCJRmt5rIxYTtUhU/5lSOorXA2WbGvGMQtcGGKA+Uoe1VIet9fXUZI1nMrO4EQmj5Iootc+QNdqoDZfwPLqPAJDw71WEzv397G/a6EvZRHNLmD1xRdx5fOv4OMfuwKn1YXkkG4HRawsuL1tPLj+Y3z3L1/Fm29dxb4VYebMRbz0ys/iF37pV5DLBmjuXIfcO8C73/srvPqXX8ONrTb0M5eZqvLPP7+MjNfA9toNXP3+9/GDr30HYT/CbG0RpUqZMaNadgdbvSbkMIfZyjzLv673mygsAi+9UsW5SwFuXbuNt79noy+U8MSLn8DlZ56D3/1zvPrnN9DWPZz46BlcuHAKtUwWdleCJPVZ2+D3Ud/bx+bDfWw96nKxnzBCP1TgRRFU+NACwN4Hok4Fgj3DosaC5GKmbOBk8QysoA7T7bMIqZaToZUC6OU2JMOB4zlQCyq0XATXtVBvqhDEM7D2OjDXG4g6EgS5DC8rIqy4OH1iiQnw1Nf7kOFi9YKLysoBbK8Eu/8UijkVtYU9SLk9dKN1aHoBhcIqSrk56LKGfucAt29ew9UPQpw4+Rzm9SxkfQdh+RFc2cSNnzTQjnQWWa7k86ysimnW4ThdeA7QbgCmCbgenRkyypUKctUDJsSoUHUhTULgydh65ID0t0SFnHQBcjkNsxUDWtRGfd/HfhtYWJFxcgXQwwCb60DLNJCZCZAvGSC7wbQseB4Bdl7ehapD0HFFz4aUw6VLz+LE8grKGR3Cqwx4pr3aEwyl2FPKnLFjER2SM09IScw4jymzzOaL78sZsqNGVOJtH5omsWGd1AZNNSPtmWc/ZlGk4WcSEOKKSaPPnG7GDQ3jJN+LtYoEMiiJPG1YjOUCcQPqGMCTcWCTHKNhKZbkbRKDPKIM3PiTNnpGozfDw3t81CYCzwngPzFMEmN4HOgPKG2DvhwrfDrJyohppmmaXfq+yTswGZeUbXro2QzIc0OHGRrxszhVdSizTwYbRTuTIR/00cARwvuJ0Y4T734qFy3JU0vq+3Fvf+JEScotxG1IRdsEYbRi5rhxS//mc5dTvrhhyddCIhgUQxqQeAobizhPME2bZMZhLLLBzdGYjRBPcfbv1OQeaFAOlFyHfZc4HWiZTarhx8eAdzj9lerljYR+Jo03m9JxA1JUcLbs2cDFvxvkjA8j+/zXqXUQR1uSrzGhnzi6y4Fo7KRJpuGYsyJp+MAgHrzOkF6ZjBOt65GJFb958l325xCb8tzsKZ9De9UR62Nkb0pAyaFrOdSe9iG6FhsvPstHYkl8P+Z9zBWQUztuivI86IgxQDzx+pS4zpFtSzV9UrRxULrpiHuNPzfyvYlCRsn+lfyZfG+yM3LYl8cBqAkbg79j3G+pHGL244AyqmNAnyyaePLGUJMNdaJq+7ixZOdMPCHZd7j3ZSg4ljR/POc5BqxsNg8YKhy0TnLyjvRNkoowsAH4Q8jYZaKCxPhgVVv53GKU/+RsT5TIk5c6wtFw1Dtze4L3bRKNTbYKSolI9ztf+8lBwP8+OEdigMz2kVjwbdAkAH1JRVmWILe3cO/a6/j61/4Mr7/xHlpWFhKJkkR9qKKM8yvn8AufexGR28KPb91H7dxlvPTZv4kLJ5aw9sb38Ee//T/inlOEKQdwfCovkcNSdRZWZwuOC5y/fAV3Dzbx7vUfQ/JcfP6py3iyuoBOu4P3Hqxhrb4DPWPg/PwypFYPb+9soWnbmCmXsLSwAEOV8PD+XezsN5AplKDlCiD+TSabw9NnFvHS2ZOYkTWsrW/iu9eu4V59HxfmZvHsTBVrjQbuHjTQd3keoyGLqPd2ceBbMIpl5NQS2fwIFRvdMANVzeEzz1zEF55exazk4vaNG3jz/duo2yKe+dV/gpeefxaZB+/hx1/9d3j35lW8t95Cw9ZhKRlItTwuv/xJ/Pe/8VusPuHu5i66PQu6IkDoHeC9b/0l3vv+X2Fx+RR0I8dqU2RyCiqKiA++/X3c3rPRnz+Jn/qZV3C6GOEPf/t/wV/csRAuPIlf/6/+S3zxl34G8zkJzQ/ewjt//Lt4/+YunI6Fm10fW36InByhIgGn8wVcnF2E5AdY39/Gg9YexKyCK3MzWH/UwM1GFzftPiyVSn3M4HK2it1GHTedDupUWkXOQPdNqHYXZ1dXISkZWF7Izjwp8uG7JmxFhCqpEEIRtuOxc3p2voQXnjiNk1kV4d4O7tzbxdp+n1EZ5UwWTctCIKsolMuQVAl7+9tYX3+ElidCoNqjEk+3oZJgmkriVhHEIIKhqNDIQKGn0NoQRVavm2o5U65dKaNivlKALgJvbO8ysaSqpGFOUrFAoj0iscNcVMo5lGfyrH7njY1d9BsWhFBHqBfg5wvIr57AmaeexIVzF6ALIiyRVFwjSGYT23eu4q03X8MHt2/D0zKoLJ3H81c+i2efvISiaGGjtQU77GB1roLOwy2889ob+ODmGjb9EPmzZ/G5F67g7OICdCnE3sMHeOO738fOxgFkRYOSVyFoVG/ahWtGCFwdmlFGx7FgCh3MrAIfebmI00+JsNwuPvxJG7fWbLhRDsuLZVTKG7hz04ajUM7kSZw9fwqzM3mYbQ9RWIcs9GC2m9h80MbWuo1mi0qMAbJG815F6AswAg2z+hwKYQ2yk4MSZRBR6RfBhiJHyHkleEIHpmfCjgKEWgCpaEIq7SPUmswp4MkitGwEXQH6PRUZ7QwqagbigQuvSRouBqIZoFd7iPnsk4gOqvB2NYjErtBshEoLpNzjRjpErQ21fB9SaRuO1oekS8gYBWRUg4n++H0Pjd0ePrxjor9poFw8h0vPVLC82sX1OzdwfaMLPShCyysoFLIgVfq9vU1kdMpJzaLddtBo+Gh3idGnoFadx+pTPquxapsOdJWSyiRsb3og/TWRSt4JETRDwUxBRV620e/5aFhAdVbGiQURmSjE9rqPjW0Vtu5jbjELQxdhWzb6pgNVAzSVC21SGR3VKGBh+Sw++uTHkNMl7G/dgPCXtw+GVsuRJ0R6G0+ZQkwNlx1RcUSNGzYJoEik5ZmxPFGYY/hAfkDGOXQTDLyBQcHCD9ONMXYApcDiJOBz1Osm4C8xZo6i5o5/n8GQKbYpj94M2z/JE0/PH2MmT24quw2v2ZjG2MNIBW8MBc/HAV5ikCa/SIz/SeAvLRyUBiaPM6Jiq4ebbBPUh+l5XPt0+H8pRi43uAdlEwaKUwPQlRjSSbs56ORzaNC7Ayw0FK2ieo1pg2b4DimjlDId4toK9FNugCb/pefeYdXI0T6h+cxr//B2xiyCxNhK6M1sTiT1E4ciMQlUShw4zAnAcp+46mpsZ8a03SElNT3Ykwxw+h6BznEBj0lGanruHznerHtTwDMFBhNDesBJHot4pp1ZHKgP834H4lBJ9vdAYIeuSsd1R6maSTs5CBvWbxxdnEOwO7KbxMqkY9VnWPMTCvPj5v34+jnyWrY3pX87BPuDn6acfEc/M12iZDhL2ZrjeIhTN9NR8PTNxl5eZGA8HeU8DF5ivdTHLn/2ywmZB8neOtxjH++sG+z7SQ2UVNuGfT05l3zkNdl7Tjs3kgGJgWRqfBJglNwz2W8pEjJIY0g5I4e5pUNH0fiemyxghtFjx8AQevL9LIlmDhkN/DXYsLL9g78VExaLHaTMwRDvq0MH7/BlBjtkvJ7GsyzYTsdUvDnTgjQCWFmbWFyI022HDo4BJDwG8BzJNGbvx3t0CEL5OIkD4Jns66l9mxhWqT2Vq+7Hue/xmknuyxwcRgmG38TejTfwo9e+hm9/93u4vVWHq2aZ8S9Rf4UKCrkSXnxiGc+cX0ZEIiK1UyjUlqCEHvZvvoer3/wTfNgJsHLhEiqzszAtE4/urWPzwTaWT53A537uZ+CoEq5efRePbl5HBjIuLK2ioBt4+PA+Nrc3YWQyWFpcwt7ONt59tAU1m8XJE0vIZTN4tP4Q9x48xOzCEk6dOYdsrgiXyhuRaaj7uLA4g5NGDla9gxv3H2K91WDfq0oK7m49QNv1YRRqMIwy1qnURmMdtXPLeOLSJZTVApxmD2ZkIpJ0uG6IE9Uynl6uYs6Q0N3bxd2H25CyNXz8H/wmnjx9CruvfxVf+YPfwdv3b+CDHROCOgtJzcCFA61Uxide/nv4R//gF1EqV0A1fjOCBamziXe+9qf48h//BWylio8//RSWchKrFSpRFHbPwo1dE209i8WzpyBGLr7zzW/ggZvFR//2r+C//o3/FBfPn0LU60DYvIFrr/5bvPbGLXg9C3c7LraDCDIhL99EIfTx/MoJnK/NIXAdPNzfRrPXwVk1h307xPWDOh75FjLlAs7P1WB0LXy48QibvoO+nEU2V8J8ToXuWcjrOgRRR8RYTAKjarqUp6ZrEIiCG6owPR9Nu49QdvHkuRW8fGYZ80II86CH9Z0W1ht19AQBHceBJKvQMgYTcNlu7qPve1A9GZpu0MICaSfQGspoBhRJAmUAabLMqIkUdKBayInwXkZTkNUlBjzLeQOBY+PengkvCBF6lOTpQVdItEWBIhOmUWKVcxFSpDDwQtqlriDDItqjrkHLZZGnCK2qQZIl6GEE1XVhNvexvvkQDd+BVq7AyJYxV1tCJZdDYB2gG3poBw6KuTwkJ0B7ex/1g324UgRbipArz6OYz7Mak6FjY3dzH45FyroBXMGEL5qMPWb4JXgkCqQpCHQXxpyH6mkJs2d1ZCoS1JwEWFk8uLmHe7c3mBifkrWxs83ZHoVyBflynpX98JwQmmxDkzw4PQfNHQ+dFtlICgQlQCT7CHwZiqBhPlfGqcoKaloVdtOH2yc7SIYgK0wISiEhKvRgeg4scv5pIcRCDyhuw5F34UQBnIAielx4x3EkFIsrWCrloPUAtx3BDAK4BQvyIlCUVoCGCqEFSI6G0Mqj1zWQrRWY6JAvH8CU7iLM3oOj1xFSPpJIe5LIKNR6JEMOs9hpd9G6q6LT1XFqdQXPXJxFvbeGH62tw+8BQlaFqkoI+x7arT4MFZido5IvMnr9CPsHHvqWjOXlE7jwjIGd3XVWaoX2eAY8N+j3sRgPaZqoVE5GRlElca4AbY9KqahYqYnICR721l2s3VPR1TzML5eRNSRGh++0+qwqRCZH9Uk1SIqKmdo8Tp19AkWtBq9bx+7mBxC+fGNv7DROG+BHo6gE3HCVPg48uRoi1wxMDtnBUT4pLDlmuiRlW0bNsSHoGBz6ZNFMaNrIj+LnpQ0dfsAlBnuMt2Prb5JXPu09T37/OMMyXQfuKKuMSj6kgefIu6YsUdqAhkbOaGQ0eSd2WA8K3Q/vNA4gJgFPZpeMA3zuIj/UtWlvNPvOFHDNAWNiUKbUixMrODY0BqbEYyhq3CiL+yKuLcmNsYSWFvfNBJsyNuXTwYqBmFFi7KQR+9AYJlBDcyyGU+xGSYmQMat9ii07aENiXA46Lyamxw6XxEpPQ1wGm1jtzsTQ5CUyEvs5sevJQE3kZRigJ0/p2Dwfn49DwDcB8MQXHwVaD83t1Nrm637CmmXlPfg3uaEb7xhJtDNF56YI78AYHRD4+WsnXrIoHBRC4vdMGpVE8eJ/Uz7u+B5wqC/GnRVxnyeeD7o39S9JjU/7HCMoym/BSlUlHRI7Z5LOiaNLpDs+APSPeXCYYoCk58/AFxBn3ScR25EI8xj9MxHyGt8f0nsFr1E5DcRN9g+OA88E5Bz1eoPnssj74T1uvJ3TIp18XqXOuAkRYHZN+qxInGBpBkEqis+vHlKYeSuH5ULYvdIiZ/EaGeSsx6iL6LGTgOeQnp+E/ofKwUlbGZsiKY1EtQCZIvf0+cr2lwGITFYXp14cAp5x3WNyyvFKrkNHB3/n6Vz0JGebd9Eo8EyPrzji5knN6rFc0MFIxsA46VNmipADV5JgaDmY+7dw9fV/jx9++9t494N7aEciXJVUFgVkpDyiUIXreVjISXjp8hN49vILsAIZOwdt9Jt1qE4b9s5dvHl/EycvPI8zF86iZ7fww++/idaBgCufehHPXnkS2ZkZ7Gxs4/a77+DDO2uYn1vA+eUVuI062lvb7PzJVmZwf3cHNzd2UalVcfrkMnzfwY9/8h52Gm189LmP4fzZ8ywaZvdtVkOvGbaR0Xyc0DOohjICk4Rzeuh4FotGP9i8D5NUJPM1AAZu374FU7Sw+sw5nFg9AcWO0N1roe/bMEhcgdWDllHO5zFfyrGaofW9AxQrS3jhF/4uTs7PY+17X8Wf/OG/wvs7G9hyqUbiLBOj8s0OPFLULJzBz/7Sl/DyF/4WVs8Q7RFQWw9w7Vtfxr/8nf8d91oCXrr8LD52ahY5cw/19QcwwyJu7XWx7ziwJQkty8ej/Q7U6iz+8f/0z/DTrzyPjCoj7Hagdzbw4df/FH/21bfgdHrY7VjYdz34mghf8AGrh7OFHJ5bPYn5QhG9Xh87u/soWhKoVsPtVgN9MUKtWsZsMYONjXXc2NmHq+pYOvMEXnj+RZyZK+Pam69j6+E6FDWHSFQ4hT1wEFA5D0WFZ/kUMoMdCWh6JtpOC9VKDlfOruA85W+6AeoHbTzYb2DPcuBHHESSgjKZLg6talWF4QXQNZUBr8DnwQAqPaIoJPBCgWHKh5PgRwI8l2pOguXgZXWVRaZUSvmUgG6zCacjwyFl1cBB17fhI4CqatBUldmEfctm96vmc/DtgEVx7SCEK1AGYAQnIMDmIWsYyFKUyyNwKkKSZDiuB8t1obEcVGIcUX+EoIIAEZVyk2VGq6SQkybJCMn5Ru8U+uiJlOoTQBEATVQgQ0NGy8MPPfhCD5BNJrYIOw+HnO0kdrOqYPEJEYWFCK4UoOUCejmD0wun0ds4wO0ff4Dd7QaaYYQ65S36BPqyCGUBPfQQekAuQ+rAIjwzgt0l1XgFeiaDSLbhUL6hL6KoZ7FULWM+X0YuyqJfD9A+8FkpFYgao8FLggcnsthZ7woqIk2AWLAglbfhKrtwERDOZ++uCgI8X0SmWMTijArVAuxOgBY5NjIuytUZ5GUDqutBtiL47QyaW2V0W2XMnppB7aQP6B6ssAFHWYOtPEIg82p0jPlG6zmSoQlZ+JKDoF9CYydCVqrh5OIJZPNtvHPtJ9jp2ZCyBvKGCtkL0O85CH0XlQpQnqGIroxmy0O7K2Bubhkrp3S02zvodXtMsdazBTy832VRUdpMKOopKzIMRUZWEeDRHAtCdq8TNQkl2UZ908HNGwraeoTZxQqyFPE0e+jRTQSAiA7ZYh5GvoDKbBVz8/Owmy56+7toNTYg/PH13VGfd+pQHs/bGILNtLT+UB5+mOPJjaq0j5XAafozyUBIPJcjhmTKGEu+H8YyH+PAacQ4StE4EyVB/n3mKx7ijdhGPtSeAQAbQOfHmH6xqcGS2KdcNiidMGJGHVKdpQOKKdsOVFPTN+ZGDougHaFnNACfLGJHBuzhT7q/+NEeGzTxpWngPfz2tBc8LHg0Pk6Torzjc2MInMhGj0uQxMOXRAdi846BAsqvZTNsaMvzf6RenC3m5EFxByYRBWY2xZQtRmQd0N54jlUcix/8yaLzCVXz0IQdvg0TIkp9BmI5CbiKGyjFokeD6AG3/TjwjMMdDHQOEdZQpCilYksXcIMzZfgm0Z5JtNSRmZGUzol7NqHqTbFfWWQtHEadElAZr4rB2wdM0nZ0HqZB0ODvSXiHzfGkciJ1SFoMaZQCPMkhRI9Kam8OWQDDwUrs8rj657Bh6fBS3GT6ER3Nfy0fmodjy2jo9EhFGNnMmy5YlgDP8bkzmOqsaklcxilFbU6vwyTanK78M7I/pEAMB57TP8ncn/hu8f0SAa+pdyPgmfQZe3jKpZP+d9yw4bJLQmrDr48CT/7ktBOAwWom7sP7PnF08WBaInAWg7RULvAkP17CwBgHnsNzaFiuiup4Jq/I9/14jx+M2WBEBy1OnDHsm9Rmtu5DZnRS3444GYY81iEFl+2JyXnCiO1xRJWijvxsJ5EIFvGMwSzP+YzLII0s6dHUg0ljylgpKQfOcJwSIST+LZEVyEqP84AfM/w5zemUg2D8vKIanlRMXjNbuH31B/j+t/9ffHj1Bpp9H4Guo+UesP08r9eYodpsNxC5Ji6dO4WfeeVziHzKZVpHr1XHTD4Dq93AD26soVBZwezyAvpuG9dv3MJc9Wl85rMvI5PzoGoKnJ6Nezdv4fX33kO2OINnL1xAiWh7jTo8y4QnSdju9LG2fYBCkfLcCuh023j/+g3YFCV96iOYry1AFQWEJD4UAl3Rguv3UNNVnC1WsKjm4HT6LJom5gxs7W9hu9NDwwZ6ZgCz28P8iSqycwX0LAu9vRa8jgOZAFDUgyQJ6PoCitUFPHH2NFbLOdz64Cq0XBWXX/4M5kpF3H3vLbz27a9iz7Tg57LQckXAdSH0exB9Fy1fgFyax+d/+Vfx8ue/gAsnFqC3N/Dora/i9/+v/xMfbnYxMz+Pjz95BheLGh7dvAlTyGGLVDFbTWw2O6hbAuT8LE4/dRL/w//6r1DOCAhdC5oQQDP3cOv1r+HLX3+T1b90TQtt04RJJbCyWSpOCM3p42x1BqvVeWiihla9DfRD3O930STqqyIhr5Pr3cba3hbqnoSllbP45GdewSuvfBYzqoAv//7v4fq770NWs/CpvnUUQqWkS99h0WafakyQdKSswBEj9HwThHZIrGilVEQGIey+hbYVomn6yBgGA/eqECFr6MjkCvBCEvIyIdMSiSnhdJxpisry4ThLgdavwhT6PZccDhT1BAxNZesv8F0GSPf39hF5OszARx8eCHbS+s9qWRSzJdhOgHqL6KI2JE1ASBE434NHUVZFYdE91/dh2w6yFPUUJYSShID9TgVh+qhjQSU8pkuwRQ9OEECGDkocXKrNoN2ss8isbuisnCKjWBLHUgJsuw/HtlntR13OQVWzTKFVybrIliNougiz5aPtmxDyGs5cKuHM0xLkjImHmz1s1SPk5rJ4+ulnkHdCbL9/Hbdv3WeqvB0bkHqE1wyEqoCeYlJaJ3JZAYqiwHMDhH7EnDZUWsQlyqzrIKcqKGZoXBREdgTRUqCijE7TR71uMmVhzZAQiCFCgfJ6cywvkWqKyEUbufkGpGyD1YEPPIGV21EEiUU8IzVArQxIVgSz56OFEE5OxGKmAF1xkJEjiLaG1o6KR/eJfqph6XwW+TkHsmYQ5xqhsotQ34eoA4rKa7+zXH4XLAeVoplqsYx8MIeol4HnysgrMtZuv4lNGchXKliZLSMvC2g1m2geHEBWPWRzBMBV5sygyKcsU23SCLLkMwo3VXCgPli7fYBWm/PIZE1h+5gqKdDoew6JVoWYqWRxekHGfMZBe9fGh1dF7EoSyrU8ihkJsuAgCmyWChlKPrRcBkahAD2jgwRO7YYFu9WDazsQ/u8PhsBzHBAcx2PKiu0ygzDOiWPHAnnTksOcH6UkAJD+TAKeCXBlx80Eb23yM/LupD+TDCSehzL6mQRUj4oMjUcN6d/TIkDjkYRJBy87vOO6ouPPGO2g4TseHb1Km5pHvysXwJhoBqR+GKunJhGjI6KQKRtv4h0f+8Oxmn+JYTXZQBmKoYRUU4thqaEmIjNYEhV+ooWxeoyTc5oG94+NxrQhnB6z4c95kQIeiIgLOUSxGvFgptNf4pqgj+mUtPhIMiMTsZChailRq7mRy416Dhw55hjUEuF1LlnC9nDcadNPjFVGkqTC3qnBnjQnjwIUyRyf3CdHjyyLuh9Ba09/K6QBilVmx+f04N8UtYmjW5w5TbkCqYhHbGiSh/WoPSD5Oa1/mhdHfZJ+CKhNqagW23+SfPYYAdAfxwGe090y/N7kMR17gcE/+XQi/3NM+Z6y0mhOjDg4UmAg8VUEMfAcUkBT7I8Bp52XvRq2bNyZwBo2pMhPadcgDp9SrD68B3OHz7S9NSUO/dib0pSnAAAgAElEQVRxn3RuHCcKOv4q1E9cVZZ/0vN1BLjGlyRjNnKfgQJ3xPavdM77ofuyiDplkKWeGceVWXoGqyXN50Vyn2SdDnfFIbtZkaj2MC8FNhQhGrIN2DkEAcpgJnIIy1SNKRqWlOMhATYpFldjtFvuEGUJNslcYU1mbp4pM4KRaAeiYbxjk9mWOsuYE5GI7UNPQ1wUaCSynDgD6f34khlScJNoJ9U9dm7/AN/9xjfxxlvvom+T6MsMHMHFo60NZvQZeolFiVqdJmzLw8riEl586gLOLlSg+BZcs8tKWrz/4R3cWD9Aea4KGx429nfhRTJe/uTnceH0WQROCxIsdFpNXL9xF9fvPoRq5HDh1Eks5DVkPAtB34RleejaAW7vNRDChyJ6DHhuHrQgkUhPoYJiroDZYgH5jM4iVGTMuYEFVRWwVChiVc9B7VnY29lFoMvYaB5gvdPFtumiZ0fICDJqlRzMyMJeswG77yErZzE7U4Xmt3HQbqIdSLj4kWfxUy+/iJWciFf/7MvY70U4d+YUFFHA5v0H2NvcQk7LQp/JQ53JsXJk6PcRWQ76ItBodLBy+il8/FOfx5PnL0IxD1C/8w7u3PoQa9tNmBIwX61iQc2gsbEJWVMRGiorrbFdb6HnRSjPL+CZj1zE5375V9HZXYdnW8hoKhS3hb3b7+JHa7ssIqeGLmzThmmHTISFHAue3YYuBMgoOlRBh+9G8CIfu10aMw2aEMGzO+i5bXSlCFphHs889TGcffIS8qU8zP1N3Hv3bdR3dlkpCVE1oOs6Exaicbd9Xq6H/adIEInLKgrwHRe+Q7VXQyb8Q4tTlHPwobN6j6LgIvRNRlNXFQMW0V0VApgUNqR9neiaEqsZKkqUV0eFv7hYJ5W+IIDpOTYDm6qqsudT1NLzfRwcNNAIBTStHnxQrVBAjwSU1CyqTCDJw1azhZZjwld41J+orqQ6ShFNEjQKQnpWAIOEibQyTq6eRr6Qg2dRCZkA8/kiA7uhJMAWAvRDB65Iebwiy6sUA5flftN7uH4Ii5RpJAUZ00djZw9bu7todCx4gooOUXL9NpQZHzNLKioVBYptYr9nww41nL4wg9NnaJ9q4d6ajS7lE65m8MSVl3CqUIF9Zw1vv/0TvLMJhBog1iOIbQ2RIcAv2IhaBMwoukx2og/ViJDLKzA0GVbHgWuHyGg6Il9EY99B68CHJko4eXIFvuthY6OJxkEfuiayKLKkishmZiBKRZafrBcdzJ0ykZ1pIyI6L+VCskikBtMUYIc9lKh0igk4lghLExBVQlws5VgpFqqjaXcMtBsSqxuslwOUFwGf7kV8Xorg5oDCDJAtAbJCW18c9hM5C8ajskd5EWfmnkAmyqG+00Jrw8fO7hq8agGV1RWcWppDXhKwv3uArYcPYXttRIKPTF6CmqFIdoS+6UP0IxTyOnIk8hOK6DQ8rK930O8JbL4LlMNKdGzZgBLIaHb3UXdDVCsZXFhRsTrjwmqYuP6+gFu9CNmCjLkZBbWygnKRaN4+mv0OPMJghsbO98CyIToRAovODf3/P/AkfrrE8jwT3ysdAUMdPgZJ2Zly+FA6ZBDQgTd2dB2KljGv0OTSDemvJkp844Z3cjgl4C85tNLGRXKf5Nl07SSD5nHfOeoEnhTtm3jvAagZ7ZGBscEoUpwaMemTBldiRHlIhz8jbUmpqSaH+MT7xuI8Uy2MI56XfiZtfpM+6XfkPnhaiXEeVGyMsG+maoBSWYPEtXEUsGL3jQVukvGfND+GRiElZJPIBzfo6O88zsYjsOPlcyZH3SiXIy3qIjIgNYho8Ddjb5mwmJOczkHfxKpJlN/JgGcqYjAAsXGdS/oOK1sSl2Z4nEHPolyDUjOj0e7RqNDj41vMKA6G73jkWpH5XpAe34lraBCk4sboUIgpRbdle8Xh+ZN+Nu04yeqgZ6bXenqOM+CZODYSJSPesEF5C/onHbXTPtMAVPJ9JbUfHvUdSSDK5NQnDrZWdp8EdI7VJiXgGYwp/B66MwHisX0g3U8DR1mscvrYljGUNAoI0mMzfGfuRpnWbzJBnSnU0eMCzKOcHsN1H2dBTuiv8Wek59Shsyqhu6eo3JPamHyPDEESdhjm3ScRvSSHMxFbk3hENgGVqfsn65mAZwLoKZ9svJ0MmIki9MGcZjkbnOlBtYzjzmD3kyLCZ4NawjRe3IcUOyYGjo7p64M5yoY1X5KnsLNs4PJg0Z+0myfJLmWzcTAPpgFPmZRDIx9rr/42/uTffQMf3u1g/uQJXHruJNq9fdz48D5kKQtRlWBaHfT7FnLlRahqBnOGgItVEgIqopzPot738N69bTS7KlypjUcHW9htOVhYPY8rn3wW84UFOK0euvu3sLn3kCncHuz3AIoqFjNYqOUwVzSQpShm22dlF+47FKtyIQQWbKcPV5KRra3C9sm4r+GjF85jaXmO0SkVy2dRyrrdRKe1D6nZQrHnQuj24CLEhuvgxkEdD9pdCEoG5xZWoPg2dhs7aDk2BElDTi+gmilhsZLB9QcPgWINL175GJ47Ow9z/Rq+9bVv4mFHQNmIWG6YAAN5IYsTWhnVxSKCkghbdCD7ATKijq6aRSXqwtzeROSGLEeSpq8qBFB0DT2iKkoeo/516wG0UEBeMZGv5tENJfRJzYRyMBUPSr6MvlyGIbjc6SFK0Am8dbbh5heh6zJUhfZDCqkpcJoBHMeCmpFgBRYOmk3U631EkYKgEKCSKSInKVAiUmv1oBVV5KsVAAV0WwEalgkrMpGFi3zkQhNlRIIGNZNDsVBAztBgmy3sdz0oqoQgItDbg29ajF6aUfPo9h3s1tuwHIsHViKDuM5wpRA2Cd14HZh2j4FhXc4i8DOsdEpANGVJZFElotnSIUWOKaKokpFBQkPk1PYJfHouDMOAouoIRSoZBzSabRzIgJzRME8lRPIG+vt72Hu4gb7roxEE6KuMDIqMq0I1dLa0vFigjY44qnlOafOCquKTv/Zf4Is//0V8dHkZRaLN+jYETYJD56esw7V9tA7a6Jk2ZleX0ep30Wu3EVk2K6dDzh3LsxGpAlbEDq698wa+89rruLO2DkUrwPSAzf37sKMuCtUItUUgVyNHrgjXnsXqyjzOrIYQvR3cv7WHdgfQZ4GTf+NTePH8UzB2N/H1r38DX3nXRnHJQK7jIdhR0fEF2IaJkinBBWDRC6kRilVgpkIlHIF+HYCjo74PtBoy+j0FtuUCch8feVHG7LyO7Yce7t8kUJSDaPSZo80wZiAix8TVqPzIqYsecpUmK7fU90NQaq3kSYgCHZbfh0p7okV7ag5RQYVbqONcDrB7Avb2IjTbgGyImD+pIVcV0exa6JkkYiVA8gX4XgjDAOYWgUxWQxRlEEYyIsmFL7ZhejIKigq9LGKuWEM1LOPR2gNce9hHJpuFvrKMhYUK5gwVkS9h89Em6o11dPsdhMSRZrmjYIqzogNGhaZ3cG3Ap/qdFjk3DfQsn9GwFVVl+4UhZHHQ3cFu32GiVU+d0nB23oHf7eLD9zR80HIhKRFqRWCxpmJpMQdFDbDX6sARIsg5FYWcjpIqwLe68LoaDOM8hFfHqLajxsRUq4fT+qZQr5gvNI7yjRsro6bjMH/tKKOGrvcm0NRGro/bMzBM2fVxiCz1StxLnY6ejhuy/GJWC2eK0ckfkS6EPfkNiC7JjIvBkTv5OjmJUo6rKMaXk+HB6U7Tvcy8jufwM7Tf0j8dRhgfZ1CK0ihAmWYWj/5+dHxJtZGBkHh4eDQmphencv6GaqZj1NmUIZok4vPnjQ9y0mkpGvDgu2Nzjg4AEt5J0WiTwMdYjI1tuOyT0KHTL5tczESf4xjFBMN54NMfyx+ctPJYfjCDYSlxjRGjfWgIDpuSjtqkJ8FoZGu82xJMxw3lx8fxeK4xz4lNIj9J+/k30/8/OiNYlHV0xAaPG3nqWIdQhDUlI8WbP9a/jFrNOY6HpynLZ+bzgQ4XTq/k5RgSAMfvGc+npMbilAk/oSLU4W8MclwnjdLwZ+mSMawX09HbwdTj7R1SiUdztAffGQh8JfM19ex0ziMD9ClxoST/L50LOdAxn9IZIw6XCd0wlls4fkXaKUSUt0n558l3kjmUdriMfD+OmtMfJCU/6TPoq3hPGmapp/eUeC7H/U9gcRBpi52vFGGguUQUt3hBsGgFy70mB1bAc67od/QzinjQsylokOyHzFESz8WhLySm5SZ5Fkm6QPplGIrnThMaRwJfFFmhZyb03uTviiwhDCiXjGq9xYyXeLkn4JIDVOp68rpFDKyyNUuRHiYyFJ8/Yciodh5ZM2SEUS4YOTuo5micd87XZ6zwzWpuxukNzIYY5obT2g59qmPH9SPYOLD+5mwh1sSAK5lHZFGJxCuJI7ViCFUBU6gMPBP7O1u49uqf4kc/fAu7O3VUa1VcuHAGmiKiQ6UkRJGNU79vwvdDlGplBjRsuwtDETFXnkG1VIVjh9jdbeDuXgO9wIQZOBAUBSuLy1iq1SBSyQarDye0OSPAAfb3G+h3+8hmSUVWYWNgmmRwWozyOG9UkSNxFyWErAlQMwoDAl3LZkybrJGDqhuwEHADVRbhBx4sqw+334fg+izdg/ZBogr2bQfkYCJRopyRQ7PVRK/XY7UiVZUighIMx4WmKIwa6YeUy6VBUUQEgYXd+i7WHqxDVAKUy0XMlMowZA2SS1FZAaoiQaZ5wkPwLKJBWhQUmTMtGy7NCZrPosTy5QJRZHmnlh/B9wL2nawmMfqrH/jwPVKOdVgNQF8zIEgqEDjQZAkK2RkBRaZosGWUi0XoFAoiZg05OaOA1d2mXFN6ru366FsuM+AXVQNS3oBDtEmZoqMSsrIEwfchiTKvKyiQJS5Do/2OhGQci9FopUwGqpFhhROsnsnaTj3sBh4c32POHjZXIwmu48KyLFiIYIsCy400MllWB9T2bPZetmOzn1OuqExlOwSJqdUy144gQiEhIOZ0jlAs5BBFKjp9n4NSScDO7hY0VcTi4hwqlTKajQNsbDyCjQpmyjM4uTKPcl7D/uY61h88QERUXWKISTpEyh2V6EkCVElG4Pm8PrAAOGGAtmnBC32cWL6Ahco88hTlkgQolN8d135nzJwwZFHNLpXbkCUWdaW+TxT4+Z7ms9QETXLgmF14tsfEfFRZx25zD3v9dcgVE7XTIpbOiJhbDpE1ShD9GaiCBl0h51gP9XoDO9smiz4Xzq/go089jRWxhDs/uomvf+sn6AgCtKwGKRTg9HyYjo8wr6LbVWCYBM48FOYcGHM+qLR44y6ws6Wj01MZRVah2qiRjp7Vx8rLIp7/TBbtjR4+/E4PvUcZBBkNrq9A1D3MLNmYO+GiOhchR/RUCkI4Plp1A12iwBom2z9QF6BQPmsphJgj54gIxaP1Sg6jDNp7LrqOD7EM5FZkeGo+nucxLZWi6gRkHVZthlNgVZHll/pqiEAKUcyJjIKbyQG1Ug4VtQBrz8GDe3W0HQGuokApGphbmsXZ0+cQeRHq+7votZtw7R6jwAa+g07bJiY6i6pShbJeh/pRRN7II6MU0Gm0ELguFF2AliE4nUWr24Qv2cgaCuZmSliqlGBIPu7cvo+rj2RImQALy8DcPKk0R4gcERlxDgqyEEOiL9twxA56PQftdoi+pUL42o39x1iV04HnFCf04Eg8CnhOMjammDOD7I/kukliJjwnZdqd6Jrp9eEEFvaeAvBS0vCPeyoBT5arN+UjJ1HKGHhO8qYzQH8M4EmUiHRfPC4iOK1dSbHxadcd5/csgpgY0IdyIVPg/Aj674i9dYw+5Y+YPikOQ5rJbxMXxTn0yzRAIE9mApAeG7FJlws4ovOYcmUM4pjxl0RU0sAh7qvjRH+mRZAOgZ0j2pUY+IOI2Ej5l8M0xaPmX/qdjjN/pl7DHMdjZZDGvpQ2itNAZXRu8TmTLnF05LNZTePHzzEGKqYmg/NY7whoP4I2PAIu2RQftiD5HfXtIGd/pHmjzieqoRrfIkVrjGmio96Eqd2fqI+PtOEQe2Q0Uf3oyOfjI56Jg+To76eby3s/wWgJhX/gbBkcLKMCb+n1kDyH9i8yZBk1N/AHIIuivRRl5KCUgCV3jDCAyYBnTNOnyGTcJzyNdbiuGaRguabDPNDxLWxyFJmP16AOMVESSTwkeb7vs7YpCsWROXBOnJjsO8m/434gBxt3siXAk2oAx1yLBDBGERSi8DEgTu/K+y6h+SZYmc+t4e+ILZHWdhhMcWbf875JwCrfvYd53rwsmcBohGwdU19SlhyVlYAHs9vAg7XbaLz/Pm5dv46drS0Yuo7VlRUUC3m4rgNVJiVQktSKS1yoIkRFgEslHwho+PSexOpS0G33YNshHHIqKAJEWSTdTAiOA0PT4IQeAhKAURUG8vodEj6hnL8MG3+HVEMdB+1uF47nompU2PdEhSLKRFUkUBDBcgiw0BiJLBecgBGNka5pDMBSehO12dApeqAzKmXX9tDtmwzoUKoC2QXMcRHSfPPhOh48KuxH0UiNolgeU8ylUaV7MrDtmHi4fg/tAFAyGWSNDKNWB7bLUhbo78SIICBC4+b6Eo90xUrYPJLGnS2kFkw/l/QMlldW8cTFiyiXSwwoU08T4KQ8QNuy4Lg2nIDPLc93GJ+IQBcBIDWKsL62Bs+y4EoafCptQrtnQJxAzg7wAoq4UR5jCF3R8OlSjamybplN1J0+q5ueVYk+y5lTludQIJr1qeJTVmXIQFqgiPAlEQHNTx8IbB+Rz0XxvIiUWUldhLwlPBARhpTvR2RXis9TvUJv4MSkPidwRkCVnC9Esc3pBrN3KPGJnO70JzmGSAUUoQ9dVSBStUcnYkqzhqqi322hkDewvDiPYi6L7c0N3Ftfh6nPsPxMAp05wgeuxXKSFclAQMZ+KLH1oKqcFq9LClzHgeM4DGwS+4UUWolS4wsaZ8+JAogpocb/yVT/ndVdiy0YidoqQaN5qJPDQuG044Cizw4814Vri6zPKF5OJYqoTW1nH1KphxPPqDh7uYCVMzp0yWSRYN+RQfY17QGknkplefZ2bbRaHrqZCGdWT+KEMouNaxt4+80PcOABYkFnIk2h6aHV8NFTqzi1+hwuL15AXjSx3fkx7rc/gNO1Ee7l0ahXochU39aHEHRgWQL2uyLyT/Rx5QsCNM/Gwx+42PhRHlK1wPrFVzrIL/VQPeGjVI3PCgrQmx7sjspyTW3JYeqxJUeFZ4vwsyLEvIyspkH3VHSaXfR3gH6DOAkCpJyKMBfBkRwUKwGqVQWREjAHheAI8JoqevWQ5agaBRXZqgyp4MGOLBa91bI8YlnOGVgoVFFWq+g2XOy2umi6JoKMh+pyCWdOn4EUyjDbXShRCEOhZW+jVd/H2p0t7BLelQREoQKrL8C1RBSMPMuR7jWbEMMQMs0plUqhZFk+sGWbUFVgrlrEyaVZ5HUZ+zvb+OBRiwHPUgWgdFVy0EWujFr2HCLTQHOnj2avDlPqwLJDlmfq+BGEb96kOp5HfI6D3I5lyidRhSm2ynQ8xotqT7DrDkU7SHlvOsbgRtZ0E2rqFccFNZwLN/1FpfhgPzKKxC2ZqfQzajgvkTAaEToO6Jj40scE9FM7LKaucuc874+j2nSctvLDb3q/Hi8P6TitH51fgyen88J41tSxWnWc+cNNv8nvmDa4HwfgjmeYD9//ONePPzsZy3FgPOlexxnb44zGpGtYCaeElT8mrJQer6QNyc9G2QHJhI8lpKdtYWyQpgDPWJF52nsdp2zJcLqNtv5wvw4j+4/rc24YDj+DaycKU017A54nnXwYwGGlLyiSFe+8MbUzuebIucSSvEdB9eA79JdBdJADqfQzx+dhmtXJSRZjqzQR9kmBwPQ9RuaxyAExB5QceMYBvBiE8vclMMBtdq5qzgAZOwt4FI/+C1kEj3+StU79R+yLRAn90H5yxLjwcifDerm+PywGRH+n55PwDjloWZvjKDYZ/1RWgCnaxv0qMso3d+AkSrfx6PEhGXPLDtbTRGcivS/PmaM2UFvSqSy8/wRmfPH5ElNwk5zrVH471Q6mHEkyfGlfZ+1GBI2UNe0+th7cxds//D7UZh0HOzvY29tjYKBUKiGXy7GcN7o/jwpTIXiJybRQsWefSl6IQN800e31+Pi6PmRbgaiqCGQCDz4C24HdanPQQGqspMiiSKycBqPT+wGL1BGApDMqYEYcUV9FFiWkOcPfwWVRNVIMpRJ1puWxfNOQonSkMBIR7VGGpinQVAUZQ0cum2PRVGIhNe0QXYpgeS4b1wzlVhEeIXBn2/Achz9LjBiAoggpleygscvqGouiZDQZu1sb2HElOILCGSA+p39SdJzMFnKuUDSaWEFBKLLalTQK9EwmbhUrnDKl9SiCUZrHlU99Bl/8hZ/HiZVldNrtGDgGcB2bgSECkSQoxCLXbG0EbF5mqIam7+K1r72K999+BwduhFDP0WWsfAr9qWeyrKZqz3IQQEStVMbfqlWw3qrjTmMPm90Oi1oqksZyLUNJgWDoKBR1lDQJkuPCbDTgBS4iGj9S/xGovIkIweNOAOJekkOA+o2cHPRgme5D+wM5kWIHejKfNV1nTgYCFJQrNzNTYSI8+7vbLOJNqrcRgbKY7UAOBIqBEvgkISFd1VhpCpXGUVMxUyqgmKV8QZuJXe3sH8CrVHD67CmszFWQ1yQIjgmnZ6JT78In3mkkx0AyZPNQkyRY/T76Zo/R5oszZdQWZlGbq6ETkBMhQETvFvosos3a43vwKRrtusxmVUk1VZF5DqxOarxD4Emgk5xbGnJwuhbajTpa9Rb6PROB6KG8pOPE0wUsX8iitmygkFXguH3Yvome2cd+vY+DuoueCShKBrpexr6whWoph2pYwPbtHazd2UadItC6ikw2w+jd9V0LbW8OL730BXz26Y/BiJr44P438JMHr8PpBCj7cwiC0ygqszCkPlxnA622h443B3lpD5dermMm46B708DWO0uQyyW4Ugc9cRdBtg256EPO8r2dfB2hGyK0BLheBF8IkZGAWUlD4CjoBBIs0huRRWQkCX7XRWsX8CmCLUhs/omSCjHbhl7rQy/SfAtZ1D5wZPi9AuyeClFSUKwZKNQEVvOz3t2FYxJVl4O7mWIWy9U5LJQWGK2W6qB2AwuBSvmcGgr5AlRBYUJKpUwGuizA7jWxu/UID+8/woOOy2p2+p6EwOfR+3wmz6KtvVaHpZCRUy2QKCIvs3XebtnI5WScPFnCyeUSBD9EY8fBZmcDUD2oOjm6BPT7EWyTIrgVuF0Z7QMX3X6f5QczundI+cyA8O1bRwFPfmBO/wy98o+79q/VwBwrH5AYJANjg52Gk3PAxttInT7tw9VEjwNqOJXosf0wKAf++KeKpBIaX5KOJHFbgLeF9fwx0HUCPLndNto+bv/9h0Dv4/TDtB7lv2ee/OQdYxMm+YO3aLxd8XuzP0bbwY24xz+XD+H0OT2Q5J/yGmn2OB+SsTbRP6ezrzlV9zjdGk+vdGSOjyfTPx7QlBl19ND90n03FNOZNlJpyvG0a4cjNhpFG1KVRxt1KDI4iKgdszMGIavRlqUFdAgEJhhnVGebows+bGmZp6FnhfXsyNqY3q6EHvnYvpp+m/jrsYzUNPEd1g+jLomEBTJggzBxmuG+wR9wOLVhZHWkaP7p9chn3LQ9g8GsEfp1Msl5FFBgkcJE4XHQnkHHcbpv0v9kEyWf8T1s+F7xM8fGLVkvg3UzJpCarN30GuaAL27VYLyGStFJ1wmMuseBZyLkw5ckPxcZACQgRdTQuM5msiewMgWc680MdxbxHChYx/sy852Mws206BGfvryBacCXiEoxUEcRWQZ0+Twh8EVfYbRZ2juYGjtvK+XQyQx4ps4fFpvhkUme18lTPAaM3+R12TU8/5TT1slGT5yjw/kiCgTMqAwD1Sv0WftG2s6ovDEoj/c3avpAYClh+ogeQlDxeNrveFRZofIoigLfMrF24zq+/fWvQjebMHtd7NfrzAgi8QyiBbuBywRWaBxkQYYqqTzaJauUeQmZwJsqwfddWHaPASWxr0LP5uEKAWzXgkDfN23CqhAUGZ4YwqV5rRjIaQZCx4UhUPSHopcUzeCiSbVqDfe376LRbrLcO9/3WGRBpgiorMG2qG+I2yiBTBRGzWY1jjmNmcpm6ESNJCVRUlWNFNiOyyJWs7UqZqszMDttdFtEteOAlKitgSjB9kiuSGB9H7o+cpqC0/NVLJQKONjaxK4no+OTOqnFwBPNE1XT2PyhyJbjUAQnYnmcRjaLIKDe4vnoBPxJKI9ozJ4XQiicwGf+9t/BP/zHv44L505je2uXaR7IRC8PiV5JpTcEqJ4JP+57n5zuUYi8LqIoh/j3f/QH+JN//W+wvt8C9DwDwa5NCrEC8oUSLNdDq9dHIMpYqs3ilRkDDwh41vex0e0yAaMwUhAFIoRsESeeehJXnr2IZ5Zr8NodfPDW21i7cwsetUvTIEsqZIoYBsAes/hlUPEuAtk0RtR3iqJCotgsRTT9kNsyREl1XWTyOeZcoD5fWFjAs889h5MnT+LLf/Cvsbe/h4CU2kldlYU6gUIuw94l8j2WD1fMG2g1W2x7rhRLKOaLzGppNlrY295Bt9uDtjyPT7x8BRfPnEJGFtDe38X2g4dYX3uIyBegygangUYOL/0hibDMHiyrx6Lbc/OzOHX6JJZWluEHRIX2EXgeApob9I4UFSXwTFRh22ZzTM/wiKdMNS9lHlFlOy5zOPBKADm9jH6ng72dTezt7KDfJyeLjkw5j1xNZzmKRklFZb4EUbPgCB3sdxp4uNnG1q4Hy5ZRqc1g+cQJuMZD5PQAuqlg/2EL9YaFhhfBlWVkc1lGua7v9dG1Cnjm8hW8cPo8tIDo8G/jzsFNRLaEOaGGbPZJGH4BStCG7++g26OyLauQF+15roAAACAASURBVB7h9HOPUC048DdLOLh2CrZbRJjbR0faRgcdJqzkSYATOHw/gwI1JJVh2gk9CJaNGVGBFGXRMCMcmA6cyIWhC1BJIdnNI2fIyMshFCrb0tOhGA78Yh2mQvRk4rzqLAc7k60gQ+JiRR3ZkghZt9E1t7GzvwHXJlVlAWpWRLmUxWxpBkWtwEBjpEkINdJ70SBH3OGUz1A0PM+cSqFno93cx8HeFnMI3DrYRb1JDqmQOesyGQPFfA5y6KPf7iCi9SypIDcCORNMk/JjfdRqGs5dyGO+pqO9Z2JvQ4Rk1FkOqesJsF0BlkOq2j66TSYKjdBRWC4ppQgQk56F92mv/M7tI4AnU4U9BigbKU3+GHPrmODmOAaNmM7RGaT9pQwh9tfjRcAEKh47xaKOJFITnV7WYCryiQ9oRleZ8mG5aXGh7GHXDSzzxGxkZRKmfSh/YPpV0+6SNvyOf+3jrhzVFkpB0LHGplUcubk8ajAzLznLQ3p8u44TVUwMuWmjzSIEqecdFRk8ikGbjlSxv7PXn4ack/StWH0yiWgM0ro4+Jzk5EmMzqSHxiHIUT13LED8uG4fA0TDSycvguM+LwEv44BrxBAf9GiSh57UTkpFjpOc4jh3luerHx6HNNj/a5n9x1mQY100eY6l1IRGco2HwG1A/o2dI4M+HpQG4W8U+zWGvTYAnsPGMjB4TD8cW5MD4BFH++KSU/RzHs3iEQ72/HSkkg9E3C5SZ+XAmjsRxjovnmM853B0dBInEgctHAxRvblBeZPUc5Ko6cCHNELxH+69dI/BfGC5YknZkrgMU5x3l3h/GGCjaE4c9SSDjd6BQCblmzIQSBFACi4FMchM01Vjyi0H67Ew2SDCyw1eFhFNq+hSFJDuK0vMuOD75tDJwqKUcQ4ld8jFwkVECSMAShAzzvtk6t1xVDTZX2RSx2SqubxfmZCXLHOQHf+MDxUf4yQ/k/6aAMjhmho6xZK9ndrN3jclJjS8b1I7nEAcSZHKTCiF8gjpeRmiAQKo7+/g+ns/gbO7hkcP7+P22l3sHhzAJcAjAKbvMmeA43msZp4uUgRHgaTm4FEBd03D6dMncfbMKnrdOm7duAZRKEHJ5hAqJBIXsZIneVX7/6h701hb0/Q6aH3zns9857q3pq7uqi73gN3GxMSObAcCjhkiYSRmgUSE8ou/OCg/4B/84g9BCBQpQsJRIJDYjoMBk4Qhdky7sZ3urqquruHOZ9zz3t+M1nred+99b1X1vURIiKO6urfO2Wfv73u/d3jWs9azHgHLx2dP5TQa9QcYjE4Q1g3iukE/jLCaTnH59CkWs6kYy1deuYNPnryPJ6dnKAqyvjLCEGtAhiGJO7h58xZObt5F3R0KJNoa9ZZKBkAZADPhQVls0FifyOPDfd3/04efImNdZtDi6eNH+Pj+Q9SDY9y8cxt7h4eSRlarBfpRiJvDPtL1Cp9+8B7GDV1MGyyWK7WiCOi+2u2IqSMDvGAPxyTFzXtv4J2vfkXsY0C2LmHPVMor1/j93/v7eHj/DEvs4Vt/8pfwr/07fxbvvvsOrs6vZJxD8KhyKM4b9jblc+D/pV3QCpFlDcM0wL3jLn7nf/hN/KW/+J/g+x/eRxN2kMQh8vVCktzeYIBFXuJqulDLiGtHh/hWP8LpeolPpxM8XSywIpEXJCgWJcLDY/yxX/gF/Bu//Ev4p771NcyenOLXfvVX8T/91m9hxmcXp0pCRHWIuA3xtMnRhGRqaqxYs1mWMgdkGxTJbSurM6XEmDLzdZ6j0+1K8hwnCd5+52383M//PL72Yz+G//hX/j08ePBAzGzL/pfaixp0OylS1vWxoi4JMUg5nxsBQppHGhsfoyxrseTz+RLDm9fxlbffwuHeEPlygfMnj3B5eobJxZXY3U7WU9KnanM0TSWgH7SsqyUdWgt8djKTHveaUDXE6nnNxIGT26t+2JUFsAQjUdIj2uzptpcSdFtZAb9W2JOrcNsuEIR03A1R1hHWNc2EarXZoBNP3I0wOGpRZ6VqmAs2UGpTFGxkGbYY7mU4vj5Hn7WfkwDzi1Juv+MSyNkjtNsVoJ5PFlisQgwOjnASp+iwwUw2w7pTIygC9GYJRsOvoFkWaPOZzblwHwFbndz5AG/95BWO9mrkjzLc//YxHn2yh+T4CfLuFIugAiu2K+7NYanx7CRd7PVvoZd0US0usTg9RVawzUyKWVHgKl9hQdY4pZlTgKODu3jn7RPcOiiwfniJB7+3xOIqRD6cYZo1qMs9dLCP0fUM9945wN23DzA4DlC2MywWY8ynUwH/XjdBS8OvTqa67LhNgXWgHqZJr49sb4hhvI9+w3ryVKUElM4vWW9bU+1QqM3NarXE+/e/j9PzSxRlLeZ6b2+E0aCLKGB97qXVgyLEqkwxn7S4PCswnRQ4OWlx5y6lxBFOH+W4fBrgzrUYRRHg7KLGeFarD2nU4bxz5X11hDoPUK0bydUVD/P4++0vAp46NF4CeL6kxPFlazxfGNSpbcZn6zI/G2wz2/4ChKd0zTbc+sLgm06iLx6KzwRPn/d+aqXwEsBTZIELxr6ILRa0fokA1mfdd4PyF47zj3jBiwDey773Ltb6UZLO3bmz+7pnf+dFUNGzii8esA2o+ZE3sq2b/bxr99/TVbmP/OJrfzbs/8J5uFPrtfuaDSu001bg+ff4UeP7o27z5cbiWeObLwThuzLkl0WYX3BxP+q6dmWRnzdOz6+D512rP+85/T8Bni9Sd7zsexkDZcYz/uuzv2vz8Pl73lVJ6N+fIwj4zHPyzNkOCHwGDPr6YbJnX+BIvTveflx3Gcfnn4dMeGhUsQPydj/z8+bSFzOen002fuFccCybl7nyPT1ryb8ZUDGY3LCz7vo8q7mpXWSEoRYh9tkGj62209g+u2M/Bvo+3VbZQkH1X2TcLFlUV2ws3xgj6Z4B/97Ug3I+sHbuOYbVu9buOtdy3jDoe54NNTC4LdHwY7mR5vJaXG9PyVApx3X3ofd3bZPkGOvatYgxbVoFPM+75+6OqQe6agtR0m00klxv9xkbcOWccEBLzKqxmWSNd79ocMTPDZMULeWsUWwMJnsOhq1AV9Q2uF5f4Lf+5q/hb/zGb+CDjz7GuiaIyDFdLhGlqXMZNwBP0DccHuPeq2+I/f3xb3wN/8TP/SwWkwv8F//5f4p0cBOzssSdN17Fu1//Gm5fv4bDbk/M4m/81m/ibDbGT//MH8cv/el/BuvpHEeDIdaTGX7r138D//1/81fx8Q9/KKnvzVvXcTZ9gkdPzmX0w2cVxqkkmuQNX7/3Jv7UP/mn8K0/8fOIb72u21ZLD61lx1CTWKXckT+rprh94xijYR/vf+97+NX/6i/j0f2P8S/98r+At954DX/nt38b//Vf+e+Q7L+Ff/lf/VfwtR//ppI0/O20qXD24Qf47b/+1/E7f/t/wSqhbA9YrnMs6LzLwc8SVE0rYyTKRfcPbuJnfuFfxL/9b/2buHHtRD01g7pEFoWYTy7wl//Sf4m/9tf+Kq7yGt/81k/hz/zzfwZf+9q7AotFvjLm10mPq7JEJ8ykIww6AxksSb7bVrg5yvDovT/Ab/63v4pvv/8DXBU0CAoci5srscL6Tkpti6bFqNvDV5MMS9Q4Wy1wsVwqKZGmXazXBcokwhvvvIN/9Ke+jndefwXVdIY/+nt/Dz947z1UTLBQOk/TpZqOz7FAEcXQ66rEuigFQIMoFmNOzossIZc45ZV+sXP+rnIW0gUYjUY4Pj5GkqWozk7VDkbFDFEiqS2/+Bd/vZPGGIQJBqyQjMlMN6oJ5v3lNNzieg5jJUqKMNE1LRYzLFeUgtdyv9X6YfKKpbaqtSVzboZfCaXFkbVB4mfyWZDBZtUs64Yt0eR6XxuVqb2M67NoG8yoDGByyRmH8T21h+02k68HWn9KIwR072WBYSyJd5DWSLo1ep0ah70At14dgR1LpsUK41UtN2eSPN1Bhf3DEJ2yQT1rUc2pGae0vYuLxRpL1jBHZnpW5i1mEwCdGMMmEFBNDgK0wxD1tEHxkPd6Hd3BEvl6jsW4i0HvNu58aYj+3T/Cl/6RFU6OgMVj4IPf7WA9+TKKzodYBEslXyqaanVC9AYBspRqihG6/buW8OEvzWtkxSs4f7LGfHmJeTUW+LxcRTifprj5yg387M++hndfG2D64QX+t7/yMd7/zgKrJMay29U+NchyjG5WuPEOcPftDMNrLap2LRXH4eA6bl+/iyi+RDYcoYr6WOchqnWELgboxkNE2RBJb4STXopBW6g108X4HB988gEuJhdI+xkG+wMlypg0ujobY7XMtd90el1kXTK4TC7OgWaJOCxRYYkV3W2bGyjmEcryCTrdFZKUpm003qLpVBfpKsTlaYGHT0tMVy16RwEOb3UQZ5Rnh6pXrstQa2pdkP12aqf/+b3TL4BB/99IbV8UtEkStOM46g/Sz8SnXmv0AhTEwuYXfT3vRPtFr38ZQLZx2nzhdbkXOLnZ8yzMy1UO2nvsBoDPf+w/DCB5mft80Zhufr6NzJ5Vh+4E218UaD77GS+W2hpR+hLA83MkyZ+9nw1NufnR5wJQyx6413ip3melkbt80xeO3fMmI7sM0A57ZR/3DB37WeXtSz4gBZUv+to1E/KusJ/zO3qOO2PhX/IPg0Gt3+D2Qz6zb7gATa/zoMazW7vM4I7jpp6oY474zrvSS3PMePFeoaDwBaO9+ZwXjKvctGWgsrmYz4BQre/ISTY33NJ2znmHWqt3fb7W2wGjnfFpKO/b+doFhPq2Yzxf9MyU2IwIIpyDq2SY5nhJpsYDEkm5lSD0IG37t4Cce8Zb8GUX56/rWWD52b6jnwdot7WVnvXbcYmWZNYApIyDdkCav+ZdoNc2oblgi8ndJjt57zSAkRyNPfMUaMvGVQCCc5Jyxc17tS1SMhs0aBEzShWHNbNnLR7/FmglYNUcdTB3Z75uxlDmQAbUGHTu1lHyPQkmPdBOOww6XDDguH4PPMV8umvgdXIv8K62rFm1rc3V67q5xTGSqynvna1D9H17Lv7f6s1L4xmZldhcsOdoYJ1fbC1h7+0YXsd4q0UMhZ0EwJrTNDdpFYSTCRAAIGgJDHiyH+PtfIy/9Wt/A7/267+OH3z0ERZ5gQnr3dYFsl5XwLMIGqybGvm6xN3XXsWf+7N/TpLB+z/8GM1qiWGW4fL0FGdXKzydjHHnjdfw1a+9i24S49GHH+Hy7BRPL0/xxjtfxje+8Q4Oh7EYqE6UqWbu+9/9Hv7oD/4Ik8kEWbcnA6Knizkmi7VAQsTWI5JuUgac4OTkGF95+yt47d4JesmVxovzSdJoseQN2MqONZ98puPzCOslTYTWmE2mYnvzxRL3XrmDo8N99Rb99NFHWKRzST97oyEW8zmSMMLBoI8oX+LT97+P88ePMK0OUbRdARwCuiXBMGvWAsrpCMAKSVf3D17FG6/dQ00TprJA2NRgiSutmp48eoB8tVarhdGoh8PDA/Q6HTR1KaaVNYRkPQneCLbrOkHMOkaCuYDUAum0Er2oRlytcfn4AS4JToJE4KgpC/W65Eoh3165P9xjhlUth9qSStMwAC20CBPbimxZg3jQRZjSvKjBkPWPnKNcJ3ovMn8BojJASIlgh3WsFdaltZmoaLQVxTLS4vxjzS7fu8fEB9+LkmQ541OFYGwg1w7X4EG/4+pE7ZpZU0yXWI5dUazMyRcR8pIy7sKY+ShWomS+zjFnvWkcIev1gDxUXSb7f3Ks8qpAS0PKmD3L+DL2mQyQ0Pm3pesvHXl5h658g7XcSSrmtqZDs8CoSej5TGw/cz4iOn4ozd5xgNcqdVEo3yuKtL+z3Ygd82ZwVFcmrUx7JQb7awyPSoHK6/tdFMgxyWvMi4Ylqdg77ODO7SPcuNZBGK5w9v4U48drNGWENBoAQYar6Rzz1QpVU3IodDZeTYGoH2E/TBFzvDsh2mEXPbYkeVxiPKmxdxtKoDz8CMiXKX78H7uJN775CLdfv8D+sEY9D/D4gw5Wq3fxdPY+roopVk2tedLrR5LLhjRQaxOM161an7x+vY+jzh2U03cxfpJgNR/j0ZOP8AcffIT7FyU6t07wYz8Z4itv9TAKhlh+2sX5eyEunuZ4eD7D2bzG8OAMt165QO8wRvekRXevRRNXksFyXzjaG+LendcQ5SHyIMbejTu4duMW9qlQqAsMslQJjMlygavHT3D54D6enD7CopirT6gyS1mMKmS98lpzJlpzjkRIOz10+n0k7IEqjnONNCqRxDXiTomsk2CYvA4UrMd/irI8w3y6wPSKrVi4ghsUT4HlvMW6DtFQgt1LUIY5FmwISs9xMfZU6lQ6j9ivlKZ2wRcDT4U0Lwo5TaLz4lj+pUxwXuLD7CW7AadFIZ/5VRoPvATG0GR60ZcCxZe4x5caC0kaXvxm276OOzLB5y/0Ja6dv6LeV8987QAgF9T6DPuLxuJlnvWL3sP/3Nx9NwK6zz5D1+7C3CFf/K4vSlq85HDZnH4JsvyljH6cmYqfuCar9b+5Ixl+iRv8fMDy3LP8gmH6/ATDi+c+A7wXASkLzrcBpH3W7nvbw7OgcgvCN/PgMw/mxQ/bglj/Gc+CFpsHFtwSDGyAuJOO7kq1da1egesBqbseB4fcZb5Msa7bMl90+Q44vGhGq2WMUz5sXvvMe/v61c/ra7x9d3eLm+H6UZf3TC3lzt7qx1DZfWeG86Ovf5st3849Vx+4mQfeKM6Anl8bel+XPFEQ4+rRnv++bV02B4TpGGQ6UKc56a6ffz8z01l6oBZH2711syI3yR2rQd987UpbXT2XGf5QFuda2jjSg2Cb1yJZmmNSd3MWfnUYuDXwSXCpmjHlBwxksg6SryVolRzZ1cX6oFCAbTs7HWNhF7FZZe79Tepr/Tw9y0sjGIRsyWFvImMh1ps6CS6PUH7RkVOsNJj1J8MLrJcr54ybIE3oxslEgxnM8LqNeTH2lmYkZOZY/5avCS0CqxlsWxnfMCi3FjMm6eXvUxak3ojekMm5U7O+TO6pvm0L76uBwAzBLqWvZN7YM241G2NyforebILvf/e7+Aff+x7OL64UfBF0UjpKEMjryGnuQ5FnAIz2R/ilX/yn1Vz+ox98iCefPkIsa9NGbR5o5hF0UgxGA33e7OxcRjBRJ0H/cIThIEU3WKMsWEPJPSjEZDLD5WSKJVkzztUkwZJmVA3HLERZkAVulHzo9TtIaayT0RSG5pLmHEtjF2M8bQalMhvKlOB5crUQQ6m6TZoGyWWY7Q1Ys8hAs5EUtx+xvQhNTlh7xWQImbZETsB0UC3XKyAZAnFHLqNLOuwW7PdAuWEkB1nWYHKgso4lStarpSSZ5ohKkGBgivOCzJ3WNucaiSm68koizBxMi6ausFiy5Qhrartyh2VLGEIkJk0IMNXeQ/s93VcpcTVnXM5JTVHeX5QIsJKVzasVVk2JluYodC1mV4J1ibZqEPfIqqaomkJuwYMgxH7WUX3lmlQOJeRhzGWBsAowTyrkVYV1VQnAyRiFdd1M7uh4adBjnZyr1+Qz4rw1CTcBJetpjZmm4zLnXsF6b55P6sPOVkelalZ1T2GI3FOSgZktETBR48cRUBqHNbeFSdZVM0cnXtbcxpHqfulKyri2y36jUYJ5vsbTq0sscsqG2WKF188WOwSeHdSVzS/b4129tTfz2hitsQ2gq+3m9bk2aF7jYfste1LSXoWDVyrp0O1nGO5n6AwKdPpTdAY50i6dqCOMF5TYthgeDnD7lRPcvnWMg0EP+WSC0wePcf5wjsWUBkdMSHWQpT1JkAnS64YmWuYGPSlKNFmMeN2iXLWoshidkyFO+ocIzhY4Pb9CsGfPnqBzelHi5KSDr32zxRtfnuNwjzLcRjWLH94fqgdlEdUI+pSNch/SpERNErsKkO1HuPvKPl7bv45msY+HD26jXd5AnAf49KP38ff/8P/CRV3i3k8O8M2fmiNtcjz6Xozzj0fohNfQH/awLqao2gt098+wd2OFzoDu1okSDtNFjuWCzzDA0WEfN46v4+zDC1wugRuv3sNbb7+B29dHaNdnSNolqnqFs8srXE043zgvSiTdAG1Ex2UqAWwOU1qrhJ0wYYAo7SHrDtQHlCAzjWnCRaF7iU4WqZ1TWHVlWrWen2K5uMJqwbpf7gMRFqs1lo9MCp4NEyALtDeeT7inM0FjpFcUtYhTJlvMlbc/SP5/Cjw/p/b0edDBTNDW0vKLQyQ6OL0osDZR8v9LIPwl2mbY8megYXU3+m8XmLjNQJr8F2MHVwhtocjzsr3dkXkRcLPXvsQHfvFwP/MTM22yb32GWfFSM2fa8XnXtvs9MSfPMeGfvYxd4PPFF/lyrzLTj89+PQcEt2WFvshKcYMHPz50lG3HC8CnDzS3jKZvs2DPxQOuzzynDb7dXq+xDC9+UJ6B+FGvVJZUzIWXFD7nZup+2cxU7Fqfjem3F6KxfwnDLDdrdgxovIOnn0vGDJjL4hZqeSDg74fjsPvzLfuyZbv8ofoyibiW+84LgKeYM7pFvuBLCSrHuvk1ssvA2b/5E/9eWxfT3TmwAXSbnrk2/t7cxrO8AtpOAbIFZc+yp7w3mc98QV/m3Vvi2NvBYwDMZ/4Jfsykgg6eWzdYD4z8e+zKYJ9PZGyFEs/PafYS3K0NdP0wHStpYG+HIf4C+boA4Q6L90X75HJF0MRWHgGyLNU9cWfwDACvm+DLX79J0wwAegBKV1b1v6Rjo5MwE3yJPaFDq1xEDXh69cqu5Ndkv7a2/LjQLIRjTmbN13jOZjMslgvdCtcsXV3XxUzSOM6BOAgFFsiCSKarfpqVAmiCAN5bv9vXvUzGE4E/gkq2deCcYNDrQTPvhz0OCW729/fQ6/WxXC4wHtPVNMABawzLAldXV9bPkeCb9XNtq7oj8jgCoAIg1pJCJjepfcZ6naMN+BrSXyz1bNQWg+xks5iink9QzMcYn56KrZrPFxhPaOlPZigU6FQNHZkrMk91jbApWeKJtJtg72Cg8VstVlhMVyxQEwNBU5hVW2NRrVWfmxH4LpeqK017XbVTaZsCKeW+NCnKeW8BVgStBMhBhDWDP/bdiyq1nEBDKRuNh9jDj+uCeyCfHz+UzF8kgMM5JsbXset8rmRBaaR4QYdcMcuUcBPAB6pRNXaZ+CRWDSY5RbZWIQ9YFrU5AhMIspUIwRoa3RPr5wgwc7YL4dSjNJQsllMNMScQhuzDWWj+kCUjyJM7Mx1Sef+UhVNmSeMnOte6GlQCTxU0uzObSRdKnMVecjx9+xJtXHaucL4mbYBYJlhkUqwHLNlqgsVGoJNtcMjD0OCl1rXymjpBgjhv0ZQ1kn4fVRKhbEs09RqdusUeTaHKQi1GkNDFs0W9qtGLM+QhaziNNeR1SR7r2yNxXLlmQqj/JecLgYP2ZYJBso2lsYxMyqScc5TTkz0ks+vUaAzQCdTZm5RsEI2L+B40u/Jkhhl+cdwY0FO1ADFYNFbiHtHr9bA/2tO1BEWp+ZxREpykmKxW+OjxY1xSdhwlaIJYDCZlsFmSoSQbRejqREQ6z63o2By45XpGp2FRns/U7Su9uJMAi5oKaYfsZoW9kwCjA0ptgfmczzvHcJCgO0yxqGdIOkOMjvZxcnMfJyd9pEGD2ekET967wvK8woL9VcsSiyXbtYQYDjKMyPbWZMwLRFGNOqixCIEiiVBcFcgXDaJRH/t3j3HcH6J69BSTxSWWcY1sP8X+HosvgeVli7s3Y7z9lQLHRyViNJiMW/yf77U4v4RqKaNRgyousWY2pArQTUY4GOzh5E6GI/awuYzx8MMSD8+OMMrewlF4grP7n+J7H/0BguMWP/Yn+zg8+AFOP5jju/9HBw8/Hsqw7OD2AV69B9y5+wnC4Qy5kmeBnGtn0xKLeQ2W4tKEjfW//W4HJ50VpusQ8eAAo/0DjHoJus0SWbtGQWdtNT7dR3p8iE4nQtZhrTgB4Ep7N/fPmk68VDQFXOvcNhPEaQ/9wUj7M3sfB22BumRla4iEDPbqEsvJJa4eX2F6met94oz7QIiL8wKLJ+w1HODgZoLhcYx1U+D0fIlVbnsXQSf3LbZXipNQALQ/SBH89vfPtHYV2LhgwiRFXOAObLmU8ZbJ2DIMEic4qZQPYJ7PJisQk+HC1rhDmRIlzrzJhNH5PgjUQepcAS1QtdyK3oq8vGmN7PUu27LJ/krGVFu/TN8M3EW61tvMZAG8zoa9rTaUgDe02IkcN2YjNha7RjeeuNA9KBNJhz1vDrF1/7NowL2njDnMJEIh+OZN3DNw49Eq+2p3ZAFZrd/hwcS3kstdEyDUWPwI3lB1YlY0bsGKSd7YVNwHOT6o8kGtr9PxQboHqzLAcOYQJn3zPdgsiPVA39iv7XjZM/KPzNnkyxVsyzb5a/CtBvhy78ioIJDuh6pxcvfreocRGHEIi6bUNfhgldcsQwb/bJwrIg8iydwci+qlYwWDH7oKMmueEATSrc4CRC5UWwvbwF4ZfbU52BbWG0Axy3l+vgJufscDMl8Xt+MW6ucAM5vWS8vkdRxfb/XP69L7SQZD5sJkDN60hM/RWBBzCtWh59gNBZk7NVqe4dPQO5mp2BBmjxkQkalxTIPqsCSZM/dL+8/NW61fC875bFgPZ2NnNUeS5jkWRc+HsigCDsnFeABbsMngxNfw6tnx//lzlyHfTUh4AKi5tjFZMbbPX6PGjoGMc6vkmPK6BHrYY9DVSvlr5PfUztutOw+IOGaehfEgebsu7GD2jp3+GjVPuR868xhzgMwtAJP0cTsmlJ2Q7VHAz3YOLmPuawe1BzsWSCxVwHo4y1RLgmjZKO1dRT7DcDRSnz8/t/2esH0/D062DKFAkGPbxJTUNCcxBkh7hTMIeKYGVm6oVl/Dn/s6Qo1tYH3p+Hq+X7EuBHwITjin8iLHYrHQWJz3SwAAIABJREFUzwiqup2ukmt5yebW1s9MAMwZ1ZAl8GuI80wSTjJLYtS8A6xdK51BOdbspeeB7m6Cw+8HfH8GwgymdhMhNsZOcuvAohxXCZid7IxrS/uFUzHw3xOamtSN5JHsqZhmBtr8+UKQYK6lDJQICgyIeoDGG+Ez4HXRHEc9GFlXRDai09G8URsMuUa69clAW3u5gVib7+wb6NZCECBXz0Zs2EbOk+l0hvl8rvVq859B1dxaZPD+1VcwQrIxDmo0J7h2eQ1kzggueVF8jvwZr5PPl7/LINbPNwbycj9tGrUu4fMm+0PwyzHhfOU985r8XuWvn2wojVQ84ynZ4obxtHsvGXCjlMyc5ymDJDa4qBZzFPMp6uUcbZGjEPhlsiGQiQ+TBDR9YWJarqtBiijqoBsF6ARsZ0LyLFDdXJxwLBKTO5H0C9n+wNg4ynV5f9Znk2czQVOLmrVsXNOUzCas2awlnSTxWTPgFzMXIkwTZEGBlHLTgMDSmUCH3NdbJAnngMVGTWMGUZw/NlfY2oH3wnGxOIlSYba7oPRWyY6C8yjT+3K80jRUQIp2iYbjUYVYzgssl7kAWpyy5pDAipv1GjST4b4n0K8jMBZLV7peszK5YgTvzjQ7r01CLkDLlihkBtmeVIZVdPXlfmE7E9c65y5rvpI0ExCmIY9kqs7xXuk0GUfxWthDlO5bFtBmqcm0jTZQml5srLntGutD8BvJrZjVmhnoEsS9mbGhgCdKzZlOFGmN8uLI0LI3Z70uMer2UfGuHfAlQynmka364gARgTSNl8iQMj4IA4xnc1t3vY5k33TuZQKUNcv9sIumZiuORj1HGbxHiTHATPAQUHfTAP3UknWp1jnPJ6jfbCbW1PYoAsizq0tcTcf6vJNrxzjaPwCNN1tKcstKa4LgcrJa44cPH+FsvlTig9oKjhWT3WmSoUgpbLfz3O6Vkn6qDawljtYlZdRtKfAt1lcGZFTvWVxHCTLnTxQtcHhc4eRWgL0jlolEOHva4vIyRKcb4NYrXVy/3UOYVNg/GKr1B/f0YrXG+HyMswdXuHy4RrvOsI5rFEGFvCBb16LfibDXY29ZtojhO5MNrrDiWR0nmF/ReTbGyb2buPWl28jCFpP7D3XGFFmFdNji6DDEoNPg8SeXCMsGb94LcOtahWFaYz0Hfvf9EJdXLeqki7pTowipjAjl+nrr2m2cHB4ji9aYPp3h/vtLfPzpGKtmiOPeN3AcXsfy6hEuF+/h4F6Mr/6JFOOn9/HB7zX44Dt7uDhPgd4Ch/cSfOMnerj7xhO0cY3JNMZ0tsJ8UmG9alAXzETY+HMvYF3uN969obW/XNKdumTHJhwMEkmLF5MKUZshu3aI9PpQa2NvxDOX+wNl7Jx/5vytBBL74VZsqcQSjhhJ1lOSis7KUV0gn02wns6wXqwwPr/EalpifJ4rkRhnFXp71st2PG5RXvURJhlO7h3gxut7yAYFnp49wPhqoc8MaGjDzaGJkA0o7w3Q7/UR/K/vX7VEnmoIzU3QSXKYheSE94e4P+g8QyBQYlOT9dgW8LjDnAeUb+ngteNmnW2HqmXlPLi1zLcFAQz4bcB5KDKMi13NhlnAOxMKZgBdNGhNpr0kZwfIciF4wOprSBwI8dloadLz3FaOB0fKom3z21pXTlol4KnAzxkgSGJln6nAsVoa8JQcw+neeZIpSHaNwZmx4kbs7OQpo7IxcmDYGUiUlIIIYNZq3sraDW5ko1FfBfVmj87or7tTI/NsTZIH3cpkcLN3vZZ4sLOR9m7wY86ItTYdZUEV5FgvNx+AZlkHdctG06X6b6m3U0pbbR5QuX6fi4SbXVNREuVNNgjcvHmHy9ipRoLyn61MkPfKa1QjZmbrmRWmNX7dYLlcuj5mtI+nxtwVzDtzCmbHGBAoYMsyjRuDI46hB5sMJPlzHljqYUa5UMbgNsBsttLraS3d76vjrvU/k5kBD7lt0C+TBx4KFcEMG3Pb9ZrMj+NMkGUSM9aXsDUA55DAmAOk1jja5i2/P89XCvp4fbxOAZY4ViaT985nldHmnW5jzOq3pRqIM9BVDVnJANTkbrT1VxCv/lt0m3Trmg3OXeN6BgGEgBwryoPUANoF7ZJvhaEFl60FP7Zmtq0RVHtWMti3YHI6n2HQ72Nvf9+c7PzzoVFE0+BqPNazYGZNTMJyqc/s9rp6xva8Uzk+slbFgzKtC+fmqfpAgWRKnqxujvcpQOv2AP4/x2u9ogU86zMGeg58v9VqrffimHHf4EbKZ0VpHg9p3jcDa14jGVy+x3JFcwpLsqzy1QYo8pplK+96sfH6+dxkyU8JWhDg6mqMq8tL9XLjc+fc5lZj4xvj/Oxc84TPuEO5l+tr6OdKni+xWi8UaEYhAVwXoVxUfW9DAy2zySleffU1NWjnfkWA5/NZHCNb20xeuF6OThqtgKGqsV7lGh+uu9Hekd6T10pAw31cyQE1hLfgJGKwz0ONAW1ihjIcJwZfZL94fxzb1WKtwIa9BrnfsVk8a9w4TrxnvpZzoijZesCe+Wq90p7DZ0azDG8+s16ZlJLf43ja3mjAkEHjYjGX6UnJ5uVigXYkq45xJVjhdQVBpj3OziNfR8i9i3Pcfo9jSPBmUjhziOUYaC05C20mAiQzZLDr9ipJ6p5J4LJGs5SroGr0nAspr0/SVtfPkmPPM9dkusbs8f2VoHE1nnqOLnHok7DcP3i9fA3BoQf/DJh5DvF6uTZUO1qxvo6fU+rZSvwUWcLJEmgMRKyW09dG21HIvdIpA5xiwUA4z0JnMEKpMPuQuqQFf8uSOJw39hr+WzWZvFZX+6s4YENam+uJ5gSPZZfmso805nr3b7puSnZJNiyh5Jd1kgEKykMlO2WIHaA7WyCouGYSSXyzboyqXelzw7CPOBqi24nRpROmTJ7YQoQtKXi9jTPDKdHvsQ8kkwMBVvMC0/EK+Yq1ZmzDUmFVrVC3pfaYJEi0l7NfJp1OeV88F611DJ8v1w1ZZLKWdm4wxmGgyT0o1bmkyag/WgtxqpYpq3UpEM05Q8Mczvek12IwjMQoZWQv8xpB1RGL2lRrMMfTHyYoGQjWMcploEB9erVEvqq03yV0V00TFGDPPY5thJYMnR5QILC05rMTICQoYcxn5jVKtloGkHy/AEpKZ9VihagqxL5lBPGaY6zJLbDi7xHwi8WKNrJr72TMOcN9SOs0YsqVANHmOfdLfk+tVwSQnMkNk2LDDGGxQNKUSko0YYaaJixxhrDKkdY5wqYSCI2ZNEkSSRG5LgSO24bGqxj2u5jXOdImRD8kmg2Qcw2FNTqDBEm9wiAO0A27PElRtY2AZ5zFGO4NkXV4WnO0Shn5pHxN2WAyWWIxz7lroNsban3wvOT9RAlrlddubwzkIszxkrJgONCewX1yvuzi4eOnuJpdiYG6duMYg4E52TZMohcFogbqHznPK3zy+CkuZmvnHmt15HyGTBQXziOA0mFOD46BYlzJgcnQGrok0GNVLcNOjitNiVKVjtFgtVFSppeucf16haNjo09PH4d4fH+AIMnwytsBvvTNFndeZ9LlBEFdoZitcPl4htP7c4yvKhRVLLn0bL20etwOJd0EwpRrM/kOdBknBZRDm0R9XhWIE9bPRti/dogvf+1NvPrmdRTVHGdPL9Dv7iEaNkiyEP04RCe7wtPTD3D+uMDhoMXdoxzX2OJkFuB3fhBhPLf2RBX3+m6IwV6KV+/dwPXjawjrAOcffIr3v3OOHzxqcdVOkfQCHOJb6BQjNNXHiDof4eRmglvvrvH04xHe//YeHn88UMyyd3uKm2/NcPvLKcLOGvUqxuqqlRqDbUvEz9Aalk2ElcSude4c3fwa+sEM0foJwnqOtBOpLc2iLDE7rxCVqTklU/Gaxrh94wb6/YHFHVWDwsn7B/v7iPsjycRX04USTxVbNknpkqBPvPH0FBefPMDpozEefpKgLK6rdjjsXiLdm6CzlwtQVnWEbtFBE9/C6NbruPHmEUYnVxiPv4v51Rwtz1km5Cj9JTboR4g7CTrhHoL//ZNlyyJyBXo6qCxjrUx4UVjwTJDkWRXtOZYJ4WJhVnDXIEBBqjLetQIC3jgP3EzBMLNV/Az2AbJDmFkXbrg8LAQ+nTW9LAToJusMG3QAEkzSlEDg1IJpMY0b1zsGShbQMzZQ/ktZNueex4XDIm0FKUsd9Ldu3tD1KbPc2Kbma3uUrVbjWHPK8yxOwiawnqGQ7bVlhmMU6HWpm2ZxtI0BpSrGnBgTIx28C+J4DQQRPDTZDJqHIl/LZ5HnlsE2ydICOYFJElmRfr/jDucKqxVZVl6DXaPMI2RF71iHPEe/c6BAl4G+BV4MfjsbuZsFzWusi6stm7oJHKjhpotbqmAxzw0EFgzKaC/dZRDIQG2tv3loMkCu60D34Zk7D9a90QWBLx3b/ByxQ4bzkBlqWlcbECAY4fzge/ngjvOEARS/yAqIeRiPNcaD4QDDATfzBuPJRGNO1oUbLMeT1857Ua6BDLIyjm5s1ivLNMYEt4ELBN2h50wtDGDGmr9yoWSChHNSTcg5L21dcNvm8yRAZDDHz+L3CdiTNMVwOFQwwWdH2/rJ6UzvwfWmwJdNxkNukpnMF3wwyzEqChYb1AroCZQJghkb15Rr0Y6/rXRgExRz3ciJjg5wpYFkXQ/BGkIMBn2tR8rgbG4Een7mkAecX1xYYB0TaDn2U8kJA8f8nel0itl0pt8hu8Hx9gEwg0HOgcmUgIMBHQNRzpdC997t8rC04F8gWFb5a8tA6xnZGvftN9TGgQGZA7dKDrjX+nmh9aMG4wzGmGiIDFhXZu+upAHt8VcGJMOatVM2z9V+wq1tzjECWbWeiGicwCCI0hFKnew6lPklOHZsBMBD0A6QpcZm8oxKVMFFFIvdorkHB5ljJIZ1h9nmmCVkPCJjJePQkjByBCXDVTnGjmxEFWPvYE/1XHJjJdDRfm1W/xa3E3hyPnjm2hQJ3F7Nut9YtSDk2t1KUS3Zxj9efuUy4s5tlDV/3Hs45rwHgehOx+STRo9s6n8J8gkOeV1cg5LatiYz8nsinxPvV+swZSBMkM7MKRNv9joF5EoqmvySZxHnFuNjaz1gjrGSJDqDHP8921sqAXEPjjj/fFKTc51BNOdK2VQCf3xefo76M4f7v0CxQJpnkS1A820/7G/zQIhTS5Dy3nkumHTS3oNfXm2hfdLVRgro75Qa2L3zPbYsv78uY66tZk+y9zpGoKy5M+4hZhNzaGeV/ihJap9v7pXO1MgZGxlzyz3S6nU86NO170ioTY5XIYstyaGaVG5ITkWgjLs7m+gV2tZ0SDUFAntw0mBFCTOXnDQmjFaW27pfr3iy+egURHWGprJEHZWbNoewUTyYQijBgMVZdYA7t+/hxq1bSDPOJ2PIg7aLXu9Q7Dtrm5T0Wy91P3xTJu+Wc/Y/tPYdeZSLgZlPlphezbFeVQKEFB7lFaWBKy2qbszESU/rj4kdUxBYEpdfSlAoHrD1pFyGi3HkOMp9wvW5rVnD5pKXlH1KSSJjJjqMRgIpbUIWiUpg8ZLI+ZlsDt8wSb5Gmjbo9BOEvK60hyYPUK5rlOtKTpfj2RhRGuD1N1/H9ZsjZBn7SnIwqXzjowhtv+e54j4/ZZ3eZKwEpdRpZAtZL0upZ5So1clqOUVVrJHRQTPO1DdUSXjQtKdx0tgGAd1eXW3zRkHCBJiTX2tPlsGNzVPuC2IoneKN61p7B+f/4BhJkyMo14phcxqAhV1ESQaSvn2WRbKGL6Wsuqs/NA5iEpVEBM2gBp0O9nn9nFvLAgmBQAMUNBiKWiS9GAnbkrAPqRIwpuggSdAfdCUvTxLG0YxTGnQz3r8lRS8uppjPcrRNgi6TcpEl7zgHyMjXFYkJmvNQUk5XYe6HjMF4rvIcqnBxWeBqPJPjbpylSDqJ4kPtPyIlctD1WaUTcYrxfI2pc8hdMSZtG523g15Hc5L1hCKnRAYY6SB9oRS31r9XZDgTvvwHlS91i4Trl9Jofp8tYaquJORxwmR5gfUyRl70MTzo4M5XWtx+a41stManH1dKylYLqgP4BkC+arFmwinmc7Hr6XbZK5Y1uSUmE0tKjvqUN7dYL1pcjgNcVTH6oxBf+fpdvPP1V3Hn3j7SjPNsijjkvFqiCLuIoyP0wwGilmcJMDmvcHX2PjrtAxxnC5lJ/e5HADv+NEmMw5tHuH7nGo5PhuikIaYXMzy+/xRnH17h8SclLhcBmj7HOEG8eAe9to84fQhkH7NEGulxgF54F+NH1zG77KI7aHD7rRwHd67QJDNMl3NMr1aYX9UUGWhdcB9UWYVTt9Cpu2GiKL+J1+7luL4/k5R6ehngbFxjWeb0DkLSdiTPZVkEn2Wdc3kMkCQDMdEl2+pEhXppvvWTb0mWvZguMJ7OZQo0PDxGEiYI5yWq8QJPP3yIxz+8AOrr6Pfv4ejaANHgEmvcx3T1CIsVk5wZDuLrqJprWAYdBP0ax7fXuHs3woAYgEmfOECcrtFJZmpRdXGeY3EWIfiL/+O3W20obI5MuYoYEDtQi/VaQQSDFUkjHEukw5JzhRui5FoWHHk2hxumMVesp6CVdYphnzUeSwX0WWaBLUEFv7jglaGs+X4MCpi1tgBDwbOCfZM4Kcvt6tmY/fcBOResag02DW6t1sEzL1xk/H2yGAyCydLwZ6++cseAiAum+T0uSmXSdzL/ZGwZMOjQiC2YNSmKl0nR2W0l+2xmGvRZOYt9ef22iH2W2dvQs96GgJsZfNXJxPEGGLdsBKsAmUzJWswMmTkL7CnN4QZPgErAZwysgTzX3Nixety4RsOBgBcPVTY2ZvDBTcxYN5OuqoG1y/Dz/RRsO3ZajKwc9DKBG16zLLrJ7sQcZ2ZfzRmNwJPugqx9kkSUmTJZ8m+NIvhCyR8JxjZjvJWK+WIlSyow325yTs4XzgveJ4GLSYgsgC3nK2X6WGfFA59zh/NNtUHMlioYNdZRc9qx2vw+gZeeN0EZARlPpNYFeC7xYQGjgTaxujRayBnkG2OtAFXy5WrLgJKZ5tEQcpwSzU9eNxkkzf/UPZPlCnFpMkKuLQHPnKyVjR3XksaL1Ss11xSvgckDAyPKRhdM3hBYMmHEbD8BsTEeZPj4tzlc2j1aTQ6ZglRjy+BBACcxaaRMRAJKzlxQ4eWDLpDXnHHPLl8x8782AOZAJK9bUkmOSd1IRhUxkcRn6ZpNe3BhAWjjmM9QEk3/xeeibLdj6XwShAXzJs10xituvvpnLPmgAnwDW1obbLzOZEbMJARryiqrgduYC21dRr1Rild4qK9gZKymD34FM54xa6nRkiHnYWyaMu2Rm9YRaap5ouREZaYqko+KZjPJqKSkdJDUz6xNB+cCg1kmLDj3BI7Irrr5uj/oORdFxwo5HySZbzCYkLOqM131fRFZd7Upftj2bGwjtwYEkI3l9JJTA4pmp07Wx4MP7mtUYHC+6JkzKSAGwVg0/2XnhJfMm7KFwIPyKO+CqnoursnEfc/tbXG2UrDgkxCaF4qIjXk1CblXzGzbl3hQ6K9BVWOhrWMz1DAg4JlGX9MstQyJKJ6JLuGie/eyWweSet2Ofp/7s1hj7Uum6tB+pfvYAivev4CSlw67fpWanzrPbMx1Djm5vaS52sdsTXnVgvZpV8/qJbcelMbO9dWzmVZ1YvObUkImwKw2dbQpT1D52k4bGJ9oSmJ+to2TU3fvPFNjx7mvZEpQW7KUz1pJGdc2huekzhPxJlYeQTCloFfOh0yO+RYzDbo9F0Tv9F/1686fS2QwKUNl0sTWoZm+2DwzN12up/20h8nlHMPRAQ729xBEFfjYZvMpmoqBXYpi3Sg2YIKXyU/1O3TP2kzKTDU0rRc2z3g+sCyXTkHcTWPKMMksMGHWoBOligPE7rH+Utfo6ouZbEpT1JS6Ofk/50maWjyjxKBjqwl2VnNTo3i8rYSXO8/E/vE8i0cGEOiKE1i/RtYTmo8XgQDVYzReitHr9JEvCUxYT5uCefxFPkcd1rh99xYO9jpie6mIiVztL++JIJzuqVJA0Qh2wsTjUmc4pbpMZnNsCIz07LlfpAaiUvZHRYj5eI5izXthRS5ZVNs7YprFbJKb9gyN7bcEs/rBOumv9skkVoKfSeYoiUUmnJ9fYLlcY7R/Fx3W/hZrPcuc+1CYirWhk20WNoiShtG6enRS9sxrTTs02mHTzxa9rCt562w6x3qyQFDSZZQFUGwLEiPq0JiHqicy3ASNlVx2aeA07HXQI6Dz5zjZ09EIB10mqxusliWWKybZS0mxeQ5JwaAEG42gWGdK0sOSSaxaFfu/0xP5wZNzzJcF4oytK7qqVyY72dY8O+UNrDnLulf2MKVB1IrnNYE7E8lZjP29gcWdlcmFqfpRu3rtXwaAlChx5y/PNrkF88kxtmjsD78Uy4Vsz5IacRDUUi+lcV+1hFG3QDw8R9u5QI4lJjkfZoO9AXAwHCGsM0wna5lwUSp9fG2EYWq1r/NVidmqwWptSbwspjkVlWRWJ9seRHjrq0f46jev4fgG5f5LtTdqijk6KRON4vDZJRWdZoCwSXB8dA9ZdBNjOsCef4Bg9hjVqsZ7M4BeWv2DEW68cgP7xwON5+T8DBePJ5iclpieN5iOA6yaGBGf6aqP9uqe5PpJ/xGaziNqozE67mGYvoHleISmDLF3WOPaKzOUyQNczcaqe+W+UxVMOFBG3UMbUlWwUGLOEnf0TB6gF+3j3r0VBtkY84sCjz8FnjylgRZw/WSAUedENbDdToNiFeLD9x6jWEQYjk6QdLtSZJQoUAclbr87wN7+UGqJxTpH3Ovj8PotRG0HNfPk0wbrsxz5JePEEcjxZMM1gt4pVs2nuJg8xHjCuKqPasyz4TqaZIA6LpH2J5Ja97IAcZahNxqgN2BN9gzLvMXZoyWKyw6Cf/0/+s8EPMUGKONPmZJJb30wuD1MqNu3QJZ/G5PHw8xlUV29ks8EeymTpHSIJYfi5ptmHZfJpt2yHVwCiKyPCO1ztbnu1HopIHCyHiZ2TPyxtVtXRpHqARco0Caerycw46Hn2TI71FlgT0aoQs8BFwV5DOhUt+drK60+x9fsGRjz0l6XmVYQbYuP5gTdXm8LHmRhTfknQSQPSJNmmhEOqWoD6z6w8RI3sZctgwwDDD5g4KKzYLBRJlCNgcUCGHi0jKGBRAtaGaDymZl1uQFMqfntoPeOgU7CxVmsQElSaQucDdDaoclnkkZmG04A4cGYTEQiA5O6XlqC5y7w9iyb6vucy54LUCoVOT8bqGwCUFc/qICQMgvH3HHe8XuaMy44F4BhAEu5qWpLrB5ODl6OrVEm0DVB1xx3TILeVwGdJUEUGBbGUDMoNekw34Tvbewmh0YBVW2ssklkM73OWEVjKMWSVQRozhTE9d/bBCCb2swWfX281XmapM4xrUzi5KwPo3yJEjV+XqggXGexY7utB6A53dFG39fEct4zuLAEgbFhBjwhMxF+Uc5D9o/35B0oOeA8/KLYNPrqtygpvdUIi3XSa2gk0diB5dYr553kXw7Qe2AQ86BnYsmZyxjTF1pSy0uAA0oZLbElpYEzjPJrgJ9JsKjaUtcDkc/S1qW1HjE2x9g2Nsb2rJEBXZNCqk6KBgxZijDmGrbsugB/Q+benDj9GpA0MubzdXJVEUAmffTBuoLdPDQGVbWIBrp5f1wzPpBn+BImpgbwsjILbE36JOBWFFitWiwXTFYwDUw3ygzdHuXI1qrCSgkqhG0pxpr7huSNTu6p4E8uixxjBkamJGB2nvcoCZ0DemJQ4ghFReWA1TprHxd4tvkseSBZOCu+0th4+S0Xmpdd8nOMTbJ6es8ke88Aq022RuRWELFrxmN7+JbJsznLuWNMpxWLy8FWtbu2j9sz4D64LcPQOebAltXXuvXFgMUzxr7/JssMNpJytjngGov13qqv8xJbx7h5cMj5w7FkYsWk25Y04dxmzacUGZIE+kSCmXX4hIav9edcT9P+xlhEP3dJAkm4K0ugKCnhasi3QMzOwa2XrckrmXTRvHLlIHrmzsTHFEZkqI/dvm37vjewcUIiAzhUdTinXn6GN0TTfkKJNM/YskK/M3KAwe0xLqnnn4GNr+shqHpAiyFM8mrzQeuNcvR4z5Wn+MSC7S9WlmL3G3JvirY19pZAtAQjFQViDpoWq/ES0/HSauBBdn6MIp9gNr1EmvTBlov52uIHyi3t+ThQ6M5cnTssL9C8SyHVE9l69hokzcb9mcwCxymgEUmKTtbVWaUEc2FMvurovAql05VTKO+J+xLlo77syIBnbAqROtQY2wmh4nz9zfOPcnAlMhWgckh5TvP+K1N1cb+XUSHrHQN0yGoQ8K25pqkYShGlTJCyfq9BqPpCAoZU9yCjIQJhqgtUIkSDkAgx0eqywZxSUKMCTGrrr0/mShHifhcB93kKZenYOl+hLipJ8KXUkay9ECNDhdBGfeakr7t7vEm2bc/hHKD09OjoSPHofLHA2dmZgGK37Uk6LafafO2AcSZwrJIg7sexqRC0+7gOCIPB0OqAK7KBHYGbmpL7+VJAWwkGjkfWkQmSkrliDwtJIhn5dJIQCfd6SbYZp1QyZRqO9nBt1NPrKZVmfZ39YcLdEg1S6HH+wkpVCtbxuhI1nXcukcgJNJlPscxLhDGZXNblEzizxGmFXo+1m0wQ1mqxQ3l0Lnk7sZ7FL71eJuDJcp0wZ410jIwOwIydAitpWRK0c9/hmcL5nxdYthWaKFBrHM2lyvaAkqq3tsaMz5IGNEGKXrcv06240yLqknU8w7IaowxK9A4SjAZ9HOztIUFHTrNPH09wdTXRXr9/2EEWt1it6PJKJ2i6HrNOnKCdCdoQRwcjvPHlQ3z9Hy9x/XYXiGeYzFeYTnKUq5JFvzJso8eJyiYpya95f6w3HeD46A30kyFXSY26AAAgAElEQVQWT09x9uEnuHw8xUUXYCeQ3l4Phyd7yLpMhM8wu1win1TIJ0xYAfNViIK111GKaH0DnfwewmCGIv4EZecC6XCAg4M7qm1sqwr9boPRfoOkM8VkeaHEQyn5fyAAXZYRipJ9Whu0TIwymUGWuzPAoHeAu9c4QcZiXS+fVpheAuuciQXulRH66QkO9oY4PMjQTbv49OMHmIzn6FJmnPRZtIgo7WB0eIz08EpYa01PgSjEYH9PJTao+4hWQ7TLDtpJiGZaq0zg0wc/QBU9RGf/EnFvgsV6gYvzGpNxhGBJ1dE+uoMjdAc9ROkKRXmGIKDyK1FfXKYqKNJmPL2eN0iLGMGf/pX/sC3IjsgO3YIJBjAKXHXQWU2CD+CtpslqOwzYOIMyp7FXgCUTDDtEvEMW3d2Wi6VjcZzltOSnyiHptZSWcTPQ5rVxynLmLG5b46JJEwMfJmXavNxtSFZ/x3ONmUMv++H1EFwQkGxAGSVii7nLzLqstA+o5YhpAayvVfH1nZIT0TDA1cqY6UWsPkwWHJl8TeCFARvrEQjUycBKBsfGuiYt8l/8LAZsAk4y8SH7FOuPgJ4znxG76errtAE7AxuTnLixcOOnYISvJzm56Ylmx4OAjGOs9N5UZJAWd7WHfow2ZknuWbJg35tw6JqViTXZBgNT/h7PYbrUKeAtyGYbu+NrtLhhWwBvrMcGuTsZoD+/jK0gAHT9B13A4dldb7qjoDiKZSbgazf5nJWccFLI3fFWsOyBpzvEPCiQBHOxFthTY2caTPCgZUzLJrveTItJDQYrkkSyrtRqR2USUhuryTFn81wmIQ2wbqVyqqFzjAaDjrRjWXtdl7OXE5vPxC3rNTihKYXT3OEBuK0vleucpOdk7yI0UiIY0yRpaWySuQ3bQoDCMRPLYJJoAgUBMyaJFGxatlP1fG6tmwRw2wuS9yQVAJMnMl0x0xbVg6gm1iS5nr1LY2txYsDUwL6x9bbWDOwz8Ek3rI9PXvlA37OHSpw4YKF9ZqfFh3+2lDvHaoxsTJXNBbfHeXMjOata6QAPNWOaG0lGOae1H7oAwNgbqwPza9cHQV4CqbXm6mL1Gsc0eXbK1nuDtGfZbAMYtm75pVYWUkdUWMxZC+uMo5y6IEkZ8NgfA0NQMEdZL++BoNzqDAlAOXctoVLVa9QNn7HtvVpDBF8b2aSpH1ZrsiuW6ODvcu/hM2RAaI6i9qy8m7Y5tu6UaDDIoakSpc40RGIwQ6Z3R6ZtY2GBKA9ahAxSDXDvrktf26cxDkxC65M2WptRLPmzkmuUPzN5RFDtapT8Hqbn59QqkuzVPSkabNA9k2dzb8P4ySDKkiL8nvYH5+io9xDLSXMY7jMW6HuW0o+HZPzuLKRUzO9B2td8XaM/R+sa3Q6NNmxNeBDs9zpLKrp554yV9D5qS2FJLgEyBwzVC9SDV/dZ9rlWp2t7LhmWjjNssr3JKRftZ6rr5LZjHgW7c96fW3wvjS+TuM7Vlmecn1d8RqoflWmS3GtsjWv9uuS1CB1/byajJVOiZbHrOmyX7KKFQEZAlJEZy2vMqc5KJx9X6Q7LKy6fmskO24PMJ3jy+EN8/NE/wGx6gQgplvMS6xUBmjHCHsRrr3PAk+9bl6VYMQF817JV76vzM1Zga79DR1ImbsimMnHEJJPt75ZgMjdUsAbLGZHxvNAacEZkZtZj48Q5wfVke6WT2KvsqBW7yLmfVoXJJH3dcN1gsaCqy/YY/0VTFp0jTvWk85rQVBSWteWIMvb2y5DKsIltRSq0dakAnvdEZpZrLagizJcr9YOkrI7XIjUOjfmKtVqnIMlkZsPnI68FJdtrrRsCYcUgNAZTssbu3xKklhgUxHZKJfPTcAkvV8oyHLF2M9H40DiLDp/RqjTvA65ReQDUSgB1ex2BXH4eSQt6N5CtpPqEe/5oNNSeWFYMpulRwZYkZKxXKMVWc/Ix1mNi1PWvdT1nacrE+01ZckGKSPPDJMX8He6dh0MmU7lPsLTBHG4pS7bzizETTfpoZmZmeBxPb7aohJFLSPP5VWz+o57LLPvqIs56YrG6aYuTo4Hkruv5EotxjinjGfoh1ExWMF5r0e9lONgfYtDvYjVbK4nCGr8OEyZM4LTAbDHHmiCd7DKfd9FgnC9lJLQ3GmFAarKw2nyunnVbg2kI9u+MWE+tM77E/kmN4XEFpFPkzUIuxPv7x3a+NBlW8wBXp5S9rjGbroFmjTil8aBwo9oPtUwypWzvk2u+Hp9keP2Na3j7nSN86a1zGdSN53O1IslLMy5lfXO5CtEWMUriAcYDVFxSIdeUODg5xquv3EVaNZh8+gSPPnqEJzXndIm4l6G/R1WaJfFQBGgWIWZnOa7mFWby1aL5WA/70ZsY4jbK6hTT5odYJWOkwyF6yR0k2QK9/gx7owIZDYzWJaaz3ByYHXZi7TBjZk0FOSITsJm79vH1fdx55RqujU5x/+MLnD1ZIyfz62KGfBVgPmGcw5IrJrs62BsNMb5kreUMSdpBG6QoKiZTu7j5ymvY2yfTucKirATm9w/30en00OZddOobiKsjdJs+BkqeN3jw5Ps4n/8BZvkPsCwusWDCadpiNY8QNx1UOddCpnY3CZPzdNsl4ylXb1NsBXEpfxqWDPXok/OLf/4vtMq4KPvMSW/Uv4JiH7izRtMxg5vNzwfJ1Ge77LeBQQuw7dDYsoHMvlBSazU/1gDapGJkBMmAprLaFZPj5DLcMI2JMraGmzY3piyzTJNJlmxLtTPVnHhVw6Ut1A4RO7xNcsnP8fJEbgIEnuYYawYFkpNpwyKAsEw6QYWvC+TPLGts7nImq7JDhokzO+wcIPaZ+x1GUhJIGKOyCVbdRusDUQU2IYO/reOvmplLbuGyJAogGBCEDrwbmPQyXo2XM7xpafTj2wm4g5zvY8GSSeRoEsSyCR/0+EPfB/UKSlj3qNo8Z9zk3pOXJFAva3oCEDOt2I69mxdOfuODeRrvMHPqM9ieQeLPfQCoMJ1GABvzKt831p6r6rxU0+usv52zrZcFSini+nmZfMQxuC7489l7H2zwPYs12SHLQvIZJKxjVhNcA8Jq08FM7dIOBh6YNIPYOqFug0wqn6xNggWOHjBZ9tsCBQUosRnY7B40YhR5APnaRAZ/ssMmYCALYoDeDmRmx8lGx+i6lg4WkHl5nLGNtmYc8JQ82ORxxpCa5NIDNY19xVpJm4fPA3YfIHAHIMNDIOSDHAU0LrGhWnAyaGSOfRsXx1z4oFmf6erOeFD7gJtzzgfv20SHSdVsLdhaU99EB+y1lwlTlAiatQE5b5ji9gp9lurQ1G5eQbCYEieDtPpiSkuNBbd9zda3mCGXBOEYWWLKZKgK8Ry49c/YOwP78RNb52TWej4uwBbr68wyVBOcc207NkvxuHeOdnWDBKBkDXKTyvNzBZB87alknlz7DPaoSqDBiwtufS2cc3Yx4yYCAQa5Juvzday2D5uZksZCzpKWkJAz9k5wbuyWOW76INjXSPp5tF3fziHWsZe7CUGtF96yZ7LpmiD22ta81fxSkmzumPYMyHgZ0NnsY2JJtkZCek3Tk9TP0n42lt752RaMfS5HW+Zv7jp25zb3Wd6jCXFsDtrzfxZU+ppayuB258xmf3XaVf5umvScFNVUMCoh8O0YHCh2B+hmHT2zf21M78jM8QyhuNE59Xrm06l2LDHGIMGeo+Ust0DcT2MldxqOFfcWc1Le7iuuvYdzTKck1+ptDWTpGbgEp0+yEfCzd6WBZO9K6hya/eDz0yTt9YnZbdsoD0S0V/JZyyPCAOa2JZUBZXuULZCfK6Am+zkdn+HDD76D73z7b6MqFphP5phPmHgr6XW6AQICxa7ljSUAAyX06DZrtJvt1zK2kbgiQqNCTZfQcAkdnhVeqqvXO5NH3n0tRsADGIuj7BzyX6623bubOnmtFFnegdklWQKsbAxaxgAMr2myRLNDA1FE6CpHCpk4VhCjvpv8Ut2okgFs3xMiGbJelLJLiiQpaOa5n6tu0AB+iJD7HdvAUAmVktk1+b8ZUTVoihU6JAhaqgYCJQgSOe4aIqA/BN1/lcgSm7c129tNPvm9nO9tMnuX2PcxmzPC8+7yigfY55GJJZVUEGSzpCJ2wLNGG9PAroOgia19RLFAhArDPvcFrmteF8tXSnTjUr1XKV5t6P3A5G5DJ9wQ5XopME72s3H7D8lluqCy3Ig19+aKTCad8m4KPsnAMU6iaSKlqexkaa1yqKiiOVpdm3JH4+BrtF3PAK9EbEOOBxM51ne0S7nk/hC3TkZ45eahjC7Hp5eYnC1wcTVRS6Gcn+eUcizT2Rv25NbKMjs+FgKybpIpKcBE0Xy50P4XpXQGTtAUNa6WM5CoOzk6xohgZV0a4G9rrNoKlRSTmbot0FgpDBe4dTfCtTspwmyNoiFzT4OZEyxWOabjAvNJgOUsRb6IVXfc8HmwHjFZsTwVQUo1QYVVw3YwFYb7MW7d6eLm7SEO2R5leY7JrELR0LAnRtylBjhHWa+kZijXpjyTIqki956hoDPyfoU337yBOycHSIs1Tu9/go+eNljmNDXqIaWXCrXETSF2t11GOL0/xsUix0LS5hiD7gjXem+i146Q56eYVg+wiCZqWBnVJzg4XuLgaIbBwBzsF7MQywVbE1F7Yaw35ba6NB7hQR9hMDSMMGjwymtdvPHWIdrFx/jed+dYFg0G+wFGIxJKLfJJF5NxATZQZS/cMk+VqJpPaH6Wy7E2JADkB0QRbt99BUe9LsaLJeZljWzQw8nJATo8a6YtkvI6utEdDLMR+h1K0mtcjD/EePl9PL38Pi7Gl5hOKf9neMWyulTlRfWaZUaUQKfIeh0ZuLFWeTXlfTXI+jGOr93AwcExru3tI/hn/8K/33rXUspM5aDnmkVbXZ4dmJJ9ukyvDHjU28eOKu/Iqmyc732mzcT+XwG32A/TqvM9VRtZGKAgJU+ZBQLmTex7VkTOw5jfJ5NiwTuvhdp6nxGjXExZcPeHv2tyM+sb490YGfyKaXF2/NxweRjGTn7E+2Dg7ANIX0MoYEBNv9icrVzTuRfp2sxcJEK5NhMBC6xoXWz24rxvH9BSssT9ntp6zzr6gMaPnwK9zMkvHFtj5gI+TPWtSuwQV1aP8gYnkzWwZtchsxSCAEotfKNuN44eOHgJIgGWZ3AsgHSZZFe7x9fL2Mldk8+oWxDlm8Nz0yXzQtc2k7ZZ3ZQFjTa/bO5Q8qCG2D7scU662xYb9jsG7q3uzQcwDIp9kEeWxxaybydgmWLJaZ1UU2zFbsbYZ/xdwLUB5iqu52FhtXgmOfPtg/gMTP6pZ0Uvj41Lrbm+GnNndcn8Izcvd13epEYJAgE5C4pVz+KCNDv4tskfk3qbfDhmUKE5aEDCnEqtQbm5JjNIpF04s/JmvuIDU8/uGAix+9q0fXDMuwffevbudQw4CNx32ZrNGndJDO0PrD/0bp7GNdt9iP2wTDlTF35uCpTtsM3bhJZl573Eyks+PcvkmVwFII7x9EHu5rW7MnL2M3QskF9n+n83N8T+CPjYGvaAd5sM8eyQNLyOrd3Wlu8CT+1PSUcbPf/tazC906kHpmIcW2N1FZw7ebUxcybJlEzFMRUekPn5aMkJY3I5Ll0yC96FeqexN4NDBmsGnih9tmSXjaUl/7xqxEACgStbWRhjZXPY9hr//I25sb3JAIuNpYcJft7zbxbPCrj4ZNdO4sVlSxQUMwjzDOCGnXHvbVPTrtWGw7f88eocSiMdS+VMPvya38xn9+ZicRl0NnR5NZmdWChfeqDEkiW9tG+7+H83MWB7or1G9+ZaG+l3/NdzPVL1WiXHHNT1zOOm76Zj+2S0ZBJxK1uIN8ZZlkywml/JNd3n2Tx2TKYr39CaY5LHKR3Ermnh2f2JSfOAni6YroaUjIv2E/dsfY19W3G8LEnF31XCzyU2N7esZKQ9Rvu5XaN8GVy7F5tDdg92zcbUSvrt5u2GifVzzAZ7E2vsnpFsR0GxuubMBjO788QBOF5Dhsp6z9Lwa3aBDz/4Nv7wO3+XBSF48uCRgCcNu8qWjrHmhmttw1zinOCQ1679lV4YPAetnyQ/je15clIzZMMy+gcEqNgaxMmxXNGKWEZGmIKYOq92E6wGYG3OetMcSwYwic5rMdd03oUcX+zfeqYh0HGxFVEBa8z5YybdWt47mUbK6IGCCX6ya8UKYVupvl3nEKWMMa89RMDAPTDioUsWjIErjXNWNBWs5M7JT2VAGXb7un8xfLofJvSs1lHvzf6cZLmZmE8tUcTr9aoMJbF5vjfWJm73y68bfc+1E7PEv7G4MZVGXStj8klTsanVDOfjBaqIipVQ0loqhbinEoBke8cYHNxCtzNEWy0RVgvELeWZMzSqT6aCgUwNW7IsseL1DffRP7mB3ugQUVFhPwpw9uCHyBcTFPThCOjBYEB7dP0VXL95B6PRHjoiJBoUy6X1ZiXTGlNJwhjWtZXhLBZzb2qpDevuOyy4vcaDbgPm5vsgMM65QcDdFnjr7nXcOt5DPrvC0wdPcfFkhqfn51hXaj4kyS0ZX2ZAyNCS5WU5TUyHWzoPsxcrczVSrRQCvup2QaOYdYlZuUaQJbh5/Qb22G5mYU7l66bCvMzlqhqGqaS2lv7IceN2Dyc3hmiCEiv5TwRoiwzT2QxXTPqsEzRlH22Zyqcjapbo9RpE2RnCJEfDVlx0W60r9EcZjljTOOJeVGK1KDB7EiOI99Dp76O730V3v0Lcm6EOz5EXM5WKUK2QLxsspsB6niLIhgiGE1y/2cUbZBQHKVaTh3hyukSFFHF3hIjmjyRR2gIpPT1mLZ7ev8B4tVYvXkQJhoN9HHROEOWsgZ4gxxR5vGLFDeJqHwfHBfb26SrN04TJoAR5nqkmPBsmqrUfXyyxmAF13kEnvomoHaJu2LpkjMPrK1y7lWD+9AIf3W+R7AE370U4OglQLxvUsxHYAaNN6ZETIF8kWM4aXJ5WmFwyITtAklGGHCDqBLhx+zqidYvZqsI6iNDbG+L68R4GUYvZ0ymKSR+9+BUlcdflGZbrCSbzx+j0Z8irCxmRzabA9IoRxRDdwwSjXoAoL5FPcxlEdfp92SMvpyWWY+u80ekPMDq8iZu338Tbb34JwS//B3++1QbJVlWumFnFx0mKHrXsTtL67JawbQDv3etMkuv7HNrhZECRJiZcIL6dhDGhslSXWVGILLWAiBlHZn0IsqylBzcy22iNjbADj0XfW7BmdYzU0ntJHwetN+gi65psydfBbbLo/tBGiyGdRykhdFly9fZ0gMCkSDykPVhm0LV1lPO9HV0kgjK3TcOOI9dvSRQ6nUhZi8T8bIssDuRWqkPcBY+bwNoF5N2eSQmVSdRBbpJmawPge9iJD9qaK7ig0memBcKp2ZfDlx1ePrA2ZsRqbMUWKTNHtmDbm89nkn2Wm4uk1xuJ4TW5lp33fC7edIVBdZrQAnvbS5Ev8nIrAw6WHCAtr8z1ToLCnCztuRlYJuiicUHq3B5tTlldq2XCZa6ww8jx88wVcFsf6+uiVL+qIMdJzlyAKxDuDrQkYk8j9hbzvRJ3gmtXM6rAb9N3x/UjdfoHJRlkZsNjhm2JtgZHHmx5MGFufDSyMOdgJUrceOwGlZKSMnSiGwL43sbGSh7PQ0Hzg3PdDCU2DMZuL0ad7fZD9epyMlIPLHblqp5dVMZ8A1YsGNO6ZnLHA2iSAA5EbcDdjnTOGl7HCoCY6fcJDyUy/Hu44EJMlquVNTC0laR75sknFARo/PpwSSVf32g1qdz0rJWJZ9/MtMwObP9Vt2sbT1fH5fsc+oBe48Jgcm3GGj5oV73jjsOnriegiZnJW/1YeJZ7d39koKp7VY9Ys6S3foUmZefvGMNpJQWU9nNemwLEWlKYe3KLbscONa5TvYcDDxvjMNZgo4s47G/MaBTse/ZZe5WL+2KrRfPGRJ4HM4DpTFs03d1+L4bc9W3dkbgK4Djgs7u+fescJS8kKSULYgBL9edSrbg+x66G2PaWbV2kScetR56vxzdmicPgJbROtmSb8wYE6dm5FgBS9+i9TaJsZL8BJo4jHTx5llg9raEqS4S5pJ7Wql3zF345Kexu0LgFXlu2nj/P1zwjrO7Xr8WtCsQBOWd/6luZ2HU52SzroqVeqNGEBVrWCbkWYrZfWY9J/6XzgSY3LqGnZ+4ZYLc8tAepjYGBBakavIu6A5hWGsBz0xgjOxe2DK/axGyUKRwvS6bxNZRJKkklKaNdmxK5tZmbGRCzL2FL11/W9kbWz1nSwdoMuWfkX6xHz3OA7TrohAlU+QSPH3wXP/zBtzEfP8WTTx9gOcuxJHOTs8UTvQPs3KE0V2cJk2Zdtv8ZoWYbISb9qkI1hNyDmaxh//aWLY94Psax2EbetwGm2pxG6Zab0zmcDrCWLGXSxRxqLc6hPJ1jQjlnoPOrQNHM5IybdVgD3EUoOTbBizGZkuZ1Dfi21BSyrCUo6P6Dcj1Gq76UND5K0RzcRhoBxWqCNGCvR/b8zLFaLK1lAhnkdoE4amSw08262rPZimrNGEYsnNWyFqsCneG+/g47fXRGQ4RNgdnpQ8SUz5PpE9upgkqUnBtljeToGq7ffAXdTg9lXqFcF+irxdUO1+sIBJ0PUlvZmS6VGkE9WhweHWG0NxJp4SXKZb5EcPEevvO9D7EoDQiWrPNcLjQ9qjrB4Z038I0//nP40rvvAsUcXayQT5/i93/n7+LJg0+xXtJcyuLNgnWSUYqjr3wVb3/rp/HmG19BvFjiCBV+/+/8LXz8gz/E2dUFZmWrmj+MbuKP/fwv4id/+mdw48YNDLJE/g102G1aOtTTuZU9YBmveik3vUWobMrR1DSLdE7ktnU9s3/50jVjstkftRZgPn/wMT55/w/x+rUDDJMQ88tTPHl8iidPpzi7HNNrHW2cIm9oJJWrdo97zNHxIfodqDaVElv6PhRkItlv17lb81lTC9oJ+Qxb1e1eP7mGfpJiPaUz6wTrtsLVeqE2RVw07J3aiTtiSem+TxDO210X3LMlp5H0lT1uKyYn2CKRa65cIMEY3W6FujtGxT6aVYRc7fn6GO3RRGek83K1mAtM9rNXMTy4JikpmfreHrB3RDbvEnn5MYrqFFE70Rx/+rDAxWmIIB0hGM2Q9hoc9Uc47GTIggmyJEeJFHXYB9IOkh49Mpg8aDG7nOP8yRiLVYmCSaiIpRQdZCzn4bpmfE8vjQxqURMVLBlg32D2deWfCFGWoKwDpP0+brxyS8/7yf1TnD8MgPVd7PfeQtjQ9f4UZfNDVMGnKHgmrAJcrYH4ALh2L8SN2yE6QYV2nSJKWlRkwBlPNKFYxqtT4PxphcmYyQ22Suph//gQ127fwOzsHCvGkZ0hhvsjXDvsot8ucfrhA1w+YEuhE7A94ePpR2oXxvV++04mHMF9cTYB5pMEh6NX8erXX8WtkwhJMcXs9BwP719Y7THbPRcE610Uyy7KJkUd857fxE/8xDcR/HO/8u+2PIzJWPhA19cW+EPKtxLxAapJmizYZCZJWVIHAnybERXpi+kw0FCULHQ3eYqxX7bJEFSY5JQ1jWoQZIAUDFZNTkdQpObNlAoUufVW5PecsywDsCV17GJnrBaJk4V21hbsOQmhO6R3M/CjjrkS+oBNIYVz47NaUQeiHSDktUtWy01eroxbEM6cqpzIBGCM9fTZONXNUt7CDOzGvc/1bPON0l3AScfTZb7cmH9Y2xnvBug+U02dKUM0CSy/BCp9vQtZE3egERBzHDb9+NgT0tVkqi5J7IaOEwv8dqztbcO3YINa/iYgMDRpNJ+NGUu5wJ41E8wOMw5x/fS4UVqPVguctmwfLVa8oZQZY+yCMvXlUj1EDWbc2X5EgFEsmUlufO2WWn+4rLc/vAy0WM2TZyj9/GUixLvmcXPlONn4+UCWJizGJll9rZRJFoSEVt+iejSBPKsPZGZAC19zudo0XHd6datv8kzeMxJYC6ba1UrzyhIljpF04NrLb6nVp9SHI8d1wmu0eNISEFwTcch6G8sIe1mijf024GTowPGyWmWrMfGgS8ke55QpqTmz0xt5psnovMupB6TGNhu7vAFXDszoAj0Io73/xpTGMvSUKYslceZC/HHVWhsTD/i29Z+29hSQumDUS3f9c/RyX5P7WbP4XQm7d6sVm+EDWrIEqsdxTKtr/eDPfYFsPm+5GjsjI/fcBZ6dxFX3qf1wa1Tjn7lneLXHEkxGZhbix0brzBl08AA2Js4kn/wJa4/4nBnkWpBtyS2pUiyX42Tart2CV29ozXBur1CzrYRLAkn7ZiHNJsDXtUpxsrk0vYJzXIkaB3BkmEA5mDOR8nPH76t8mUoKPFPuGGe//rVPEfBpb6ahxrYOzVgmSyhsZKSaS5Yk09x1IIp7KtUoGzArMGJg3oMWfy7ZEnXmWK4FgDEHBPp0c/dSawNFBEI0yfCtgcTqu3XgW9ao/pWlClz77ozx+4+/B2sRZvJrP65GUDrVhJ6zAX8Bux0nYZ+YMeDu+x+b2sf2Vbt+1VU76brNtwYZ2W2xKq43qDPw8ckiUwHwtVZeo0SiY5PNyM9MkMxxmjXmXEuO8XQKHr+nmxSVtVjmXbD7xdeo5pOKHMntmdCzdkbcN/h6Aj3Ku+Xcy5pg1uetTQLsZqixnm4f8UCf68wz/RZT7IJwd+azZ7DKUf5vwt4zWJLrOhP8siqzsuzzrl+/tmiD7gYaQIOEd2wSjgANCJAiKUockpJGO7PSxm7sRsyP/bl/N2J3RxO7o9idGcVGSCNKHIoSDQjBECABwnaj0d53P2/qla/MSr9xzr238tZDc6cjEOh+r8zNa8495jvfFzFsNJclzN0m2vWbuHD6A6wvLaO6VkOt0UXXo4oTBZ0xO3s0j5adx+TUDHbvvQ379u1HaXIvVtbWcb/ejFIAACAASURBVPPaFTTqmxgZHsK+/QcwPjmLbK4Ayy6zzSGLyIyvPQ9ejyC9ddQ3N9BpNRimS4nnbIl682xuU6BeLIEqE4Eo9UeRn+WHDqrNRZYhqpTHuDeuVB6FbVdgZknyilBaNuySkKlDaMDvtuF317G5fh5ri5dQW11Bq9bC8NQePPeDf4M4cJAELdiGj+rqTXz80Xt4/53foNMhSawS9u+aw7aJCQ46yddaWljBwtISXGpCI2g/M8CHMKMEpZFxhImJuz57P47efRdatQ384h9+iE51keG2ATnRho04YyLM5JAbmcDDTzyNx594FuOjM2jWO1hfW8PINnqWFDWlEg6M/pCklxb1dIdEmkT60gnGxsZYA5R73WUC021t4sYrf4mfvfprrNSJ0Zb6/HoIuhR4GgiNInYfPobHv/YiDt93N3qtdQxbPsLWGn75kx/i+qULcDsdfu4gSNDpGgitPHY89Bge+dKL+Oy9D8JstzGV+PjnH/4/OPHOq1jdXEE3NtCkmGtiB770rR/ggce/wMQ9fqcOK3FhkRQXq0FQkEUoOFFcEUkISqSRtSNfh0gShc/JXpGUxuPEoGS1Zn/aoSqeD9uMEHp1XDv3Ed597WXsGCkjF3qIul10ux5qboBqi2RXcgiyObhhAjcguSIT45MTOHL4doyWDA6Qi1QASoBOq4XaZo3ZbOlcE4FUrVpDc73GOp7U41kplWGTv0e9wqaJkalJhJQw9kVSlGoKOQNoNRtoNduiWCHRYzBtGPkxjE4MIz9EcFZB4Jg1PETBBhqbZ1CvtVA3YhRGJzC7/SAmJ29DPj8FJARFJRKkDP9HJEPEkWEXST+azgRpnZKkC6Elq4iNy/CCS+g0rqG2cR1ra1U06hl0qeV0uodcIUHsGDBdA+OFBOPDCbo+0OoJaHVppIKhsTLiyMfm6ibaDVHVI7KeKEv6rwKKWzQTUCTBJGl5A0YhhOESwoKQ5Rnk8iby5QSZYsD9pnaJ+jd3Ip8L4bV9hO292D78FMaLB7GxNo9a7RP44QUkmRvo9jbh1IbQiXNYc9swh3rYtTeD2/ZQA0SEjGnAZ/msBLYhUAy+Q8GhgZXlBLVNMp9DGB3bgUJpAm64DJeg0KUR1psdzSdI2itYuXAZK9d9+E4erpGgk6UkCJC3gdnZIfYOHKow12P0nCL27b0XB459DlMjQDGpo7uxhtOnzuPU+QsYnxnCrtm9sKMpNKo+VqobaPgezOE89h7cDuN//Ld/lQhtORHApNA8zr+lTqO8Tdihl040XwT8EuWUSAF7yT5LF4GSsmBJAAVj6kOVROZasR3yayWRTj9LLaFo/aZypW+j+idlwMIBkHTWVLZYXVyyyCOdNfmEEhtG0ALhxso+Egm9VJkl0WMkLmI1fhXMiikRF6KscfaDdwWTExemggqJEqGgtpfvlkEu90bKzDwZUg5eFRRHauYJyKdg++1/p8zS61l3/hxJvU1/Fw3lsj+irwsnyEkETJmcP8UW2L/qU6if1luhKrTCCRFVE5532burMt4xN77LvidZUVeSGP2kRZ9BWDGDqv2Wzo0INkVgJJZJhQuqCil0WinaFa5Uv9aX7meZgWenm9r6dMibtieVsyt6fkVAqmCJab+yrEbIfSkQAQrqp5g9xc8UpI2dIq7MSS1YCXkTayKCbtKNE48n57N/RhSKQAYQci5pDnm2ZIVBfIrYFawdxvtukERJ+uvS2aY5VdBgWTWQfYtqL3ESgUmN0jkVVR+lr5v2frKWplabSAsraWKGHdv+edajG4E55ACHBY+FCLs4NiIIoXniygCjBISwuPDn5Z6R86u2gLJTSjtROclpYCD2El/33LKojUdLvvAeVi0ElGhgynvRS00lMnWu6FyIHk0h96T3MwqUgdJ7lHZE6pAqBABDfXmuNUkXjgkVzFussEpkpesgEnUqodNPvMgqbT9pwYiHtDonoMSqRzZdI1UtV9VcMW+KMVihBFhnJK0kKwZtmVzj6rdki1b2QBksLWUg7AMhYSj4lHZIt+F89iUygWGOErqoV8JU0MP7hBIYGrRXnAYZsMjPYVsnSb1EkkcEhpQAUeR69A7eY0SyRFreFLxRpp+CAtNGRHIHEZ0NEyZVRqinLUOafj6KVJmOE3QtynqTniZJDpATtIVxmY+uakMQCQ8KTumoiUSu0iwVLOYpe7LondbvXAVBpv+zzeHePZEYE9XrtOdVJXP6doMdYCpEyaCdkkFZg6uDJD1BjKYdqv6qmdQC+NQWC5vKhC59iKoIZIU9k2eDybPoDKf90Awl1TXCZVuHkOQQ86P2tIBbaxqzjJIXdoGei5O7Ci0irRH3nNLeyAiIK0uExD6c5jyunHkTTrWK2lINK5st1FiX2GMGzeLoLA4fewSzuw9gYnwKB/fuBim8LJ19E+fPn8O5q/NYqXcxved2/MH3/xjlyrBA6LDEEzGbe2yjGEYqOS+495kRPNSjTvtIscELbglOMml+AdsukmiJPYY/2qaQghJoBS5C8bMx0iFwWUeTntN3qwibN3HzxOsIm3WsLNXQ7lnYftsRPPPiC8j7ASpUBXW7OHX2FH71/m/xyfVr8IwsRsYmce+hHdg2RAyXIUuJLC2vYb3TQc310YtJqzPDUjAIPPQqk9j12Ufw+ee/iDsOzGHp9G/xt//uf0VzaZW1Gbuky2zkENvjKOzYi6eOP4E7D92OoZEJ0VNKyA23C6ui9INFEUMFoSkiSiBBlJTMQL+x7EengD/2HCz85p/wo5d/gpWFKsyAkrkmusSmHvSQ5IYwc/AYjr/4Iu6/7yhQX2FdzkJQxat/+zc4f4n62Rz4FDT7JB9HJJImJh/+Ih790nN45M49wGadkxgnfvS/48TJq5ivdeBEDnyqrOZm8Znf+0M8+dgDGKkIRlTSO7UzFPSSvUsJ5/o+W5pFlfcZBXDifmO/UCMb67ddECET8aYQmq7XQXd9EYvnTsDbXEWezkVCPiT1LPfgOQlc30Dd6aHpdEUfc66A3NQ2HD3+ecyO5TA+TkmNMeaHcFsNLK9tYnbHHmwbG8LmjbN459WX8dZvPoBnFWCGGdgU3QQE3y2gvP8Qnvlv/giT5HZEDV4ni+SGmku4eeYNvP3qOWx6HQTk33MlPw+MzuHwY5/HgQNHsH0ih0q+ik7tLK6ffh8LV9eQjO6Bvf0QKhPbMDo8iqHKEAr5MmxiQya7QAlGSoqTXxC5WK9fgR+vIwElVw1m5q0Uyb9dh5VrcuK13ehifaWD5qaHnt9GplRDYBC0NkGxNIJds7sxlbexcuUkOlWymUMwxovwRjLwWgGKmy1cJ1REAJgU+EgkJPGZ5HPEaEzFHXGEqffZ9YF8kkPYFbrbmWIG5nAWPYPI9KhPdhxD5VFOOBasAm6bfQjFzBQ2qmextnEGa+sLqNWoz5ag6Ak22wbabSpvRRgZCTBzABjaQ3JAgB0YsD0KPg1Ehi8YjEMTrmNhfS1Ep51BuTCBUn47nFyI0MtiuFjG1KiNvNHGwvXruHh6DfUaXVgGCExBtpNg+SMl6mUlfgeg7YRoOnTgRnDozvswOXU/ppMOGvPnsVxrIJnaB7s8ita59xFW1+F6WTimAc9sIWgGsDN5zOychPGfXj2V9KsUej+OyqZrkDEZ7/QvAr64CYYkGdaUc0evU5lrFQQyCcWnAk/pKstMF/UPqiD0Vt+l/GylBSecp09nQsX3p1A39Vm3+j9l0dTzq4y9ep36fCEhNTj+rZ+lKnbqMt76WbrDuxWZlRrZNOBS2Dd9bba+jrO9GlRVH5MI2MSYObMmL3A9sFHZaf4ZO27CwSTnfqDoofUUKXaEvoOrlUf6zyzZFLcGUSpIUGPTf6+CCPUZ9BrlTKu9pJ5PD7LTPSUjevmiNCvO7q1wcqV23K3Gru830SOmX36Dq63WQbDyiWqN2OciQaH6POldZCTTxIYaiwoK089V52Prsw6eTUGsop5ZFTH5WeV/yjlXDpuCOaqzqeZc9HGncLj0nArJBfpegjBTT49wdLW+NqUHuOXnKvBM5144n3JXi7Zo6UT3g9utiawtgffWMy4H0q8Iqv4vFSipcabJJ1HxFsgEreqr9ryUBxHwRpkkkgGt2CfSeWciGZl0U/1okoSGXsdUZuTkUwCuGM+0bdPfMwpNEAvpHdGznDrPCs5KYyUHVelKpvtcfKi+rvxamfFXiReuVCp5ioHxpPIyHNtrfZz03ar6L+RWBMyXXiP6y0QCTaV4FHpFOUOqX1mNlavEW+Z8q90kwXm6P/TEorAFIsmm9quqAIvP/nRAolAVlD8Qay1Z57g6rrDnEs7JVWrRky399r6Wb/+csN6sgFJycoIrsYLMjZ+f+hMJ+k7kX5Q4IjkCoq2gfjKC7uUSBHT2Y4s6hmAReZhqOZDVjBROK5lhRUeVdDRVf21KrMO5DplwVVq4ar3VfmCbI9eKnkVUb3XEiZADE447PRc5KQaLe/MzUfWXHEeD+sao3ypiWJYnO7TZCVYBvZaE4uQga9SmNk7dITx/KjGskECaZI6+n1V1l/w65XSLU5gmMfv3IEVesh+WA0/F+Mp7ineK7CelSZH9/3EGRkS9Rzdx7fTrcKtVbC7UsLTexIbncuBJTKy7j3wWz3ztu9i5/w6u7g3bWXSry3jz7/4CZ06fwkY3hFGZxKF7H8a3/vAHvCdD32X2134rEZOSiV56GovqqeY2E2IJzUiUjOIf4PYAsV79805JfG6XJk1NmUaR884svEyyRD15Lvf9U59f3CF5iFNoXD+HZq2BSwub6GWHMHfbARzaN4Fgs4kSM356uLa0jCvra3CtHKZ27sbo2CQmxrIYykYoEsFex8XK4iLWmk2sdbroUC8byYj5Ebx2F05pEvc89wKOP/cM9s0OYf7km/iHv/wLbMyvIIly6BLMuDyGmUP34Z7Hn8SD9xxBOZdlmQxiwiXCuRwxy0riJIWeS/P16j4VveWUeFPIANU2pAIz9l1IQ7W+hLdO/AoXPz6DpYsLaDRdeFyFjhEbBUwfuAfHX/waHrrvTmSry+gYQDFcx+t/8zc4d+UmGp6LIHAReEVElEAIsph89AU88vxTeOTwNJKNTUbjnf3x/4b3Ty7ges1jtlaCUXuZGRz5xnfw3OOfxcSIIHjKRcR2m+VKoZ7QU2lyNX5RfBDIIUIMqsKD8kVU8p2TF0xNk+X+UiZP8jvoLl9D9fplYkSTiBSCevfQrRGTaoC61xNspq6Ljh+haZVw2+NPYDzpoETyKMUyB5SUkKjW29h52yHsm5uCu3geH/z6dbx98jp6dhnFKIso6CLqeYisIYzfez++/b/8zzhMsi7BJtvJbAD0Vq/g6oc/xs/+7iSWWhtw2V8ngiYbxvRO3P/C7+HeYw9gshQjci+huf4JWkvzsJMp2LvvRlwe557pPCHszBwTHOWJQ4GwQWx/MzAz1Na0io3GdXTdNXiBwzqxlNDImz784AYKpSYTPXlOBo0ND27Lg+/VEGTW4RsussUCxmZ2YPfOwxiJgM2r76FT7aLTidHKGugUbWT9IoZq67jg9dDzADLnRDhpWiRZRprqBmwCpGVioXUfAC7B/D0DUVcgzKxSBuZIFoFJsFigXMhhbHwMleFh2NksJocnmXOm3VrGZn0NG1UihiLUSQYgRuGGjcAnDV0i58phaGYWs0fzGJlcRTmmPUAtAJ6AwTM4gdBkGTSbIdotC2YyBQS70bC7rJs6PTSMyUoWfmcZ509fwPWrLnok6ZIlrooEJFuZzxqYHCowU7XvRWh3Y7R90mWdwP7Dn8H4xJ0YcX2sXL6M5XoHI3fcgwN3HkF0/TxufvIxLl69ATfrYGw2gRn14DUD5AvDMH768VLqjalrQ8IiKTupLoWtzn6/0iCDMuH8SqdI64NRrJUKYtd3PGRvnbCw0jXt98xJggftxTr8S+kkbg069cBXObtbHZ2t/+bA4FbBk+Zoc+Wl70DLq3Vr9EivlxcCX723+H363WlYJ16nqhraK2TPrP4eVbESmWSRcBlgsd3ycKp6wBAHjQVP/Xxw/kQ2jgO+fq+uHCffg+I7VRCuAiRlNNUzq+qnkkZQ87A1gN4amKuh668fqKz/VxxYsY/kBuxvxa3/1qq5W+ZKHx9nWeUevtX41VtZzbRfZZd9afwzqmzKgFRCFZUjcau9JpzrNDC61dyoIEhdQsK/U2yazOkvz5+EzKkeSw2NoL5bQB0FnJMg9pwIkM/BFyNBZglSnstx1nTrHNC/hWyM0nelfk/qPdSrm2LP6OeQK92yIjGITkgDvoHAWMlYSGi66gHknlHuDUsZS3U9zcFKkoRuSobtPgpCIRxURVUmOvSEjfo773WC7UqCF64iqsqLzMJTUCaqp3TpC8i2kJ+hAF9AcBT5EWXtlQyFXo0S65ASYqleUrHWwgapALoPH5cVcNVjr2CcYr8p2yb2FweQkn2XqzEUaBK0kQMGUf3mFZPBm9KQUxqkghxGMNny58mATu1XfZ/o55k/U8liaEkgVXGmLxQyTgLWLuy4GIiweQR7FQzEbG9ExCwCOW0/pRRH6T5MPye1sdQKkJ73dG36bLycYKAjFYo+O0YkqP5WIpahFqWEq2cO9dFFNH9DMDIlAXPPtpExCdJJ1TWCfdkwsuIcKY1ZmhOR5BM9qXwmNeZrhgVKmRJ1r/UToRqzrD5HerKXe961pOStPoNSCAG6ghmWWjmYDVUkHYkcxiAiGGJQI4g/swDL/nC2aTI5qdaV7BcjnGXgrEOPZa9uP6iUPaxpsiRtE+HqMvVNE8RQGPU+zJufQe9/ZTKGlM091M6k8ik4+KaAjTCEnHnMwAgDOPWbuHbmdXTW1rBxcxPLG21sBkL6i5II++56AF/59g8wu+cgavU6LJIj6m7i5b/9v3H27DkURqew/+hncPjY/dh38A74PWIGDZjMRwxbVKpVTpBsl9AlFkkiISUl4cQysr7lOZJJLXJcCUrHa6PucgK/MSt3Ao96XX0XxV4Xmdoabpw+wT1wl5bWUY1NjO7aj9237UI5XMHK9QWszK+g0XTQ8iPYYxO44zP0HIc4ynWjKnKJixEiX2y3cO3caSwsL2Gt1UTLpUobsbFG6LU9+IVx7Dz2WTzxheM4dvtONG6ew4/+w7/H8vwqgsRGLw5gTczi6Oe+jC+99G0M5w0EnSb8gGq5FHgCuUwCT5FR9Y824xf6FXPR6y4lsRiJJGyFSn4p/4PSQrM5A+vOEi6e+Ajv/vLXOH/uBlwmMQMiCiL3HcXxr7+ERx66B2ZtVQSewRre+M9/g/OXb6Leo8CTSG9s+IGLOLYx87kX8eiXnsZDt08iXt9g+YnzP/k/8Ot3r+JqtYcg7nG11ctsw+Gv/z6+8oWHMDliMMzaiixO5nBSTPbJq72h/KeUR0FwTbD8k7R3CpWheAm4ZYuI2wh9wRwBCYrwEW0uYe3qBbitDjxih01If7eL7qaHdjtAJyY9z4D7dVtehI5dxuGnnsWEXwWoSh+SDI6LwOlgY7OJ/NAEpoeLCNau4PqFS7haNeDnKxixcvDdGvfNRlYRlSN34Kn/7k9wxCrAyFDvaA65xEJcW8DiJ7/AL//Lacw31tChfmTkYFgFWDv34KEXX8Sdd96FYtKD111E1KuiFFOFbQ7+2Hb4MelfUwBEVU7qPxX/8b1BiAg6S2aMbJ6IkDosKUZIFOrnTui8RovYbPwWiXGVWwp8N4ugQwxbxCa7iY63icAMUBqbxMzc7dixfT/ynRa6yxdQq69jfb2BmhvDyw2hlJ1GvnYdywnpwRZRZLk+2pOkLkAsysR7TElkkaAme9kzyqBWa7/d4z7jrB2hOG4iU6S9H8E2gcpEGWMT06jkRlEwuwh6a+g0umg0IjTaETqs1WnAaZkIOszKgZBsdWYGo+Ofwf7DUxgdPY1sOI8MNpHNiYpvr0tyNHR3Jej51CZXRuTPwW3twKa1yZrLM0OjsEFsvldw9pOrqFWp1SEHkgYyrJgD6aIFjFcKQOjD7YbodAE3yCOTm8DsjkOY2L4HQxiCW/PR8ROUd85i58EdKIQ9zF+4gCtXrqDjLaFYXoWd76FZdeB1CzB+8ckKkwttdXZZa0tCRNSFpgdTqfFLe3EGnA0ZKOgZWuV86/9X76HPEw6eZGcbKLkNRgnCJ5EvkGPXHWY6sIppdkt88al/aq1v/d+puRh8xi1vvVXgKZ2h1AHfGtOnsDn9024ZpIob5lPj1V/LMCPJjjqY4RdvU+QozMinVYZvWUEU3rFw+rTqNMNjZRaeP5SrBBKeq7FVasshHG1ZrUj7tKRHm6bBJZGFJhkj2W5FD1/67IJARwb/8rJR2cIU3qmhcAdmbdAJFXIh4sLq31sDsFbpeMsLQkEh08qbChLJAVXSAp9mv1XkLKo6oNbtdyUkVCCm9k56HvWKhyQxkg6g2LsyIcBxt/g7MwcOEHNI8hhJTCIcYApWBXsmXWSstbSlB5dep0S21ZET55QqNCkZDEG/qO/i0zYkhcmJIG5QA1M5C8qhUHtUMVDryQD9s2kthCSS1NiUcEJla9Ra0eeKAEvMYd8plkgJFVgKBIVibpWsnbJipiotNLFEvMDP3w94JSMunS/uxeFGS+55Foy+oh+WA3nSN6YeNyIqYYZT2dsrN3IfEqrgpMq5lw6+Sk58unpLgaqS79Ghs+kJEfMkenmpik3zQ+tN80PzqOaSRcsZi56ecbU2auwMB5ZMlAoa3WeqlhU5rvBIh5nnXgbTWwNTdcpp1EJHN4WV8iGVsGwat0cJEA4IVZJC2CD13SpZwmgNnZBGmmDl4HGVU8GeJausSgr09VqJAZU1ZyMBK6RiZSwaUSwiZCEyqrALRD0EmRqMJAcjHoebGUXdNBDnCIBG7JrkZhHhBTmIQgyeq9zcqypIqhRTLFs7yd7NDkOSoCc1VdnsEsGXgmz2malTEiI9ocX7mldbQxvIQF7YC2nDGGTWFUEScSgwj4AM/ikJwf2dxL1A+sykk6zaWYRsWf9uUNa0j5RR9iY9/+IMssnpww2Fme4fAM3GCySGgpMP7HmZeFC/pySCgFsbXPFkq566BhJ5RRA/+U0ceIbwWku4dvZXaK0sY+PGJpY2Ohx4Bn6Pe+DmDh7F89/8Lmb37ke9UUMpG2EoF+P8J6dwY34R4zNzOHT0GCa3zaHdoeqYC6KoSKi/jsnXaM5oz6RM2aKSKVn3ye7GFBjIZI/MvysblfYoC/ZbRjdFtDriDDAagNGOUtorn4XtdVFubACLC1i8dBVLLQ8fL29i1733457HHsW2qSE0LryFM2fO490PT6HRizE8PYfD99yLRx4/jqnRCXSaTbSiJhB1Ybeb8FcXcPnE+1havInV+ibqHQ8OMb76EYJegp6Rh1EYwmfuvQeP3XeUSUZ++uMfYnm1DieyECYhChOzuO+Zr+P3vvvHaG8sIug0BPsv25KQK+tkndh+MxO2eN5B5JHcK1rBgte6X+wQSR2azxHTRHkqg9XLF/CrH72Md399Epu+kLUJPWB45+148tvfwvHjDyLXWIdDKgPBBt764d/i9IVrqJI8iOeg51pwoi4yKGL7k9/A419+hgPPcG2dVQku/vTf4rU3L+DiisPMopHnwM9sw6GXvo2XnnkMU2NZuE4bVmiyqgMjEXSkjfQh++zyUh5MyHeJu5ITgtyDLcjYuC0njljiLZPLMyzcSCKUMgEynQ0sXzqH5kaN9SKDyEPoNxC0iaGXkhNiv/jEQJpYMMa34+FvfRtzZgex30O7SwFgm59jtdpA0wmR8bvoLV/G6rV53Ngw4RcqmCqX4Lub8Dst7p9Otm/Hka89jb1+DMNOkM2VUcqWUPTraN18B++8soDlTg1d4gYgW2kVYO/ehQdeeBZ7du+EFfrEjoISaUpaZRhRDhtESpp4DFGmHuYsiPiKpoBsfge+30QYdvkc5ArjDLcPoyzy9jAqxWHkLCIcvYrFlX9Go/URmo4L30uYkTgT9NBub2Cz6yDJGxjfthNzO49i28ROmM0FdNfWsVhdwtr6BpwutaENwzZmkNm8gmh4O6a378DEyBCrCxAku91qoENzQeRhxKpsEyFRCZE1hZKdR6dWw9LCDbS7NZTHDQxPWAiSHkwzRn6kiKnZ3Zib2AGE19GoXUdjPUC9ZqLTy7A2qhsBnbaFShLDytjwMpOICgewbe5B3L59FobzLhqbbyEpLGFkm4lKyUCvRWdYSLSQXFyYjKDX24ZmfRxOvoPx4XFULBvtzXVcPXcBN682KG+GYrnI/aicqEMIOxsz1Ba+B6dDPZ7kOxQRYxTlyiyGtw1jdHQO5eI0ckTYRAogpSyKoyU4nRYi34HTPodq9VVS0UEcFVFbDtLAUw9G1CWtVyl1x0+/5AR5QurUqQBSOKppUOETc6eGWdedgzSIlAb2dwRcynkkVkP1R41r6/hFL+T/T/QqP+BWZAjKIVbPIKobEro1ENQM/qNfBZaOrv5bNWciY5/qHerfpb8+lMLsagzq/4OBi8iA6g6dnhVXn6egVurfW50Udf0T7I0dzYHAUzgY/feqJjANTj1YvVJC5tKt2JLU0AMw+jtn/SUhhYJ06mtLfycio61BjdoL6UYQId6t/qTzQxXbT0Mut36WIuLZmmhRAbfaa1QtF3tDQVFFrkCsgXT9OCufBo/iM7WwWfbwCdhfmgDS/672iCA/SmFYSqOPE2z9WgUJ2wvWP32d9XnhMXBCWUANKThjaSGScGDiLKmbS86AlZIUic8Q41RkOeJnRJggmKf1vSjOv7g8xVjIIRPrrRxHAUsWToFKBAinXJwRnRhIBCci8KWeSBo7V+Vk4KngpapfmtaJpUGYdVOOVOo/9qHRrNVI5FuCVIv+MGRWSgmlSRBy/KSTy2slJSGURIhM7nAdiBk+BWSZGUMl1FGwtYoePNLNFfmDPgWxWH+tD5ZMAEOwK5gKrQAAIABJREFUFbSOIcNinvo2mpyJoCeYh1lORJRP0uqSWBOyvzTmQqHIa8xMo7IPmeZCzFWI2Eq18mhe+0yzXGWm/rwsJ1zU3uP3+URQJkh6WL5JEcwQw59W+WUCG5kUFGyV1KsjyHsVLFh8n3DQlYNNz9P1PUFOIYXbVWVXsJ8rBAj1J0pphX7biOwJlAzf9L1Era/IdHi/ErRU02FlyS2uqFBemrQ06SVZ2GYGVtSF11hGY/EinOYapmZiTJSHYWbGUDOGsZwvo1cYQjG0MIQsS38lloDEiWSEZHRV2rOaJqzFWqopIRr1edGa0PMrFmkmVWMJF3EWVS+xqm4LX1US0PX3UgpbVlB3TqhR4iGmvU9BDCVUZODJIXZ6buMMZdkFUzefC8USLYNPcTcRi7Ho3VRwQtXrq84/3/kcJNJ+k8yxSkeU9bfl3UFrLPvKlU0ZTJZK+yk6Ivo2hvs71UGX6AraT5QUIwIOPntEqhGFCDqruHHu12gSudDNTdxYaWKVKjiRDy+OMXfgDnz1O9/HzgMHUa9XYSYOypkAhfIks1KS2EhiZNGjPrteDzZJt1FijXu8BcOtgNimyRS+Z/r8C/R+sdcH7aawCQrdIMgOhewYScJY3CMriJMoZGUywySGZ1Hw1IW1chOdC+dQrzbx9uUlLIVZPP31b+KuY3eju7GA86//HU6eu4iFWhPTew/goc8/hcNH72Igtd9us3wKKgU43TaaN66idu0i6jeuwGnWMb+6hrVmB46EZodeBNcJYJh5jI8MYcfMKMpWgps3r6HmkPQGkW8FsEemcf8z38B3//TPUF++jsTvIpcvCL3jyOeeWxJfE76RotcWBlvcp4rnQKI+tGSWQE0IeL1KUJhRBuXJGK3Fq3jvn17Hu2+dwHpH+J9+L0F5bi+e/cPv4umnn4BZXwW1rFXCKn7993+Hj89cwlqjAd+nwDOHTthhXcodT30Tx7/2PB49PA1/dRXFYhGXf/4X+OfXzuDsYpd5CWKvCz87iwMv/B6+9eUvYHrMRLfbgBWIwLNARJYpbG0AQ6c8F0Y+SJSRamHY2qfNiAA6RpZNCEzmhygaHmyvieVLZ7G5vgHfpzvAg9+rIXYIUp9BQDBa6hn2QrhBFtHwNB74xrcwXSQbQBBqQnEkKOdNeHEWbaLA7bURVa/h+slTeO2V8+jmChgvEBtxA363hW4AhNPbcPgrT2KPG6KdtOCFZCdNlIIm4s3TuPChixZ89AwbUWSyxmoyPo67v/gIdsxNwmJm8Sxsu4SKWWRIeasAlIiL3SB9cEJi0CVICXXqsdyA21uFF9R4nah/0SaCyYyNSmUMY8OTKOdtmJk2Go3zaLUuwzOpTz9C4rTg1NexvLaGRg8ojJWxbW4/5maPYGJoAvneFdSXuri03EWrVUXiduF1TLidPJL6MkrTt2Hb3G2YHJ9E3s5x7z4Rh3AVud2C43lsG+xCEZWJSYyNDKPd2MS50x/i2o0zyOQ8zMyVkWQdkBarPTyC7bv3YO/2MXRbF7C6uIp2NUKrZaHrW3CSGC2XUBhZ7CyOopSdQy+7B8HIfmzbfRA780U0Lr2Ja5d/iaDUxLbD49i1M4HvXEfYo/5pMh8VxJlxdHplNNs28hUTQ+UKvHYHS9cXMH9licidkc8ZKBUqKFG/epww2RhJMlXypOkbwutG8B0Tfq+MwCeyz2EUxzMobR/B0Ng48pkKvIaBdjfB0IFplCdsTI7kETqncf3mj+EEo9i+Yz82bq7D+OnJRT7hacVFc2qUnpR0dD7lvPbrRjJDqVXZdAeUHUgiXRioLAljomBY/cCmDxEcDCH0wON3BZ76ZwgnLA1QbxmRyB8OBnPihwOBdl/HUV732hh1515/jx5gqecWrkLqBNxqPtXPSN5Ff9+txs9OqBYQp1n9QfgwMxPK7Fo/o6pcF/ksdGn7pPdHxl+SVPQvAg3SxtVHjdBIPbP67j7JyZa5vVUgJfrbUo3IrZVYFYiqiszWOR2YH2a50gLk35G8oOqQngS49RpIEhntM8SFoM0jv1HBOFVPmer1TPcQUfKTs6YC0rRympZ+RVVNnI+tAba+p8lpJZi5em5VdeAgSpdNkOPSP09dXuqcc1IpEczA9DMK7imwoH8zcU8CFIoFRDFl8FM2ar1vUPjsgnGUhOFVsCOQkCLppAIFGos4t4PBKc+iDBBVpZNlZWT1S4wvZfRUOoBbEywqKSDmJiVtUZ+veuJUkkFlk2msBI8ULMGi2qOCA3qvmFsJKwwJmkrVyhTGyC6w0hSVRCkcEDDUUDCZinkR/4k5o0Ai7ddT69T3mTk4ziAOExBJl3i2QWIVOmfUj8kSAwRJknPN6yPPq9Bi5U8XgWaSrrMgfBFrr4J/mqMs9bNIIi/6uV6hU4k128rBpp4pGeAQsRQzPKvgVAaexGpLe19IpYheYXqPYB4nyQhTBLH9xExKQqOq1zR6GlebsslaT7I0QjJQl9U3CmqlfZXxt+xTTeVPeI1lvy6NRZ3pVNJCOrscd5EhzKFH+twZE0UiCOpUsX7pJC59+AaaKzdw9EABh/dMY3hkHPX8MJbKO9C29yPrD2PIyiGfDxBmSb+OKvRpMkjZIH3fsoaeJFMT+zglG1P7lpwwShyowDvdV4MV7hSBMpjM0u0JPZ5FjCfC8rCzIZKP1CMpdCKJ/TI0eoiItEOyXw/o/3ICS36HSshsgdMPnEnJEq6CrYGeda13lyqFsvDVH59+DjhByj2PikyJAmdZ7ZR+hdrbxAKdyVKVNkt0JEz2FHbXce3sm6gvLKA238DCWhsr3S5ct02cKdh9xz146Xt/hL2Hj6DR2ETit2AGTSTWJIqVUZajaDZbHFgRiiGfM1lihXoCeVRMAsTYH5n0UpX6lP/C4uSTfrbVvZGeSc7VZKm/zeQzR8kJlqSiM00VPEqOEBQ94yHvNhAuXEH14hl0HQ9vnL+Gvfc+hMef+DzCVhvv/epNXLpyg0mUZg/djseefQ47brtNVGnIDva6KGQNhN0G3PoGqjeuYeXSBXTX15F4ARZXN7DheOjAQJfQHF4PU9vmMDY8Bq/T4kpmJvbQ7rThELmJVYDb7cEojuP+Z7+BP/6z/wFObQVRr8WBMyc3iGCJAk/WKZca37LHmxNT0obq96e6//QzpGw124WY9EE20Vm8gBM/fwO/feME5qsdRMy0X0B5bjee/d738Myznwc2FtEKQ1SiKn7zo7/HiY/PY61eF71yYRF1v4EkzmHuqW/iyZe+jCeOzsJbWWLkyJWf/zu88sZpnJ0nfVMKPB0OPPd95SV854VnMDNuot2qw6SKJwRr9e/yPdS55PMg23zUa9UdrSfpSV+bKp4hn6cIBcOHHbSwdPEMqqvrDC01MoLx1m8FcL2ApVAM6hOgIDTJIyhN4ujzX8VwUagS+HTXRB5Lq2TsIgLD5r68TGsRNz96Hz//4SvYiDMoGhaCoI2g68CLbRT3H8Fzf/bHuDs3hJXODTS7LgzfgNXZQG/5BD5+exO1wIEDC3FMLTkWjJFRjB+axczUEPLUwkh5MJgoWTZKZhZrSQsFlFDIFgVTLCcgqJpIjLxtJJkGYHQRRhuo104hjB24QQjLMlAsFDBUGMfMyBwKJOkShEyoExk9hFTpXF3EzZUekjwwuXMP5rYfxPToTgxZJorhecxfS3B5Yw65bAXZ7k0sXHoXiysOzF4Mkxily5Q4JskiMLlRPkdSIzlOSPkE883mUCgNYXxyGyeYczmgtrmA+fnLXPWc3VFErpKBFzvIWCVMzw5jdtZHY2MNm8sJnA7guEAvzMBHhp+rMFTGduMA7HAWXn4W8dQ+TOw4jJ0FoHXxFXz01s+xgR5mP7Mbd96RQ+SdRbe1icBNkLEqTAbk+EX0ghJmRvOIgh5WFxexcmMDnVqIco5smA0jJj6CIjzPQLPZRRx2UcpnkSf5G49kmLLw3SJCr4w4LCA3GmL0cIzCeIywmaB6xsLacg7Tn92DHUfGMT1hw3cuYnHjbYTJLtxx7CCqC1dg/Pyk1uMpM/AqIKQLX3fwth70NEOvsUtKSJvu9IpM32AQyN+xpcKj0KW6UyiCiUEoMDluKoBSgWvfYe8HhQpSqY70rf9POp3y3hX/77NIagLSpBEns/XimpZwkAE4o+i1EM8tLnI9oE3nTv5eoaD616p4T4qOUjIHg+PWgy8RGIq+AZm41xx+jQ1Q9d4peLCEogl4spLkAEKudKbkEf1Mo+ovowqlSf1p5EyKDDjNF2sjknGQTi+PUfau6uQon+7JEBBElenWnWvlWNFn6ZVkta/SWVHQnPRil0skw/z0lYLkQjL8SlIVsY+018jAQP1cOC/CEVCwQxFck86oCNTTRUtlSwSpR8jYMkXVpAf9+gXEiZnIk/tG7oN+xUcFcETBTtBNAZlMn1aMnyFY8kHEnA/uP9GXp7GaSokeAVdMCZJoLMoZ54vOSidHv/gGEQaSRVOxb8pgTMEeRaKCzpOSeUk3/60ccHo+BVVOfy8qA8J5F2dWjUc5J8IG9I+x3FtCqkmRm2xNMvF7OMAQ1SNeC4bIUpAk+v8EZI7Y80R/Fv2CK5qSzIQZbWWFU0GkODDkvsVUS1YFeOIZ6LMEG6duK0XQLhJHRLYmoFWix1QEkikDtKhyikTQ1qRNmsAYJCgSJk7YBrUn1HrT1AWkt8jnWVQrhcZjimoh+8Q9tjqzucbCKqrS0qZK1mRih6XKHQW6/H6CHLNEghAmB1eX095OmnPVs0rfzQkJIvnRYXayOiytsYTXCoxLuh/EPlKMwqqCykQPEtorfk8JMLHO6TkRLKjI5lh8nT4zR5DA9QWsnvkQ8yfeRLC5hh2TwD13zGLP/hlEoyNYL+5GI38v3Ggbs+BmjCaCuIMgKYg9KxmC1f0nWFjFurLGsLxAaI6IaVdIVokEACcapag8O+5MlibJaBSUXDnqClgh5zXdH8LGi31GNrvEUg7UG0d9U2QfBTssL5TocSVdwb5epkjqDNDPcbxHOoZCg1Tfz1y502Hu9ApB3SsqVQp9wTZDs3U687c8Dwrdo/SlGb7O6yYcUxqzavxJ2XKJ8ZkkmGhstN8sZMMYQXcNl069ger1G2gstbBSc7DS7aDTbiHOZrH3zmP42h/+ALtvP4RGo4Zs2IVtOKi7toBOs1xTjHzOgt+jPsCQKyBECCY0rgWLsehJFQgPZbcIis9BNInTS19G2TNl7/pIEE7YUY8gnZksV4MU8VfARF/UW0vEQy10V26geeMyGos3sLK5jjOrG3j2ha9jojKBG6fO4fRHp9GxxvHA8c/h6CP3ozg6ItaKqnV+T0BFAxclt4nO+jKuXriA6xcvodfswIbFhDPNIESbCFCiAJZt4dixzyDwArTrm5yYGSkXsLq8gNWNDdRbXfRCA9nhbTj2ha/he//qv0XUqSJ0Gki4aktV4hAIewgMCkoEmRn5M7zHGB2TJtFpb9I+3mpb9aQ6JYis7CgypSp6Kxfw0c9exduvfoBra210SW80U0B51y48+/3v45lnvoDM5jKaQcAVz/d+/GN8eOIsVms1lhDy/QJaoYMosjD7ha/jyZe+hON3b0ewsszPfu3l/xOvvXkWZ250WONUBZ67vvhVfO/rz2F63ESzuQkrFD2eAmAvW2NkcjZFdoiCBBPKScRK30bIhLdINor7J3I9JJbdDzzz8GD5TSxdOoP15VXECdnQBCHpuHapzkmJANqQlBHIIIiL6BUncOD4FzFOhdhMlgNPCkhM2pN2EYldQp6qct1V3DzxDn7y13+P6y0XFEZTT2PYCxEYZVQO3oWX/qf/Ho+MbUfDu4EwAYrZAmynio1Lv8LLf38GV9YX0SBinIwNK1eEPT2LO5/4LI4e3IeRYoHwFPCSiJNCJSNBOxci8AwmZyP5JWadJylC0ls2I2TNkPs7k6SOVvU9tJ0lNN0FeFGVobikZzlSHIIVFxB5gMPQiAhG4KBZb6DaTZCfmMD23Uewc3YPpiujKPgu/NqHeP+DHtaSz+HQ7feh7J3Hh6/9e5y5XkOZKtYkU5Yjsr0YBiVSidSHWyAsOL4BLzaRsSsoDw8jb29ywm5sqoxymar/LbhuC4aZoEuBds7A5Mg2bBsvImsvo77RRrdRQhD24BKUPSJd9zJLLVXKu1Hs2YAzhDC3A8nEbchPz2L/7HZU2kt4+yf/Ce9dOQ173zQefnQnKqUqWo0FON11qnHDsEhmhu6kncj4a2g1VlGv1tBrx4CXRyYkZuweQpf6fLOI/BxCn2DePRQKROpE/47R6ybwXYshs5kkj8x0B7seDjEy20NYi7D6bh6XPgSs3aPYfWwG2+eGEGEdVfcqhoZ2Y8duC+vzVwcDz7QaIwkd2PlSMAcZcm0JGJXhVO9VgYI6NKpiQTTgyukZuJi0fkHBGqlY/aTOnMbOKgyMyNTrAfHWYEy6npojPxi86f9SfEb65aiMf/+y5stxsAJ5y8yVJtOhj0l/bgFV1AMdFawOBgoqGtr6PbrjzGyY7Cypasqn+9jYie/3S6ROp3A8RTWFqwCsdymdP3npq3ELGRS5LgTXUL1KsoKhHOz+ukpHmQPjLczD+lxsDcT0RISaIfX8+p7R108PXFQQPVj5FK6p+COyy2oM+verzxe/S6sNygHoVwq1Z4pCusiUU5FCg+gzuDpJsiDMDp2SpuiEKmnQS+Mj5y59Mv6dHIz4O62PcJL7Y9XXSepAik9IJQf0Z1QBRn9PSUeYAgOqcnKww8GQTNrI6FaRtrAzIPtEVQVxgGBGsYnKOdJtgkhWSAkUTVdX7WeuokhJJ9pfZDcEjC4NrNjZk4GF6nlRwZfQu9QqRDJRxO+XTq7YCQrKJavLFNBJoWwRMAl5krS3V+59YupjWRc1HklAJQMg1nZkch6C9gmxcwV9VURA6pzSOETgJRi19b4fBcWj1+iwy76upcDZDthlclVUVrxvx5R2pmJJlQk2NQaFTOg7/nLvuUSCQDqC7OCkAa2+j5SEkDJkfM4lfFrtWxomZfjT4FVCqmU1Q7DKUkWURMOJxCd1MFNCOmG7qFpLGWW+U2Ryjm2FwCCL6p/ggxUJBLW/KHDWbGPfnpErIyVx+PecYBV6vIIARsJJifWVJC1UgO920L5+CeuffIjm2RPIdpooDWVx6I4Z7Ds4AXMoj414FN3RBxAMH0JsEilDG3HQQZTJ922tsqcqycOQVJk0UlBrQUBDFRIFSxUJAEo+9QJfyG+oPnp5NymCEg5wJLxcx1UIOKJmpyjwJIeEGGyNEEbsc6UnjgKW6iDOf5I/CBOD/y3QOjI/ylGv+Cz1PHyOtqBE1JlU+4c6tSh4kvnkAY1l0WsrAknHl9quKhkuUR1s3RhqKQjQmAlf6jUT7JSTM/1UoLhTcznRT0mZi2xiIUN64O0VXPjoVaxfvYH2ageb7YBZbRvNOnphhO0H78RL3/1j7LvjLoacmbGDguGhE9rIkJ4ksRdHIcrFAu8lIiXiwJltGEl16sRz5JhK4jCp+03zwZ2NGjpEt5f9O53PC5GqEIeyqAOrVCf54rFgGETUvIK1S+dQuzmPbrWKG8sLaCLAsQcehtPysXx1CYkb4sCh3bjt8O0ojFZ4L7mtFvw26XoSIiLByOQ4KsUCrl29ig8+OoH1tSpGCsMoW0XUa000XKpchXDJ0hkWhoZHxLlMYsxMjGPX7BQSv4Pa2jIuXzyP1WYIv7QN937hq/j+v/5zmGEbTpNkLwSnRAYhzDiAD3E+ZDpCJhhlEokTf4R8EAgNIa2V9jwrP0b4GyYsYwxGYQXdxU/w0c9+iffePIWVVgzHpwpxFvbcLL7wB3+Ip595EnZzHe0wQtlfx/s/+QlOfnwOq7U64siD6+TgJJRgtzD1xFdx/IUv4nN3zyJaW4Odt3Dzlf8Lr//6PM7c7MIlUirPhZ/dhu1PPY8ffPPLDLVtNDaQCwWrra8IRbQCj1IbUFJzRKZDrU6qdYETKDLxx20OjCZJAC9EnLFE4IkIFHjaYRvLV85hY3UdSSIk5txmFV7TYbh2pkj6sBmYJG9jVNArTGH3Q8cxYQukAEFtueeWWYYtxHYJBQo8nVUsnnofv/jhT3B2vYYsqUdmqFcdCIwKCrcdwRf//F/hmZ0H0HHnEUYx8oYNq7uKtQuv4Zf/5QyuVZfQoLImnb9cEbldO/HEV57D3fsOo0T3RDZGaEbIBD4sCroKFpNPEUqB5HCSmOwgnS9JcsZ7gBJPEUy/Di+swU824AYraLXn0WmvIglbcFoNxL7Pes9Zg+CiTTSaXTjZAkrb9mNu9xHsmprBtJ1FtrmKtasf4NU3e6iPPINHH38cM7iId3/2F/hkvopCmdqQqHbNnfCwKHlMPkpMBD4Jml3Apzrt6AzGJycRdU4xa+7wdB6jEzaKeUocZNB1YyxuOrDHprBzbAxDhodaYwn1ho84qSBfMkFaraaZh5WtoGCXkY3HYCctRJ0y/HAOrcwYqlkH+w/eg7vH9+LkT/8Dfvmrn6JdzuC+4/uxcxfQ7SzDcVbgB10O+Au5GWQxh7X5C+h2m2y/zKQAwy/DbfnwnCYSP0LUs4AgD4PmnJpNrCxrE/t+hJ5LPcJkhHPIGjkU73Gw8/4Aw+MeMm0DvfMVXH3fwGYIjO4ZwdhsGeaQh6Tc4qSUhS7qq5swfnZCQG1VkKBcX0bQbJFA6f9OXl7stEgnXb9w1CVDBkH1j+VtIRCsvktdSJz503ug+j1ygwGv/noiT1FQrK3BgxqjyC5qnnzq0/f/1jdzWiSoQ7z0wFPGlLf4lPRHehDbDw60d4jnF5kt/Xn0gEs54vzd2rpsfU6xXqLiqSBF6r3qGfrVFKlLp/+evn8gEOEqjgwut1Rj0yoCLY4i9RCXgLg/BCQmnVhRud36cz1o1gNG9Tn6nLDjzb1WnxYkv9UiENxEh231X6OzJ/N8Sg05bQ+n1SHxLrFNJdPkFphy+gzk/OhQYfEedh640iOghQTrE5X8tAKt743+mmQVk6c+jVsr/eJz+vtFrxRpgWefuEadAPkeZoyUGotq79C3qb5Rrn4GITsk5NhWKpW+nIq+RmrvqLUXcpCDyY/+2mtQUxEsKviqRjwiH1kPtvt2QdoGtTB9R1oGkzy3cv8xwzMHKhT0i4qEqlAqeKDQwZTBnmQSpftWBE5ir+mVYc1DVooM/Yon7xUOmMlAyyCNnUlJkCaz2wqRkO4t4SAJltjBnlm1T1QShXuF1XnU2Kn7e4hNsMVJDgHplske1TOsbLg0YBRYkVOjqga8XzXm0MDzRR+ngstqEH1REaa0BsH70iSInnjSk2C2ScGiAnJsQYBI2yxeL8ZDTyL2mS5lJOZHjHOwn12dlP5eEW3LWzRURaVfVcvpPSShJcjPUvg8fb6oyopKtwj6Y7hErlPMc3Dh1TZQPfsJNj85ifjGVZR6DoKRCmZuG8PsrA0DPaxuejB2PYjyHY/DqEzDDGKYVPFlsgbxuSrhoNAG6mxxe8UtWk3UHuHXU7AQ+AyNF2Qlos+Z5kCtGwdAKkDRUEVbk2cUQBmZHLLEkxj3gMBB7HcRBj3BsEtEWGYOvUwJgSFIqXjP8nGXBGUy4OdggMTpNKkfvQqv3mtyAidNSKq7S9kStZc6JA2g+QbqXOj3BgsqMGJGnFtf2lz2SbQ7iUI8RpTEFKjmYFKSv7mKcx+8grVr1+Bs9FDrhNjwHHS7HbTdHoZm9+Jrf/BHOHzsPg4yLfRQQoDILIoEBfXhUQKc9op8bgqkOHlLsHN+jUpWU4KFmMDV/hLkaAGxjkqIv35nD/oDdCpM0f5CRWiuiok7hqrfEUF1AdSuvIGVi2fRWm7AazhYXV/GyNw4q78vrbbQbMYYrQzjjkNjyOZNOL0ustQr2AsBIpFJLJiFCmZvu40hiecuX8Tlm4uw8mWMFccQtV00NzfR6bXRgw83idHxbe5pK5RK2LVnD24/sB+TIyU41SUUYxcLl8/h5LUqlv0Sjjz6LH7wr/8cZStEt7HK42cPh1hvDaqWF6S/IJISovdVJFnF3Mi+eqWprEle6XcTBQY5jCOx59FZ/Bgf/fxlvP/r01jrGHCpuEo0Ndtn8MS3fx9PP/0USp0aWmEA21nGiX/8J3xy5jKqrRZXPLutLLoU9MUWxh/9Eh770pN4/OgMkuo6isUC5l/7S/zqNxdwbp4CTw+JL6C2M59/Fn/0ra9geiyLWm0d+djmwNPjhvaUEEzxH+h+D5cAJLGh+n1aIJAtGKQLzKTZJNFCidAExWyAfNTGytWLWF9dRRyLhKvT3ESn2hAyNBUblpUBzRAyw/Dy09hx/xOYHhL72acEHAh5kcCNDYZKl8wYRW8DK6dO4OW//ik+Xl6HnS/Cz3gICTmAEqy5fXj4T76Hbx69D057AV4vhEUkXq1FrF96Fb/66SUsttbQ5mSMiSRnI9mzC5//8os4tu9uAd2lzzMD5JIIeS8Ll6DqWULfCD+X9opwNyVEmwJpgp+bFopUgaVfZmKEsQvP24DnrSDwF7GxdhFJ3EI524HfWcPy0iKqDQ/mxBRG934GO3cdwvahIob8Gpyb53Ht9Cm8/raF+vaH8cTT92B39jrOvfZ3uNZxEec8ZKMcPNdEQlqmmQxM7s1J4PRitIilyh7F5Nx+zO7YDmf5l2hHdeTHDJSGsygWcygXRxEmZSzWIpSn9mDSbgDVq1heDeDFFsyigcroMEaGh1C0c6xHWjBLXJHM5wL06jnUq2Us1kNc6Cxj/2cew/N3P4fLv/gnvPyLn2AdLRy+fwQ7b4vQ7dbhuW3mdyBW4KI9hMDNYenmGmIIhIadHULkDKFTdxG4NWTCBIlfRCake4FSGsL9oORryDaMigK0EOKGsT/XxtxdEUaHSX7JhLlcwY33Y1y67CKp5FGcLmB4l4nhXRFyQRvdlR78jgHjZycXEjbS2oWnIDB9cp5+w4hwrvszkR4JAAAgAElEQVTVPHYEhDOpnBexNYTxUP09dJmT8Ku6VFVVU1T/ZOApnVJR5VFZVNWrJeE7Uk6AqklpdldrxJcyEHwJ9ok2Ukf+Vn/TFFz6vxaXnMaSqqCjOluisBYDcGGVTdYKbP0MvZojYUQFMcpghU9m7qWjp+Qa1FiUiLt+AYuARhGJSMZBnjtxMfX76ySsbrAiKCo7KlgTiqDiwlbsnWoS+uG7ZCZNqw1aT6KcMx6nxoSbGlcJg9SCfOWk9i8OOek8TrmGzPqoKh0q1ysd8b4/zmuVEtTo4+0vqpIIMoioSBDDMKxO/V1W0/mi4/Gn2nOqZ1Hs17RfjzT+FMaZE88KKsY2X5IdBCL45D1NgTQpDMuqd59Ygh1v6aTIATPBL1+yco+RM2NmBNS5T15Fl6Lqi2EVVrF+kixGnVPOFiuiHSXZwDAmcf5YHiIJ0WvV0Vhfg9PusMD51NQMzMoQknwO1LkUMDLMQELGiZ1og0kTeNnoUu3DJdOkkbIl9CyCsVBLBgksWuqsqsyurJ71JUcYeiXIbej96iJW1ToVbHEAqPWLciWL+4QEdJPPnoTtCSiehFBTwkVWXBUbs24reL5pQWSFXzyTCBK4OkiOpziMVC8V6nrSrunOfhpUMh+BZLcV0PWtgT39m3I5AkqvEnxa76iq/LAhoUtB9MLSd6gARA8C1dooWDUTSUlYLH2+gi+KZ0ztrliudM14LLRvMlTVF5VhlVATcyahZAw+EkFKPxhWVT2dfE32wvahvZJoir9Vfjc7HpLURm2ZAfsmK56cdOCDo6rCckSSjET+WEJaBTukqCaIM89weg5yaQ5pryXoBU1khobZAejOX8PGiXfQvHgOmWYbxZ6HcGoUhZkhZM0IjbV1rC/VMHzwGG5//kUUZvciG1iwgogdKxV8kQ2gR6MKOZNfyQCFxy4dU977kkRIr4TxOmWoGGlpMG6Z5JLJPq4EyKSGIvFRBF6CXVnAwKmShpCcjyai7ir82ioSpw3bICgbicNHiAwTvdIuhJWdyJBcArFIGkJSJuAkhlgR2qtM3MRtAyQxIMbE80nkTXROZH8iI9ulXnTfPigIuSQg8onAR51PleCUv1PtG6LHU9oUJpQW0NPUHgj4NEFh/ZDpa2BmbRJ0QNRex/kPX8Hyhcvwqh7q7RCrThuO12M5jfzYdrzwnT/CXZ99mB37bOyimAkBK89oFmGDaP18HqeVsxkSS3NCbMAWV6Ikj4WspJPTRnaDbAYFniHr+ojzoY5Y/34X7oWAZtKZJnhuQLQlWWQooUOVeIOkG0geo4WbH/wjagsLCLsxYjdCu9XCyPQ41p0eXHMYcWECVqGMyWFa1RBBr4d8NouSYcEmPU1aI0IV2CauLdzEWrOF8vgYds9tg7O4gpXz19Fs1phsx4lDOEGGWTedJINdR+7Bgw/ehzsO7ELcqeLKe6+hROsdBThz/gbOrnYxfPhBfOV7/xJzs6Pw6/PIZwhrSERZZHtJrkcgSZQfKlAiUn5GBZ6srSuRE/3WJ3XXKDZrqgpXkMnVEKydxImXX8Fv3yQ5Dx9d0iU1c7C2bcej3/wOnvniUxj1G6g5LnLtJXz883/E2fNXsdlxWI+1007QpGjVKGDqkefw2PNP4uGjswjXN1AuWlh46z/iV299gvM32+gRa67vwzUnMff5Z/G933sBs2MWWs11ZGMTOeoVJ1gx2xZxJ3Frkkri9O8AUU2j8882jpFOwqb1CzqkVUqcCsiwhjCdvYIZIRc72Ji/jI3lJYQk5EjcQJ0uWrUGtWvDLtlcccskOcSZCvz8BOaOPYypKZuMOQcUBAPN0NkPDARZGyXbQCmsYeXkh3j5P/4DTq2sI1cZgocAHvWNJjnYs7tw9ze/ge88+SUEtQV4vss9w9naApZPvo63Xr2AlU4dDu9nE5FtI9qzF098+Wu4Z99RlOIsvMRlfct8xkApysMlgj6DkI00D3xbS8Zqib+SCTzqfabaaBTlEAVFGIYFKxcgl+sgiWrY3LgAP7oO0z2HjeVLuHh9FZtuBhO792DfwYewZ3YnSkkbzsplzJ/5BJfOz+PqzTL87ftw6NgkZswNbF46i1ocw4ldZAITXsdG6FNQaCIbW7D8ArxOhKbjIy5WMLnvTuw5dAfszjtYWvkImaEurHyETGTBtCaRKY7Bd8uoTG2HFV2Gu3YO7fYwjFwZRsFFrphDpVxEKW8hRwz+RLNEkkjFCcRdAysrDVxYWMbZ9VXsPHwETz74GFZPn8MnH55CO2hhcleMwqiLtuPwvrGzFoqmSLjV19twW+zKIJupwMqOI4lKcLpNxMkmcmYCM1NALiwh69no9QjtYsKPiCXZl1wNkkEaIazPtTB32MBIJUGB7EizgJVPYpx532cbYY/lMLHfxNj+GE61CXcji4JdgvHy2aUkrR5KY6eY1mQGvV+t0bLXCh4mKOhFpl31JwmnQatoKLZUBdfUxKOFg5b2z4nYI4VDbq2aCVIMQfKhMp3kAAkxduq5E30BfMD+a9xCfJHJw78lM6wuL/oOylZuhWgqR64PxZT9jjosVc9kpXOiKgzyZknDXRnAC6dJIATTarA+ntR558a5vsMvIEbiYOrFXokcG6g4D2ZVxbuoiqHWTYfI6sECMULSH1WtUc84sOaS3IErFTJY5/Hz4qbPpUNk9O8YcFSlQ6E+/1bJA/13W6uX+vhoz+aYhEhmcaQ5E0LcclxIkJMsgnrGXs+0q58ThEtV9MnBEcQz5NCmPZPUT2RQ7wQlCCgwtUi2QMKtBawAMSVSTNLMk3BBZokVsD/ez8SCzDp5FIkI+AO1TGeypMfpgSC/PNdZckYtrigwtbysFDGkMSZKdSGhoYI4AQGOEfc68NZuonXtHBrXL8KtN4iXDYXSGHbfdy8qh/fDrQzBSch42cgE5GWSCwTkWG8sRkT07ltg1VvXly4P5TSSs62CJQXtFc6GcPx1Z5vWS0c4bA2oVFJG9WhyP6diuh3Q5xyEIHPARc4z6eNpUjID1Xtpy+h8hHHA41BVQ+7fkv2+9HeCo6Qw5zSwFY65RjTEVXBFnJEGdeqZVUAsEnQCeaJX88XrxOfxM/STIZLdlQNsCeOVyBVlZxXBj23bAuoqe3zVz8nJVvaX7Cg5yaLiJoNjbl8T/ZaKiEqdAbIJiqSKnatIsqtq+5DWUsHF2dYQ+2dWVEYVXFj0dcn+zFi0Vah9o8am24E0oKd9L3p0FXHZVjsmem5TA6l/3mBVTWibJtFNRCPTMHpZuKffR/39n6GzdhNGYQIZJ0BlexFBqYyFdQ/nTy3Brfaw49B+PPun38Xo/v3okYC468Ng0XCx5squq3Eq+yUKPGKvKDum36O87ykJIxMw+hlR0j30eq4aWmIOaR5YF1Bno+3D2i0k/iiG81fRXvwtmpfOoOA42DVewdhYBnW3gwaRXEw/hGTHI4gLk+j5IUPDSmbCsiMOjZkgspkYSZDAT4RWYI97RUX1mnqgbCPLwTv16obyXtbPnH6f0nOa5BxrpFNqjnQ7wEk3qZfMEGuVsJKbQ/SMEhkGWO4izoIDxALZ6d4Grn34Om58eAr+eg+dToKVbhsb3SaqgY/C1A689J0/wX0PPs7+hOc2kCeCEskEroJrvgstEmoX+44DbcrNgAhIiCRtEAY/gOKxJFEZy1NRsC60XnW+BJLhCTMB8kkGQYdsvQlYZXoQGEYPhWwL1cXzmH/3N4h6DuxCiQOSesNBq2tgaPt+7HvwOMq79yMwMqzzmcsQE7XP545uk2zShhluIGgv4uMPfoN3LjiozN2Jxx6/DwcmQ1z8yX/G9feuYs1pYTXqohVa8NwyPK+LcHgGz/3pv8EjD9yJ2byD5tWTOPvTv8KVpS72334PMtUlXF1YxdLQbux75kXc+8j98FbOYNhvIWcUEBjj8LNDKFotoaEq7yeaV5WMU/aY7lXiTVDM3go6Tr3UlIhh28wedYxCpoxM/SN88uqr+PUbZ3Gl0UQ3DLg/0R7fgwe+/h0889WnsD3bwmqtg3J3DWde+xHOnL+CtTpJbwToOB7qLrGhDmPXw0/i+FefwwPHDqKzvIqy5WP+vb/Gm6/9Bueu1uEFOcQ+0MyVcOCp5/GtF76GPeMF9Lrr3DdvJiX4kbinlS+R2i3dz5OJiFs4OrqPlM9YDH+nRA/5ekSuahkBWhs30Fi+idhtIPETdFsxmm4Tfuwx5DyXJfgmSX2U0bPKmL39MEbmZlCMcrDIthcSBNkAZo9wEDZyhQxywSZWTvwWr/+/f4tzyxvo5SsIkiwHnnT8y9OzOHz8aTz//T9BfmMJUaaJQj5AbnERF3/2Bt7+4DRWuz34BEeh5FSxDHPXYXz+91/Aod07kXc9vlsjm2DzJnKeSNJHEsGk+zHKLqoknmWSf0RstzacTo6TPXahCyvXROA6cJ0NtN134W68hcXlBVxp5hCWx3Bw/2HcP3cXduQN1JbP4sy5kzh1bgXX1n1UyhmMU9+lFQLZgG2p4wTwXEIdmNwVRXYAZgWl3E5MRHvgLNdRrd5EMxPA3HsAe+59DMf2DuHiO3+FuHQVBjx4m0V0vXF08jEme+MYmywhMjcRBnXkjDLCuMhJncBoIme5KOVN5PMjiJNhdJoz2FvehYmyhaqzgHOLZzA/v4Rc4mHqgAV/0gNcH9mGASfKoOFbCMwMJqbKmJsewrCZQWe1hsULVdgcgGbgdMeQL21DabSAdnwdcaGGoUmgMppHJZiGsTqN2johhIYRRi10nSpc14XnxnAdj/vmxx9qYXpPFjnSJqV2jSgLvzaC+Y/zcKoEG3dRmOjCnPFRbxnIFYqY2lGC8ctzi4l+EHRHXZGV3OqyV+eCAz4dDicdNdVDpC5H7tlSF4IMQPUgQR1I/XAph1M4Pml1URmiWwUD6jtY9UP6dOp1aiz6gQ9kVnlrIKZfdCyPoPXT6UGWciLoZ9S3tTXg1p9ZGVN9LrbOrRqr3rN1q0uXL22qAilyJOVLqaCvj8+jJJvZdzCVs6PmW0HuyHiFRIZziz8DY5RQza0B6qcSDWqttRiYX6PBeFXiQAUS+nOqNSdHiyUTtGTG1j2iD/l3zSe/hi51Wa3jf7L4Nv1f9D4pwRxLVg237s/B/Sv2F+1/mlP6e985FsprwtEMY4Zoks4jO11EgU9EITSPLCVBYsgRPLsjNN10+RkOwjJcLeBgPDSRjQgqrCRcaNwCDCGCLwHdJOOtX9o6wY1ad+7hS8AU4ItXr6B+/SKCjXmEm8vwWgTPiOGFJiZ2bceRpz6Hyr59CKwyMrGNofwQJavhOQ4yPvWbZWHYqY6nHrDrZ5irOzJJ1T+nMjukgi16NuopUH/UeuoOJ/2OKlJ05yq4+NYzqd6nBxP6WVW/VxXAWznB+vqzQ58Tfeoq2bT1PayJykkHEaSx068RN+nQWmI71u0QP5MkJFJ2ol+R3WJfP2VTeL/JjL+E8yuya4WsEPZYQVnTE6PWSu0XkltJ1+LTkjx8LgluL/uI+8Q3dLbk+LkyTV9BbXVbxq4CXbUPqW+HqP5VkpA+X2idCqkicjaFvU+TkWpd9ASE+Dzq+xJQejWfuq1QTr+w5SmXwNa7hcZPUDXS0Yz8ZRgjk/CbbbQ/eRutj19H1G7ALk8CbheVySFseBEuLtRx6dI6eq0IdzxwH575we9jZO9erhwkHjExCttK41Hj1s+o+HlawdPtWOp4C4ZgIjKhP6pqnSZg0/aHrbZU37dqX8IwUSjOwPbOoH3jbXjzl1DwPExWchgeobJqliGa7ZE7kex6EObYLniJiULiIZ+NOfDsCX45qmOIni/StiMOACJtUtXOTBY5kgKhsgshNliqZrCfQ58XSiSTCHzaP/9pIkK2K1woTPcF2Vj1nCmTuwHbriBKAsRZAzm7IMTf3SquffAKrrz/EdxlkmSIsNZz0PQdrm7kxmbx1W/+C9z30BPMItxzashlieBJtPD0zybVcOjcM0JGkn/RkLRklkJqKPvTt000Xg1qr9sytSe90IMbdFEi1vHYhOOGiGDByhN80wecFaxcP41w9SKGKOmYFLG42MDHVxex74GHce/njmNscgaRHyF0EmTCMpKwBsu2kbWGWZ6lgAYy7jVcv3Qar77xAar2KA4/9CjuOLwLSe0i6h++g+WLm7i0sorlXhNenEMSlNAL/z++3oNLjuvMErzh02eWRaFQ8B4EYUmAHoagNyIlUa1pszPd093T27OzZs7u2d2zP2TPmT7b02el0ainW6S61bQiRQsakABB2IIpmPImKyttZPjY870XL/NVEtrSgVgmMyPixYv3vvt997u3jfzmPXj6L/93HNi7BflgCYtXz+Dcr/4GV+6sYNd9D2DTcA5eFGBZLWFw5yHseeBhrCzNI3aazGpI01Ost5B2Rqamnuyb8v4g5kZIwnqJ+jtPzvBkFa19gr3BgKulIqsXoNbO4eL7H+Czj67gxkoVTVKE92MYfRtw+JWfMuC5Oe1goWIj3ybg+TouXbmBeaIduh4aLZdVdJttE8OHHsPJV57HsaP3w12uIm8S8PwlPv/4S1y5VYHtaog9BctWDjtOPofXXnwR64sG7MYc2/MN5KGRirEEqOX9RazDtJdSNfxeaxy9V8wdqrYxVeCEMWJqMVIkWlOZRm1hEkGrwhJejZUAdacBN3RYfJoy0jCMPCI9g5aWwciOXVi7fTOykQXFD+DpHhw4HeBJ/YapcAUL58/go1/+ChcnZ9E2sggUnQlsEevS7BvE9sdP4eW//CsMNUlttgElrqM9fgUX//m3OHd1ApUgZgqtMVXqM3mkNt2PU3/8Cu7fuhmW48L1HLg6L3ylA2KGGQilooNIlovxY3EOi3+JwZBlGhlkTxIpdTjuHdSbE2iuzMFzynDdO7ArN7FcX0HTKKJ/w3Y8uO8Ixqw+tCbv4Pqlb3B5/AZmlyMmwJTNWLDMNILIYf/ocaap6TuEtbKwsgp8gy68hG3bH8KOwfswd/E6KjO34MYO/GwGanEIBw88ivrCd3Djy2jUqrBrJaipETTVFvRGHqV8Dn19LiwsIag1EKl9mA0z8DUPeWMFFpbhktdvZhTe/Eb0I0DJzMJI5ZkirxvOYX7yGuJMHebGFtzIRWUhZAkn6Gls2bEF9+/ZguFiCu3yEqauTmByfBLNJrBSobHuR6YwCCOroOZOQ817yPfnMTQ8ihz60J4PUF500Ffow+AaE4gd1Ko2FmbbWFn2YKgG+o5OwOojaSgCniFM3YQVrEc2uB9oW5i9ex2z5euw1RY0U0dhsIS+oTQHnt0wZLX4zO/rkJQfGBaESVU3ecPrrVKIB0d+vxxEJTFTskGLzI/YdLp2BKZhraLbycGleIBl4NkbqMnXK/tlyud3r/cIgY8O6GL0kKQMTNuRRJ/tHqMrmMR/1xUXutc4dN/X7ZkTe7SgKPNgin8u0Zc6X4kmDCMmSABGqDry43GFTBaoJT07Xf80QWlOaMTyQCXf8ypZNwkgFgABFNnmmRies00keV8HQCQBnwja6c+8Wt0Fa3J/GRdt4eqxvf/ucXodwCW/tnMvCehRBZKX5hnwZP8SEMoCA7o2plbG+wNF4CqDKTGvmQ2Z5EOZfBKro4pxISELaj5nFhysYklUNA8xBdTUlhATXVVHncx1Y16doCw+z+QTtYqyf0nFLNahkCojVcJYoK0yuwOdMtdUySHaYxzBoyZxqT9GBjyd55OpS6pwfR83x6+ivTCNXNCE7tThkB+VE8B2Y2RMDWv270Z60ybopWFYRh6xrzChBKLqprhTXadi3HtP5Lki7nMH/CZ0T/Hc8UCcKrfd4Fycb++951643ay4GO/eZ1gEfWLDks9HBIICAIhkmbzBy88ozRW5GiXmAb2fro0fg4tEyWMurreT+Er678TcEscQWVz6HAHoehNQ4jrEuLBzZjY1EuWME1yTtaarKsorid2Km9w8Kp5f8iZktOKEds9p7lzYgz3brPJODxJfSwgkcHDNK+lCqZeObhGVM9ldRBKQM1Y46GYVVxKuYf6oXSDYqXgmwJNdM+eadYgcHfAm2DHspvFMUu9c6E3CMEqrSAwliTuWkKNkgKrANMg7zkQcKoicGoxcFiuzN7H83Uewr52FFcRI5/thoolUth835lbw3cQcJudtxEoax156AY/98CXk1q4B6WmRYINCQRFTluYWWHw97PZ7MaCdVDx757C4Nwy0hwF7ZkVliIJUmYIunjFeEee02o7qK7EMkmowW29JqTdfgrr0LYKpszAqUzA9G7riwUwDhWwf6osOFvQ1iDY+gPymffDNEpTAYRYY5GFJCpYkiGIggGpStY1bsjAFz4Q6SX2JBDzpv6I3sXNNYr9I1uRuwkbscatFw0Tiit3jBHjSWLJniwBt0lYgnhsOTQ24QZvyINCNFDLElgpWMHvhE9w++y3smQYazQjLvodG4LKKZ5wfxHOv/iGOPHycCX20m8vQlDYMLdVRfOYe5iKZkLRWsJtHSrE8wUjPZzqdZvdIrBPifIVvsGi5EK07bI509k0SxPFYbEFJIc+nqjf1qkZQ/Sa88m00Fm4Dfg2NahMrKyE8pYT82A5sP3oUVjYFI3KhOy1eAYuKQLgMmBZ8pYCUpiMXlmHPnMWXX36J87c97H3gIB44sg8prYWpi59AXVrE4nSIazNkp9Jgfq+Bq6DcqjDgeeJP/zfs3bMZWb+Mhatf49yv/xYXbi5h3aZdOPrIPqxdO4BGrY16M8DYtkMoje1giql+6CD06ohDG5rGE169X2KecIuvkO19NKYEomiCUSKGooyOWBnNPzVEIdUPtcornqc/vsqAZ91x4Ds+tMIY7n/uhwx47u4HllbayDuLuPK7N1jFc7HqwHcD1Jo2qo4Hx9YxcOAxHH/1BRx/+ACiWgM508fdz3+Ozz76ApcnKrA9janF1lIFbH/yefzouRewrqChTcBTUWCiwGisosWjs/5ILKHO3nwPT+/ecdHZrktJwOQ5VyJYeginOo/q7B04dVIPduE0I9hhG5TAoDGy9BRMI8d6lZtqCsPbtmPN1k0d4OnqHlzFgeHorOJJwJMqnksXz+LzN97ChTvTaKkWIiYMR+sREGeLWH/0cfzor/9HrA/a0FBDuz6Lmc9P4+xvfosbSxV4RgahaiCmBHy2gMz6+/D4T57H3i2bkWp7cP02XMqFK0A2JMsokwqLgr/XYSR1YjkBPNUUTKUPqtaCYizA9adQb9xCq3EXbmsSteVpLE6X4UVN6FkF+TXDWDO2E9vHdkBrNjB5cRw3xm9hvlwl7VdEmskSBIzmT5VNUnslMZ2YuAFc3TsmphnNv1QRVn4Uw8URZAMNlq8iJPBOrQrZFNrtYYysKSCXasIPYoTaIFLFIdTtZWSz67B9dBNyahnTlz/Ad1+cxmJLQ7z+AAprC+jT52F6d+ESXB/ahjXxBrTnb6M6VUG7ZSKV68O6jVkYWgPtaB6L3i3MtCvw1BxGRjZgw9gmrBksoZBW4NaWMD8xgfnb02guuwitNNquDis9gFSugLZvY64yyVSFVT2PvoENSKsp1ObLWFpoon+ghC1bC8jmYkajXqk00GrYyGQ1DOyvIdR8uB7hFd6K5dkGCvo2FM0+NCrzWFyYRr3pMsaJbhEV2oLy3tWZuDez3wmaOhTa1RBUrlCxBVIgoyS6uBdgFVlbFuQnWfBO5k8o1kkZzC5VVNC8eJ8Vvd80U4nJ+2p7AXmDJkx4r4ptb6aVR1hy71my5MtwXPQmMapTYq0t9VDyjsDV19UbbHYfGNHjuVo4pndhYf2DSYbr9wFUvjVLo530QnYotwlApA1QAD2ZniU/xHJlQD6XXgDHVE2T/riuxUy3V1eoChL9iC2unQ2UK1ByefmuGJGogPQGh517mdhW3AtI9p5nLyCWA9BkMFkjOLudPZkJIXNOn+F7pOzYFWARx1kNPjm1tgteRL8sD8rF+bJRiGJ41N8DDaZFPX0O1NiDSj2IoYqUkUGTNhIWzFP0GUFTiXJFb6b30c8Kq5oSKNMoIPdIMIP7RpFSH6PWBh7Spoo6Sa13Av5uQC+eQTblycNPNRErOj758GNc/eZzqK0KrLDN/OhcP0K5ZuPx3dtw8KljyG7ZiraZQRAQ+NXhG7xHzqLnkfUzdSmaYo6J+ct6vZJnXvZzFEIiYu6JMaP5xej7SRWQBWiJzQurZDA6Fk+4dBIaSRJFBoZic5fnySog2dMCID8D4r7K6wUFth2AJoJdUqcMgg6NmXq+6DVEsyNQIM6nG1Rx+iwF4YwamATcoheS3iueCdF3Ka8lXNiEjwHr5yVrEktP1kMCNPz54ms4p9Iy2nbixSqDa3k+87EnU3v6LJ706t4P2a6FJxxUnffwM8qhAEJEC0+sldiYUzpcsn+R12dRHY3JS5ZVh+SkZ1dchCrI7DwlT2YOTngPmHjGWS84S6aspqqJvUoeQ/I+lOcNjRddg0ge0L0zrRQMI41UqDIT7dnrn2Hhyqfwp28jA5OBib5igFYriwvXZ3Hh9gzKnobcmjG8/Md/gp1HDkPPZRllj6IzIQJ3rwRWB4QnLR1ijsqBeOc6uGpbJ1EnqrgiWSeeNWYdwpJSXMSKLUNCeVnsv6TaS71HMxeRWb6JvD0PtCtotlbYqpPTS6jNtDAXpaFtP4y1+59AXFoH33UQk50C09DSYBGFNfbgkXJvEiqyP4l7ytRnk37HhPLbqeIKj2NBk2V2RiE88rDtaCskYE6yZmHV0KQXP8HwLNfCuhekFhX62fVDuNSfxOjwaeRME1m1heWJr3HrzNdYnljAyoqHih+gGjhYbNuIcgN45uWf4qFHTyKXzzLgqasODJhcmEoS5OLCJzw2YKrEZKUSUpWE1gIgleLAU9iQMfpxQg2l/n+2Zyb92VxYhwNpEYeRmCIpGadyWVZ91WiSuzbC+iKcuVvwqvO4PVfFzbkKokw/dn+Zn8cAACAASURBVB89gS27DiBlpuG36gjaK1Bjh9xxWHBtKT4caGjGGozYh1adxux3X+DS+B3kdjyOEw/ej7UFFYuTlzA1/jVMD1hYUDC50ECt3WbJTeohnG0swsmvxaN/9D/j8MH70KfbKN84j4tv/gxnrkxBS5Wwdd827N65CcNpC61yBT7yKG3aj8L6nVDTFMfZQGjDstKdPYK3dnfjGqqskU+mSsngBHAwxWeI56DrGc0qL6aCUmYA0dJXOP/ee/jso6uYqNZQdx34RHsvjGH3qZfwzA+ewv4RC8s1F/n2Iq58+DqujN/CUp38WENU6y2UG3X4UQ5rDh/DsZefx+NH9iJc4cDzzumf45PfncaliWW0XI3RDBu5EnY/9SJ+/PyLGCvoaDfnGfA04hxC+KuAp3juxbrIY1G69G6PWLfFflWkx3Q42A7J9kFa9wIYSgivtoDKzB20yC+V4gBfgxN7cAO68yrb8w0ji4hiDtXAmm3bUBpbx4EniQUZ3HfY8gn4WUzJVXfLWLjwDb7453dxZWoWNtF8qZ2HnlM/gm/lMHToKF779/8RO80IRlhDZeYGLr/7Ns68+wHmKCmbLgGqhZj6FvsHsWb7gzj0/DHs2rgBlu3AD1wEFm9VSlOMQS1uoiiQBDMy01HEkLpKisEWFLWJSLsLx52EZy8jcqto1cdx+/o5TF1zEGcjDGzKYGzDCPKZEZhRBu2VGUzfmMXslI1qnTSmKXlmwsrmkMoUUcgOIXQUlGcXYLcq0DMe9KwPhbX2UV+qCYLZVtpCPr0Gw6XdyGbWIjaI3ebDmVcwvHENCiqpsmeRGt6E4tB6OLUa0iPDWJcvwJu5jLMfvI6PP/4c1TiH7SdOoX9Mh+bcBOxpQmqIMmPIt1SgUUd9YR61ah2BYqA42A8jU4GRX4ITNRCkB1Aa3YFtm7egv5BDfWkWS9O3sTg9jeX5JXg29XUDK4FGWrUolAaRzRfhECOhtoI2tQXHGeQLI+gvplgya266BU210NdvwEwRVbwNP6gjQh3ZQoy+LTnmI243HLgOxXmJB2kjQ0RtaKHLbGdIzThgljgmDD0H5b3x6ZgHJ12vNpE9upcfSW/FQA5kejP4MnASm58IAnvBrkyn6mbiRc+pCGp5lpj4/HIw2xtg8qBiNZWnF6T0Ar3eiooc1PK/dXutGK0++R1/XffT5GPLIh1ClElQInvHsfd8RNZfFiFafU7JJcqXKaR3E6ET8Znc+5HLT8vAk58DX+Pp+5BFEvyrGwjyYJu/j6+MrMabXLT4rwio2GeyBBEPNGijkOcB7Zm91SA5wOoFmKJ62zs+v+9nMa5iLspgiwFlllVNbAF6zo1PGd5vIyo4ctVevmd8zvGz4L/vqvBRMzwfQ6pmckot9foTP9UwYkR+DYbiMc8qhRqwNRLtoAA78ToEgV7qj6WseRvtdjMJ7n1meaD4LoJWG46vomqHaDoBXMeBHnsYXdMPa9uDUEwuTy/OQyQeOuMWURO5AT9U8cY//hO++OBdhPUy0kxGiHJ7KiotFyc2rcWTP3kFaw8eRJAtwQ+I3pJi2UnHbTPgaXWETLoiOb2bKgdy3X5uPn6ioix6LLmVi5yMEOsLm59JdVlcE694dr1JeRDOaZodYS0+AlK1XNyzrjCWoEjL81R+1sQDQaCKJSYYvZqrn/IKIq8k0RcpV3LgaXTsMKhayIW8xP3gwF/Qw8QzKZ4Lcf3Jk8j+w/te6fj8WPyZ4ckPK2PxcyJLBCEwxJRbtc6Y8SoKzSmuwktPMbOtYe8RFgU6dDNzj3HuLjL8vhLDK/EWJYGcpDdN0KFo/6CviE361SwasU50qFPsHOk13bkq+mS5uEgi1MRSWF2Ko0x3FpRTqoKQsJa8NsmJAzH3WVWOfTaJs/AAX65G0X2mjDuZzffpRfjLdzB56T0s3zmLcKUCKzKQNoDR0RRu3gpx/uoMbs6X0U4XMLbvAF75kz/DwOhaRkengIrWHaLGCfAoLHNkYM/VafmYymtp55wFZZliTQIx0qYjnhGxx7JAlkRbwMXMxBrYZWdwpeSYDOb1GrTZCQy05lBw5xA051GtlWE7MbyGjuWpBpZCFbm9D2LLI89DH9mCtke9eGS5wu1MyABejxw0iJEhTrhHiE/wgqi1gKSVOonoJDEh7wms2s8q4V3th959iw5D7QI01zp7TgJ7uX1YktilZ5KAS+SDzK1UNcVoqyXTgzt/GTfPfIWZS7exuNjEsh9h2W1iodUENTs9/dJP8cgTp1AqFdFqLMHSfaghM4RhGVW2zzFBKy5407GqoT+SKmiyJogEVOf+Mzq5wWY0xV0saSgq8MmexJ4PBq7AgL5D5RfLQDpNoiYh4lYFzuIUqneuozo7ic+uLKChWNhx+DCeeOY5FHJFuMs16Cwx1Iav+FCtGJbiAI7KgGeUIsGiKlYmbmD8s7NYqgXY99wrOLR1DFF9Fndvfovl+buIfBWNpoGFpTZadQKeAcLYxZy9gvkwjSM/+Q947JEj2FDSUbt7GRfe+n/x8dlraDgxjEIG69YNYc+mMaztLyHwYzQCE33rdqC0dhPSpUFY6RQQNaV1rdvTLycAGcSSaPSM9dKhzfPNmPrdY0tBKTsIZ+ZTfPPmmzj98Tgm6nXYVO13fKjF9dj55Et4+qUncWhdGpWGj0xjDpd/9zquXr+FSpOLjlVrTZQbNYRKEWsfOIbHX3gWjxy+jwHPrOHh1qc/w2cffoFLE2U0XaI/qWgW+rH3mZfx2osvY32BU20JbmphFpHCgae8L3cSMMnzzdZXSclfBqVy/EFxFbFTiPHE9jrywCS6e2MJ1blJtCrzCNvU3Ay0fAdtKj7EBDwtWFYOsDJo6QYGNm1CcWwMuYi8HEN4us/UZVOBhVBJIZM3obtLmD1/Bp/8+h1MzC/C0014XoDQ9eCQt6OZRWnvA3jtf/iP2N+XRjqoYv7aBXzzT2/gzMefYoluTarIhH+QSSEzMoqte5/AniePYvfGjRx4hh7CFF+rWOWQ+Qhzq6DuktLdx8V6wFSlqfqvugiVWYRBBSqxxZw6pic/xvlvPsHylI/M2gxGtucwNJCFb2tYmaO4qgq76qO5YqJRjdFoNVjvqpntx9r1O7Bz+w6kdRczd85jeekWVNOAQsI4pBNC4kt+BMdvkcYzQmUAI2ufwMjYA8j2DyNGG8ZyG2o+hNKqQtENmMPrUezfirRnIjWaRlCZwsJ3X+DCl2cwPuegb+t9OHxiNyJ1Ao3adSD0kbXWwXcKIH8SIwxRLd9EuXILrchBZmgQarGBvhEbpq6iWNyO4eHd6C/m4TRXMDlxFfPTd5lvqed4TNG4ry+N6bLNWBOZXAHpbBGqmUZIPbvU4UDqHqk0SkUSempgcS6ERyq+xGmjiihZb+kBdKuFVK6NzEgKaTNG2PbhUT90bCJQ01gq23CbLqw4Qi5VRMZahzAgCnmaW+S8e3UyFhvSqqoTUWMkWmVvdlwEFMKIuzM7ElVD/vfVQZ4AM5z+witg/HWcgtMBi5LvXi9AFRUzUWldDeC6CnG88bzrvfn9qgo/N1r0O8FRonrZFbJg4WdH3EL4h8lYjx1f2MH0WH/IgUX3OlaLR8jX1x1Dfly5AsN+IwEJds7J/8TfOgq9CfAUxxfBuZwYEO+RfxdJwLM3YFxVLWM0p271p2tXwMefCY+QwrAEPDvHk9TZ5OvrXWDlsWMhcw/Q7Q0oxWfJIFa+hlXzaLXsMP9sVqgUZUKeeZRBrFylFUCTAEX3PLoCMNxOg3+pKj2sFIiYbGMikYqVpQkYsQ2DhFDsCLEL5OIaHFJf9BwGOHWd19Edp4VqrcJUCt22DcX3oJFaBjXkxyksNUNUGm20nSbyZohD9+/A5n/1H6HlSp0AVozDqmCPFX01NFs+/uGXv8Y3n34CpV2DSRVP2gRUkpJXsM8KcfyHL2DrY48hO7oRqpphHmF27MMLfKQUAp60MHFg2NvTKFc/BeWbj0sSKAgRoFX2OTGrIFLFgMZXnifiPgiarQhO6b6Lv1FQJypBYh7JFQRxb1Y/e6sVqnvnPwuAEgqsODd6jZx4o+/pvKgSQxW4TsUisXcRc5MeT6JSi/MV/+1WAYUHYMJpkGjmvNrH1WTpnOi9ZGYufs+ncMLgIAXiTlW3KzYjxl+IA9F/GX3NMGBmsp2AX4yBEJLjvMIkKZUMovh8vk5y9WDxLCuJWmvnc5LxE/eKjx3vVSJA3V2LOB2VH4vflyDqeuGKayXwyOBVYrtkGjpMnYNIOcgXc7AD6NQY1NsvKL+sN194iibKsjyrYGI41Y/mta8we+V9NMq3mHKlHsTIqh5G1vXhkzPLuDqxhLLtwFy7DvefPIWTL/8YmmEy4S9yKKRnw6C+uJ5EkBgnuSorB9qrgKlY/1kzeRe4yfNUjANdb0Aqm4xN270fHBwJ1V++Nmn6MtTFeQx4K8i27yJoTKFRraJWV3D3VgPzM3WsRDEG9x/BrpOvIL1hJxyP7FZc1ptHStomIuihi6Zi8IpUsj9QeoMlDjsiWDGr1HDD9e6XoFmLZ5rGQ7dIPZaLIrEEHiW3mE1VIhzG1Li5ei9bSyRtAxpDovsK/1x6csm6xCXaXGjAUjUMZiLozdu4c/Zr3P3uOmamq1hyA5TbdSYypBbX4NQLr+GRY0+hv78PzdoiLJM8J03O40mU/AnoUOKFJQ06is5UgeJrgYh5+H3lCfFOEpBo6zLgYDYp3AaD3sgEuugdfgCHxOGUCNmshZTiIViZR+XuTdy9dB63xq/i2+kGNmzfgRPHH8PBfbvQqlXgNOvQFJ3dJ4+OpVBY2YJTS6NvcBjD60iQZRaXv76I86cnmFjK9iO7MFzMoVmZxezsBKqNJiLVQn9pALW5BprlFm8J0R3M2zXMuikc/tFf4+Txx7FrJA979hrO/8t/xntfnEel5sB2SVhLx5btW/HYsccwOlTAzfErjO7ZP7oTA+v3oTSyEWG0xOj8IkEn1msxN1hShYkw8bYcnjASmhrdFgLGBjGAvvwwarfex5e//jVOf3INd+0WGGPSC2H2b8LuUz/AUy8+if1rDFRbIczqFC689w+4dvMuqu2IPTvVehPLzSq8KIvhA4/jiRefw+NH9iOu2bAUG9c//M/4/OOvWD9r01NYC4pdGsS+Z1/BT156GWMFA+3mHFxaU7wUYtbn3VVdXhXjdBJLXGG9uxYK9kd3TWMCfIz5wBWOWXsDJWKopu/UYC/PwamVEdk2PLuNcq2KZttlWh+mlkYmXYCWycM2deTXjWJgw0YUlAwUP4KrJbYmHvVYWsjkLQY8J899iQ9ffwdTlQqUdBqO7cCzbThuCNvIIbvzIH7wV/8THtk0jLxfw+x3Z/D5r/4B33z1FRZ0QocE2AwomRRSa0excdfDuO/Jh3B41y5Yjgc/cBCY/DlOBRqzcSPgSW0kIoktx2AinmSWO2EAi/ZA1JnOr6UqcFtLuHzhdZz56h14dQ+5tVkMjKaQMSPUll3MzdqIdB2WVkTcyqKx4GJpZhE1Jw3VtLBx93YceWQHRvptLM9+g7mpKbSdPBrtIQR6lvWBFkwSZlxCy6nA10YwNHYCazc8hNLQOhhmiJzrw47n4K3MoW6voMHWq3XYmN+J7HCIyUsfY/zz07g1WUc0ehDHX30V+3f5mJt+C+XaDKAOIKdtQbCgIG5brMeyXL6KmYVLKLcXoAwWkd/Yh63bR5FWAqRcA1aUQRy6mJu7i/LCHGvrYkwtI4ZmxsgX0lhcaHHPcRJ8M/PIFYZRKA6DuscD2IhUareoQiPP3YYKz9XZfhIGGtQ4BV1NQdN9aGYdRn+MoVKaKdpSdTiMs1ByfVixq7DrDQaW00YJhrEWcZhB5BvwvWYXePaKztCCbplWJ/stN77LGVZuxC1bPHTBZHeicA+rTsVsFReXS4kLW2RGVekBrByQCtVc2ti4fQGvvH1f/VVQbmRw0gvixLZHnGx5877X5Gb0RmbV0AuA+M/i91RJ6FTTkvPtAmS+gPC/c7qqOPdVu3Dyg/Cw6g0++M9JFSHx0hEBNMv2iWyvJLogqq38o8VYdrNHPFRNeqSkgPJeY8YqJp0KaNeDsBNUC+CZHF+o2oprlKlw4tpk8Pu9REMSaMkB2b1A5yoALQnYiGN0gr6EtsmumZmuJWOS+KSx31OPoQSkRKAugwz6PN/nKrH8s8W85dLfnS/KNDNl2iyUQMH87ARuXP4MYXsZiuOiVW6jVXGQ9VbQbDRAtCoKoNMp6iWirLmPZquOZr2BFnmFRTGyCJAh98ZUH8ptBRVSjPOaGMwrePKxg9j2b/9PaLliBwTKgb84L2F/0GxF+M0b7+C7L88ArSpUr4mAjLABtKIYDw+k8NCzJ7DuwQeRW7sBqpZhlIo2k4YHMgRYiG6aeCLKySsZdPLgerV6LA0bX3fkSh1XMCXQKdRSxfnLFc1u3zK/f7Lyay+QE5VBUWGkdwg6Kb+3q9eQXoDAXx/CcTmI8D1S7OQVT6Iyiuee9dORoT0FBB0LFwJCHJB311CSI+f0d7GBimCUqzOKvnZBpk/sqZJAlVdzhNVOBIWq4x2lcL4GcSVr8azzXj86nOdRfyCnqNIYCGsIBjxNE4rBq6SsCiqsHpLxEuPC7FrIh5QARJIv5Ot293qoYkDxhrze0E98HlCyT1CCaS2ntVXYsvA+WQ5OKfvPx4Io5b3MEvk+sUBVVZi6YxecdxOP4tist5GECVn1nNZ+ol/qjPrYXWOIsMcVdweMDKpfv4Xqja/gkFKkpsKIfJQ0l1GyfvPZHO5MVxFqOoZ278JDL/8Qux54BIpPiRgHgeoiUiOoHnED+NfqgDOpliVrVjdR0G1JEOMq/kvCPbJgjRgHee+iJKLo1RVJWN4akfg/U8JCDZHDEqJaC/mgCqN1HXHtDtxqE+VFBecvL+HuYhONKMbo/iO476lXkN24A35gI45ceOwYRCMkATUPgZVhewOBS/rHnFdJWZeJhJAWNweLtB4y1elEfIjOm1FkO/3yMYrFvo5wm1h/6fq71X7WkcCYA4xmzeZ3V6WeUdKTnlhVoV7UEA6rUpD9AgHPEGlvCtPfncPkheuYnKxg0faw7DQw06xDKQzh2NOv4NFjT2FoaAj16gLSVgAdRCfuKhfSXKMEHNu3BAmJKvjx71f5FveLaWMkIJMDLJ6MkyvetLZaZDpPlaU4RCGfQlpx4S5NYe7GFXz39RlcvXgZjVQee3fvxoM7NmNNVkWtOo/QiNFwfWb4rvg6o7RXwhaUeAgPHLgf2zYXsDB3C1+cuYobdzwUSwPQsQC4AZx2E4u1Csp2iL516/Dgno1o3aH+wToDwbbRxny1gqo2gIOv/BVOPPEo9owW4M5fx8U3/xbvnj6LlUYbrhOj5cYorNuIJ15+AQ8c3IGpy2cQNxpIpQaRHdiGwug2WCXOxhLPLo2DSMSJeU10W8d1ErV3qhpz1WBufcRjKjamWoyBwhosX38bn73+Br749DpmXAJUGmI/QnpwC/Y+8ypOPX8Se/pVNJwIWvkOzr39S9y8NYW6y8Uk640WlmpltFwL/fc/jOMvv4hTjz0Ive1DC+q49N7f4PRHX+H6FFVTVcQ+YPcNY//zr+IPEuDpNOfhMuV4E5HiseRJd63urpdibWDPgdQ+JeKh3uQUW+DpWdYt6DrRv7nAl+HbCJvLiNoNRO0m7OoK7szModpsESmUqdpms0UY+QIcy0BmZAgDGzahpBeY8KIAnqRq6xGzI2dAbS/gztkv8eGv38VstQqLKKJtqmi1YDshbD0LY/NePPtnf40nD2xBf9DA7Ndf4vQ//BLfnP8Gc7SGIw09MpivbNzfh9LofTj0/AkcP/ogsh71rbfhUg8sVeIisiUisSBid/B2kl5WB40HU/L2Q7KCRS5XYkPI+s1VUqCdwbXxd3Dp4pto1SsIVQemFcLUFNjtGNWWAi0/gGJuPbS6gdrEEmbGp1EL1gJGBWvuz2D/kQGs7fPRmp/F3M02litpzFeysDNFrN04iE2DOsL6FBzHQ/+6gxjZ9DgKfZuRSqVQyBpIWwUo2hIir4LZhXHcnrkNu5HBjuGHUUg1cOu7j/DduYuYaqYxePhJvPbnf4ztxbuYu/EvqDYb8KIhxK1+BPMO0pkCAjTRbC5ifvEGbi/exIISY+3eo3ji6AvQ23NYvnEG9bm7jI2wvDLPkgLkCZor5qAYEZyoiRAuwgb1sJI9SgBFS6NYXIvB4Y2s6uzGZYTKMvx2A37DYwRBGlMWI0U6Ij+L0M1whqzSglFKYbiQQY7+ZuuwgwyUQgFRxkUU2NAZ048n/lRkEHkK2q0VotpOsh5PUanoBhcqA56d7LJQbEtAh5gIch+lDAg6pXBJtVIGFfcKhnnWu1sNkRdhedMmy4j/vy+xCSRwahUtqRe0UBatN9CUK0P0N9YvmgQ033u/VInUDG6g/fuAFPsbW1S6ggm919Gp3DFrk9VBivxa9jomptH1NezaKpDBOwdE9I+qZ70BrsiOdz6T82O/N6ziM8R1k5iRDEjF7+XNknzHSMGVHTPZXFlQQMFmj82O/PlsrKXqTjKYLLCXqxi9r+u9X/JckTP+fGXiSRJW3eRcKW7OLVQuKSAnqmlSURJBuBwwiuPRFvF9VVva/Lp2KlAJYJBpc5Zly2enr+H8V2/CXplCWG+iOldHbb6FwWwGdqvJ4hCL+gM1Uo3r0jMJhFWcNtqBiz4tRsnQkcoPouzpqLQ9hEET6/pVvPT0EYy9/BdcvCFRzxUb3SpGg05UTw22q+I3b7yLD3/zDuyFOaRiDylTQ6RrWG7YeO3BHXjuj36IgT17UIt1NOoedMVCZGpMkp9odoZORtarg+rOPE4qdBx0cd9LmVYn1h15nFkPodTj1JsZ5q/l64SobtLRBbiTkyDiPGTfSvq7LGhFMvOC4nuv6pMAzRS48aomT66Jc1wNFnjPjRw4cZDX7XNlSYpE+Vg+Hn3eKkBBpaJErVZstOJzO0EaUw91k6ofXQcHnrQ28OeE207ROYh1noGvHgqsmCNUoSMwysdHZoxwajRbN6iyhW7voBgPeS2gYxiS4nbvPewcX4AOCXhyMMzXPwE8g4iLafB1jP3/966BwhtytxNrnSzMJO6RAJ5kHSU/DzSP6EuMs6IZSKWyML0Gqh//A+KZm3CpVzZlIpvyMGLFmJ338I9fz2G+3EKhUMCuhx/CE3/wU5j5YVghVWhcuFobvhpB80iGi3/Je4i8rnGmjah2d6nYYqzEukPAU3wvB+ryvkNVRWGXJJI0ghou5q0JH33tGWbqrhJFrXkVWvU2vIUqpm77+PJaDRM1B3Eqg22HHsGeEy8gO7YeYdiABp/5+pIvH/V4mwjRoL2GKpoJ8GRupWw9jZmdVCD6tJOkEqtskjiS6EEV1XmAUUXF8yzGTdwbvqfpTMiDevGEwBI1xbP1Punf52MTQFeoeqIB1NKADBO9KhoutMYNTH57BncvXsfU1ArKbR8V38ZMowEvVcRDx5/D48efxvqxdWg1ysimKaFDPdBdzhNdG+sNFsJjLEkTI0oWRHnei71OMMxIAZgnAlb3jos5Qa+jiCKnaWi4ERTqTU3pMIIG3PIUliZv4ezZs7h1exJufg1KxT6M5NPIGxHqtXmkilmYmQyjBdLeQyClaanoHx3F3s2j0GpLuHjhKq5XPPTtPIz792xD4+pnuPX1JSwslTHXcrESZ3H0qeN4eGsKi1+fxfTVOawEMWoWqb7asNNrse/Fv8AjDx7C9gET4eINTH76S3z8zWUsrlSxvGyjHpjIb74Ph558FkeOHoC3eBNZdwUWWUe4JHikw9q4C/l8nnvBJrEm6183eFsVW49orOm5DbnwH9Hh2ZymfuZE6JFE9SioHiqtRfna2zj9+us4c/om5impQYIwfoz00Bbsf/7HePLZE9iW82FTT+HSBM6++QvcmZxHK+AWevVmGwvVWTTbFop7juLES8/j6WMPIxXQeDbx3Zv/Nz773ee4Nl1HO9IRBypafWtw6IVX8doLLzCqLdmpUOIldlMI0E781bvxmLzvdeITWbejs2r0fkO9wbQ+GkwIjSn2RwGsyIHmtZjNhuq10awsYXziDiq1JkBU+FCHaWZgFgoIc2kGPPvGNmDALMEgYZiEakvA0wlUpHMmFHseE19/jvffeBczy8vI9fUh9BwEdP/JM1bJIF63A4//4Z/hBycPYQQO5r74DJ/+t1/g7IVzmKJYFtQvbyHUVTjZLFJD23H0R8/gxZMnkQ8j2E4TbVJbhIq8YnGPYKLQsqJPdw8TuKMDPEndCCpSVhFxmGb7nqrZgFKB01rA4vw4pqY/wczdc2hVl5nntaeoqMQWckP7sGn0PqTqLha+uYTx01fQMLfA2DCJLYc9jG0EjBZQvxFjdlxFzU6jAQWpjSNYv6MffSkb5Zm78JW12HbwJew6dAIDA/0wAxtmFEArbkLBaEPVfMzMf4M7t75AqxqhYOxFY/w8Zq5cxrIbIli7Gf33HcCBh/ei6N6GO3kZbt1Dq6WhVnURNJvIDVBfZgpZKwdNbaLSnsTNZh35jS/giQefR1y+gIlzb2Bu+hITsaq2VuB4MQqlIeRLfVDMAK32MuqtKkw/BUXzoRhcYM7Qqeq5jtnjeHGFUWipJSxwRRLMZT6wNJEDJw3XTiGg2FJpwBxMIUc2KrUArSWg0lIR9+VR2ky2PQHCusso2brlI2MZyJIeBfW+//baFLNTkUGhWCxZxvL3fHU2OYkq8ntfnGSvxIIqXvd9AMOrRnKlRAQMcjBJwFP++V6v5xYv/EjyceSNgAVxiQBHL/iUNztewUqqiZLoRu9nCfEREVzIYKwzpkwUYbVdRO/58bCqa7cg7o8IGDsBTAREJCvYGdAES0mqtvxPvMogFnT6PDmLxKMhvoDL4yXPiQ6I7RF1oc+SA1t2j6kupPHGf1KIZXsrEQAAIABJREFUFUCRVf4kGom8wYr72Ss4kzAHV1UxegN/ljGXTemloHrV3EAMj/Vv8uiVKp7MzDwRvxDnRqCdwKe4Z3JwKMaHjyFZLjhsU+Tzlj8vtPHR+TAgYfIqQ+ynkNayaFWnceGbt2BXJuFXayyDXFuwYaR92HabvZbAvev4qK5UWWCVTmVY3wd1KQEuioqPLAktpEtYdFRUXKpP2tg0rOOHzz+K4Wf/F4Q6B570JSp9glrIQIZGmXoHd+4u481/eh+XvjyLsFqB4dkk2QDFshCbFnZmPDz8/ElsPHoUhXWbYOo5iqe5qm1S8aQ9n7LxvWuIHGjxMez2ddLfZAAkfqZ5ynx4mcF9l3IkgmU2viwQ4cG36J+i38uBqgx82XOeWH3Q7+lcCMiL8SE6p2BZiPn8/TWFqHvf700TzyZ9JgdvXesiMQd6n29W0Uw8QcVaQa+Rr5E+j+aA8BgVwRe9hjw4heQ+vc5Md4WWWD6lU3DvWqwIgCLWJDEvep9dO6Cqe9L32VmLeUJK+KtqJLASc+EktrpIa6L8OzqRjkKulHCS1yFGLWRrMKf78vub2O4wBUt+vxQ93bHP4XS81es7T2xFUGMORATYXw34k400UZcUewu/ti71m1H5SBY+nYFfuYv6h/8VqaUFuJEFL22ir+BjY0HHmbPz+OfxKio1F2sGh3DkqVM49tM/ZD1iBYX61hzYagOeHsP0SfKff/Um88TPIrkp1kJxb+Q1h66L2AXic+SxFOPHAF2iKNtN5HHA3l3LQhihh/VhGWqqiDCsQrPHoVVuoHVnAdcvNXHmjoObboDS8Drc//BJbH34JMyhfmZRoFHFkwBWTPQ9A6YSoxb60MlEnERMaK1PRPdIbJ+62wKyraJnl3rDEk9hqg4wT9mEKsvuBT2MPDeyKuikeUnrrQCetC2TOE9nfRM0RlqYkpiGrSe0YBEoNfPQ1RwM6MjEDfjlS7j77RnMXL6J8lIbDcVALWjj7koFdZg4+NBJPPrE09i8eRPc9gpyGRo/k/mTMi5BIubnC5XmRFWXCvpRSNXVrvqwuJfyc6iY5LcqfHITgSK58k2fGwZI0dpJNhiZArxmFe3laYS1eTj1Cs5fuIQ7MwvYfewPseG+A0iViA/jAn4bA6k0FC+AoRlszriuw/xXh7cUEa1M4+K7n+LSxUlgww4c+PErGBvK4OY//hw3z3yHycUyZjwV+trd+Dd//a8xptzAjTffxMS3d7AYAJVUgPpKHStqP/a98Od4+PBBbCmqUFduwbn6Ac5fv4NbU9OYmVvBUhPQ1mzH7mMv4Ac/eg1RfRpWYxLZYBlhbQGTs/NY7t+PkZERZLPZTrzGqP+mye55o9GAmjJZnx1VzznrQvSwJ2sBF6tgVa2RgTGUr72Fz9/4Nb758jYWKB6k5JIXwBzYgv0v/AQnnzmOzek2/NiCWr6Fs2/9V0zOLKIdmgx4NpptzCzfRdtNI7fzATzyzFM4+cgDyEYaMkaAy+/9J3z6wRe4fGcZrUBl4kJO/wj2PfcDvPLMs1iX0+Dai8zGR/WziDSvs4aKdVOsxyLxR2shS9wnSRixZoj9oRtzkmURBS+0DutMhZ96G1Mxeb56yGpEf3cY8LxycwLVuo2QhIZaNCdVmIUc1L4C8uvWYHDjFgxafdAjwNFchNTD52jwYwP5UoZRbW989Rne+PmvcHdhAcX+fijESmk7sO0AtTiFcHAzHnjtv8Mf/fgExnQfs599gk9/8XOc+e4b3A1cqHEGVkjpqRhOOo30lgN45IfP4pWnn0IuiFBv1tFi8Q1QUFNsfw+VxK88WZtpTHr38RgBzFQEu0Wq5P3Q9Qw004GuOcgaJaiRj9tTb+Pi1z/D4uR1SuMgTBlYMfMY2fosHtj7CMylZVx56218+Ku3UNEVDOwLsONIGoV8DHcuRv2agYXrOtqhBT+rYXR3AVt2paApNYzfmEbLOoiDp/4dDhx7CoP9aejNJRhOGy11GCVqqUnpqNa/Q33pS0Suh8pCEed/8Sss3VyEsW4Thh46jDW7xpDr06A3qsiU28CKC6fRRMOtwA5raIc2culDSOsWFEzAV++inR+BuuYBjJQMVMffx52r51BtOjBTQDuM0HYA3cwilaY1lphRNhRi4LSzMEwHqTxFuUCzSXufhXY7gmoEGBnLYXCMVCPrsFsxGjXmHIaQ6OReDkqYZxoPqlGFm/EwnImRsmPU54HpJQXKYArrDw4iZYZoLjTQXHJYrF0oBBgaUmCqMZQPrs90kEsncEx6eYRIBA/05c5GQdNcLawjNkPxMPFWw8S6Qno/e4g6fUid/ZgtKIyylVB0eDCRcGqTl/GqGVfRZPLj3bfzjkchBJSAC+nPCauyKzrA8rUkVNRRlaMYqCu8wQAT2zwTCxK5MVw+R1GlI3CQ9CB0s/+CgpYE2qxnWvDWOb1GBLmCbkNDxkaCqrHJZsrGkQKHJOhg70nENjr3TcqeygExRfyrgh3RP5L0lHSq1gn1tDOqqwe3U6+VA2l5YewkCWjcyLOSsla0eTJLEC7iwVVxk6x/UrlY1Vop1A/5i3hGmEAsMwvvqgrT78W9FnOCv6VrVdC99wkVU54tCUWbnRsby261g4vFdau/cvKjm0BQyZKOVSW7vcRCLp3T+Oh8mRCFosEhL6ioDd2toDx+Bu3ZO2iVy2jWqVfTwt1bc1hZWWE2KFRBpEC81axD1xRkMqT+FyDyfXbMlEVZuxhpJY82mXm7AdKBgy1rc3j6v38VfYf+AC4zeLZZAoOCd5rX/FyEJ60CspWYmp3BO29+jUtffIq4sgTV5dXeyLCRMlRsKRbw8o9/iG2HD0HtK8Knfk7DZNUOks42kx4r0YfLnxdBQef9iCI4Zt6VQtWYCYNwFVQ+V7sVQSbYk4issA1asgBiQXgitCPm4e9Lj7FAm/rQkkqiqBJSQChovPzZ4zOlG6Rzum9XoIj3IAahz83dO29IRDAIOCXenXTPO9fMgsjEviTpYWRZfKr6JsknufrVARNM7C1kVBi2FNO50LOejEMnCKFxUEgMIJkfieo3F6/h6wNVtanKzJw3O+aefEw7ILTTu0nHoCoMBf9JFYZmEFmm0AbK7DlIQIZ4N8nz3MNoEaCJJ7L489h5xpIkn+u5STWfZg23lxJBBU8k8OuVV3eiAQvKsgw8OYWYV5SZMm3gr6ogyeu/+N7UrYQsQqNCNGjyJFOQooQmBTx+jJjsVLQQ7sRb8K+fhhWZCGMTqhWhVCRAlMfrb9/ExRuLaPgRNu7Zg1M/+hG27T/EqgCWZjF6p6cQZSyGRVS8ZN3jVRo+6bgCKz0jXLmaV27432kNIiq3uFcscUcLgMJ7H4lmRiCImcizvY9Eb/haRkGbqhMdkStCUwUhoCo4PQ90LwMf6cjD5tBBLk9qn3cQ16fgl6uYm6jj7HfzuF6zMenbGNh9BAePv4zte/YyKnbbbjL/aKLD0fFZWw71tArdBraPdDcP9l0nKUc0Z75G03ky6i1T5Uz67JPnMCSWEYHFZK9na7+w+em0m3D6Nf2NHUL0eibqsqzXmp411r/PUokISHBJ0dBnBLjy6b/g5uUrmJuvod4iwSSHVVjIdqPqqthz5Ak8+NiT2LRlCyLPhkWWOKD7ISnu8oWDr0lsXUhEu5IebvZMJ88la1GRLLo8rqrF7juLZagylNCPWXsM6zcmARmT9fBvWz+C619/iTvnz0PzAmRKA3j32/PQ16zB8Zd/jPVjG8DynMx0MGD0Y8pL0/gHQQQ1cjGQbqJP03Dtq29x9uxFhKVB7Dj2BDbdtxPLN6/gzC9/gbkbC5hseaj1D2HHI0/g3/yrH6CwcBUX3nwD1y+PY9GPsBKGaC2VsZIaxqEX/hyHHj6AzWssmLUpLF/6La6cvY35+RVMz05jdqWFiOitJ17FH/zZn0NpL8OyZ6E3p9Eu38HcndtYmg/h9vXBGxyEOboeVr7ExMn8ehUpLYTdWoGRSsFIcdsVuh4ifNG8ttvktxghRUrTpRIGSnlYpoa5819i/P0PMXFpAgu2D9204DgKMLAW+559FSefOYlNxQCRY7H988aX/wU3rl7E4jIQ+NzvdK4yjUZLR2b7YTxw6nk8dOQILLgYHTLx9c/+Bmc//hi3phbQpOdbM9HMDeChH/0EJ555FgOWiWilDAsB0ikLvmpK/ZuyN21XZZv7I/A+bGYuxkTHEhFIJo6lMXX7UHEShQ9KXBgseRdEHgpmjAFLQSZwETVqaJQXMTU7j5YToO3FqLU81J0AIfm3FkpYt2UL0pvGWI+kGnrMLkQxDNg2ZxWVsjoMv4bbZ8/gg1+8julqC3ouz9gcim8z1lM9MNBOj2H7yR/iX/+717ApG2Pms9/io5//HS6evYQVElfUSP2U9iAPUTqLzLZH8MyPX8Vjjz3EgIhtN1g/oq4Ta4WemRC+ZiFWKU2U4AXe2YqIYhgSIUzIPRZpakRUNkmxGEehayAlWZNs5oCWu4SpW+ewMD/NdCt80gIo9mHP9n3YOTyC5cuX8NHf/z3e+9Vv4BhAbh2w8/AgNm1eg7Ae4/a5RUx8V4Vq6FBTGlJjI9hxeBs2bszi7swE7lRSePjpP8L+Qw+jRF7fy0tQa01mj2WwhLvHKt9uYw5eq4ZapYHFmxNw6k1YpRH0b9iKgeE+pEixzvMQ1JtwanV4js38h+m+kkemYZWY7kDLraMVLcEYdNC3yUCjXcft8VlM3mihUaN1KGRrchAo8Am7mwqsAv0LoKVCaD5Z0MQopumeA/UVB46jQbOGoBfWYHDdRoz22zBwEdPxDJQc0J5TUJ2hQleGiRKpcYzW/DLcNQEGB7PIqCkETQX1KtmtGRgaGUIul0PoRajVqdI6C9VqIV8C8rk0lA+uzbCKpwi8RPDTzays7n+SN3L5NQLo9AbpfDNYDVt5319yzCTooM9lfTcJ5aobBHapKJ2AjzXpr65kygGcOJfec+0AHonuRIuzXAWQM/b3qoLKx5GzUvS9T0IDSZZTzlDJ2U4KKJkN3ioLl+7PouohzqsD4qWqNL1XUP64OFKiIJsASQHIONgUAaAUCPRQWnvH9V7BsBhvodQnxkmMsfhZjAnzx5TsKkRGT1w3CzzkYq0I5u8RKTJGcY9gSC/4Fe1kAmDLc7oDzJMMujxX2XkkxxZiKxREUNVNfMmvkecdVRW6Y8VtVHg/bRd8qJGGMCZJBx/tqAnNLqM6fg7ezF00lhZRbzjMzPnm+DxWKhW24JoG1QpCeK4NQ1eQTpnwPYeJTFik3GkZaKohMlEOPgXEXoh86GP7xgGc+l//GNbmk2j75LnU4l6gHG9CI19FJkFPwIaraK60avjdB5fwyVuvw56dhhUSdUdHoC4Dvof9W7fjRz/9KXYeOkDGfmiTBYNBjAPq0+I0ZR40JV56UrZWjLvI8sdMvKrbj8izlwmQ64wdr9j1siO6fYerhVXE/ehkjFdVlNgu9b1zo88S81ju25XXh+9PQwIIvConKuxyINy5VolSK+aGPCfZs6tq0MnKJgmQu/OMj2Xn2glHJGI9DKR0hIUkn1ipykqvEecn5nhnrUiApzgnuRIo1ipRMZNBOFuXCWAkCp2M9kReKhIbRjw/cnKLfc8AxmqBN7oGQeNl58KSaQnwpAq2aXIhGbHeJYNDVWmeIJSCNKJ4ktJg0vvXdl04ntsVo0hE6zprBTtcDNNIc/DA0nsRosBnCR5LM5j/IqNrUb+ZW0b10uuwqnega3kWWKbTIQo5YG4xxD/+yy3cnS5DyeWw8+hRPP7SSyiNrIPXJr9BnQdIGmdGEMlzdU9/t8df3G8GtBJFZk7H5oCGgL9gK/A+YjJuFyrRNHYUriagh01ibsJEY8asNyiII9saClCJvhm0kQ5bKFAAHbswzUXE7hTQWEZ70cGt8Qa+vbqEu20XZS3E6IMnsP/48xgbG2NzkMS1GNU1meuiCiGen955IOY3u6cseEwq8fwNJEXKARcxTxKWgxsHHVqivM/KTASe1OG2JYJxIJ8D61smobFY4xUa8jime6soKOkhPvv1z3D54mXMlttotsmbtIVM2mLzsRWb2Hv0OB544hQ2bN6KyLWhhm1mN8SWPHkeJnZwbJ6xectMPbrfJ44BHUXpZG6TzQtVt3jiMxGn6wBPnrSJyJpFIxGUEP16hC/eeRO3vruI2I8RZYq4UWvivieO48BDBzFUKMIMYqgOKVz78DUgTKqwtE5nFA/9mMX8rSWc/WocK56C9YcOYveRgwxUn3/vTdz6/DRmp6qYC3Wkd+3Boy8+h+cfOQSFbFLe+w0mblzDkhdiJYjgVKqY04rY++Sf4IETR7F32yCy9gJun/knnP/oMmrLNmy7itlaE8vaADYdOYXX/vQvYUY2Ul4ZenseXnUGS5O3MT8+iToBw1I/0hu3ILNmFJGqob5cZlUrkxIphkUlHHYf+djxtaNlt5m3rWlZGOjrw2gug1RGx9y33+LmR59i8toNLLWoHSEN29WgDhPw/AGOPXMCGwoB4paJoqlh6vzf48q3X2Fyqg3XzUMPyphtldG0TeR2EPB8CQ899AgMxcbYsIXTf/OfcOb993B7Zo40TBHpabSsIh567Sd47JlnMZjNQaOeyNBDKk37Lq/E83ajboKpU2whBWOF5ihPErLYL2kD5u/jgko0r11Sn6e5TEpKRMjWdNZHV0gBwykNaa8Nb3ketflJLJaX4QYxvFhjvcJV24MTxLAyeWzYtAVYvwFaymDevLRe0DhTXy4lREppDZpbw+1vvsJHP/sFpqptIMOBpx7aiAIHDU9BSxvC2iPP4o/+w7/FloEUFs5+gs//23/BhW/Oo+oq8K0CQoOu24OSySG18wmceOpJ7N+3lyW4Q58s5gKYTDaA1k8mtsG1AJjfecLKo+QlqZDr9FxwtoxGLAumo6Fxzh5j3UVMtZuyTtRjj1Ydnt1Ci4S2iHVoGFjbV8KACsxf/g5n3nkbX370IZqqi1S/gs171mDrto3QQx2z1xYxd7MGUl9WDQ16poTRTSMYHFFwa3ocU+UQBx96Hls27UKaJuRKFSrpbijkEBAjJBcCt4XIb4P4q5Fv06bKLPMixYKq55DJpHnMGVHc58J324lvLW/t0S0LikaJKg2OH6Md2DBKNZTWNbDSLmN2zsatKRtziw5ajYjRvimHHAQkKgRk+xXkBhRo6RBBk2xOFBT0NCwY8FoRXE8H0gQ8R1Ec3oC1JQcpnMft8Cr0ASCs5lCdjuHZJJyoIQ4C2IstOMMhhteWUMoUoAQ6Uwm2Gz5MM4divg+mlYYXtdAO5uGjDM30kLJ0KO+PT3M2o1QtExuFAD1yANUbkIn3yUG6DJY6QEMqS3Q0J+i4EvigrDoX7ZDtD1aL4LBz/T3KqCI4kwGjvOn1nrvwHOsFrfK1CNAhAx0RFMlgiL4nry12/qzCp3UCKNHHwjZkSiMJz64kSO6lS7HgzuCUPbkHQA5gGfCk4CMIuKw8NWBL1RheEf5+xbk3GO6MT9J/+b0xSjLX4tiCHikCADEuvcCT1TJ6+jl7QSqrqvT0PMnH74yz8EmTaN29wF30a8r3/nuvEdVNCcTL40HXxoyqJdosnY8MmuXAJmmd5eAzAU4CeIrxIuBJeKsRk1KsB6c8hblzp+GT5Hm5jEq1gUBLYWqyxsSFaOEhaWxd5QsWBcSk1Bn65PsZwqQgx9DQUAKk4yzcSGeWGEUFuG/HGJ75P/4U8eCDaHsRPL8tAU+y0iDAwEWyIqrqkGiLHuLcuSm8809/j9nr1xDVPOhk1G3WYRlpnDx+DKeefQbrtm1BkDLQCAJqGQJ1rVL1hIHJpBIhU3p7gSjrN01o4Syrm1QthMUPVRo43Y5oqKsVIPlzzStDfK3iYjQ07DxRcy+bIB7Yyz3QvYBKXvNkkCwC3d51j3JoAijzrDtXl5W/OvNP6kWU10i2ZlBwSbuBoIcniTg598LWHUqAJFUcIaDERFmS8WbPIBPk4BUmseYIOX6xPvHOQcbbSJgPkjARW/d5Dw17hhM1UHb8BPgwbMAo81wcTawz/PN5ZotbcHHwI48l/zzJszhJhgnRIZYRYf2oiQq2OA8W3IsVmgfhMjWbtw8mthSU7Q8DRt90qH8kMZnvnJMYWAFwDRLNCxBHVMVNsqIJ84SmJlUZjdhBvHgVi5feR7/qI1JTIGpkPg+kNB9nv76L9z9cxPRKHYNbNmHf8Sew79gxqNk8PJvUQxMQqalcLIz6y5Kv3rkm8BcF0qu8YpO5QiCCAU+q3DNxNG6/QUEXq8ozlVWqulMyiUAqjTcpEEbMR418REMthdDIIApcmO4S8t48SmigqJNY1jTMuAKt3UZ9po3rl2oYn3Qw4wNeXwHbjj2JnUcfYz14gs4u2AMisdEL/MQ6KccQfE4ThZ7TS3n5grOJmEgQJR6S+2+TDc0qPlPvzsQGgCXRRL+2vAfRXwXwpDWYglpqmSabKJqnecXF7375/+D8ufPMXsB2PGixg1yGAkEDrpbBgUefxJHjT2PD5i3w200oXhMxJSekOS7vaWy/YRsGVx7ma0RX+VzsR0Idn6p0vFoqaz7wnzm4jRP1yQhjA0XMXbmI0+++jdm7d2E7PmoBUNi0A6de+RFGR/uRoXkbKVCoFzmO4arkHBkwMJExdBThQJ87j/dPX8alGQdDW+/HwUcewrq1/Vi+dRmn//kf0Z6dwZ2FJlqZfmx99DGceOE57Fs3iPaFLzD+0buYvHsblSBi/1q1BqaiDLY9+hM8cOJhHLp/Awp+BeOf/D2+fPsMnJqDQt7Eku3iVkNH/64H8OM//StkjBiGvwLTrwJOFbWFWcxdH0fb8REZKegDQ7BGR2EODjLbl3aLKMIpNi4hMRRCAp6JVROBMI98pzkbJZfNYsiwGEV05ttzuPL+h7h77RqqHrXDZGC7CoyRddj/wit4/OljGM36iFsahrIpzF14HZe+OY07t2tw2mnofgV3vRbaThrZ7Qfw4KkX8egjjyFleFjTp+L03/4tPn3rTdycmoGjkCe2BT9dwuHXfoJjz7+AkWIJer0BnUCVQYwtqbe+px1IrL+eArQTFgTrc2etQPzZYCrHjA1CFslceVeJKEmdAE9qwdFj9JkKUm4b7vIsqvMTWK6swCP2lZlGpOhoOj5TuSUz5pG166Bu2AUjl4NOyR6a3cRoIgq9riJnAHG7iptnPsd7f/d3mF2xoWaKUIniGjsMSLX8CPU4j749R/HDv/732Do6gNbEBVz68B1cvXABCzUfoZWDmqZ+bqKeWlA37sP99+3G5g3rkTU0qCH5tPrQmVdrhBQJvpEgDa3TlJhKyr+0figGsa6oZ5tlZhFHFI2IqiitJRy401whtglJl5SoCkgJi4jAPc0Zn1IFSIceWvPTmLtxFdO3J0AOlWpeQd9oAUPDgzBjE/aijfaKx2xGYo0UynWkLcDTy7g+M45mO40dOx/CUHEEOomo2jZI0d3RPJZFD4kFyejGESskEGmF9A9oX/CpAsuID4n9kkhGS/7XlHg0MyUoipMkEgmMqtDTHsxiFa1wES3Xxoxdw2StgZXlCHaD1vUYnse1EtJZyhfw1i+3qUINNGS0DFJKBghMZs3nqinoxUHkB0ewfo2BYmoKt2rn4FgOVHUQXs2EV/XgtpqMtk+frQ4B/QM55NNZqJEJv0nHJjq3iUwmD9NMk9cWIrUFPygDSh2aFkD57dUpJi4kB2U0CCIz/fuCNfF7+b/yxroK8EkVTx7QiJ7CLuWIjikEce61xci/ox64VZ8v+i2kAEcGr70bfgc8SFtbL/gUVY3eIPT3nRsL4hN1u14Q31uFoAhBADd6n1x9ECBHVPk6wVeSrefRdELtoZgvjDvAs3fjZedBE5qNP7/HvUFPByBREKd3RZs6FQdpTOm14lrkyrCYA2KshLS8XE2SKZdifFhlI9nERXDKopGE+tcRh+oEzN152gsGRQDZex/l6+i9d/K8p7+JShinJHaPJV+zuEZWuRavYQMgyfezZnpOESeiCPndNWmXMGOUb1/F+Edvw5udhFddwUq9QeEAFisuy3TRommSOicFJKReSSptVAUhz0FKMnCZMTRU0olLoR0rbNMtGQYO3r8Dz/1ff4Ewdz9cn4AnEXxp4UmUdmNOx2NYiSgY1D+X0VAuh/j27Glc+fYiJs5egr04jZE1Gu4/fAxPnDqODVs3AaaJmueg4RKtCUxRkDKNNP/oLgqBD7ovIpEiRAFozFg/JR03STRxuwwhLb9aQEBWj5bvn8xMYOtIT4JKvvd8stO/1X6A8r0U719FB06SG/KxWCxJ9yTpxxKATgAhGaDS3BE0SQ4Kkj61BHiQGTpLThlU8RS9SXwd5OfDZykbJqIQJuBa0OEF3babOedAj59jt6eTfl6VOEwEV8Tz3rvmywwGkfDqBebivvYCcgE+5KozeyRYZbRbqZXnhTie6BsVQkbyuiLfAwL83evpsinEMdl+RWPLRNm6dk8M4EiekmxsjUTggAnPUDBnMI9HpnFL9kCmBqu9BOX6JyjfvY6hYh9cEsbKKCgWAb9Zw3u/PourFz3M+h52PPIgDj99CqN774NDq0KogJLTonpH12glc0ck6uT7kHQUgESDREJG7scUqs/Cy5XWSgbxE70A3r7ASXqdvUQh9dYYKVKIIGq5mkGYKiAOWjCaE8jVLyLvLcD8//h6z2DLsvM6bJ18zg0v9us4PT0JEzEJYQYEBsAggxiCESIolizJ5SLLVbZpVtmyq2j7h/75r12kqySXRSqUxBJICCCSRFKEQAJEnMHk1D3Tud/rl288+RzX+vbe9+53p8FGNbqn3w3n7LPDt75vrfUly0gnm+j6Odxpie2LI7z+0hDXDyNsOzFWH7gX9z/9NE7f/4AwJBhwGDqwtHXQyQaCY2o1Z8tOnxtmrRi6qWqdxh6zOukoyRu1ZjheSuOMptTpAAAgAElEQVTvIhOdL39m9uG5RtVU0fkzzhuZV5pJMQO0Wt5BKQ0PQALPlnsT2Qa+hx4y/Pm/+ef46U+ew439KaY5taApElIO/QCF38FjT30CP/fxz+LOu+9BkY4EeDZctwuJDLUXqYSY0OL181DPTd2brAPtRj1jIVN7KglapetTLSmZsFAthggeheLulbhjdQ1/+cd/jJee/RF2Dw4w4DP1YnzwM5/HR57+DPoReadsbs9xDMSIKHMIyMaInRJrSYRudoCr3/0KvvTDNzHceBAPPPlRvOeh+5FM9vDyX30dz37nr1BkOa4WIfp3P4gnPvUpPPHkEzjpVdj74bfxxnf/M7a3tzBxXByQbjvYx1bbwx1P/ioe+dATePihs1iqhnjze1/C9/7sr+HkNU6fWMGgqPD6fo3uuUfw67/1P2Cpn6BND+A3bNtQoRgPMLr2BvK9AzhZAVKQm+U+unfciZW77sMkc9FWIXwBIrmcJWmeSRLfD1UiQPZdYUCECIMIneUEF374Izz7jW/h7ddexYQaSIdtQBqEZ87isc//Ij5E4JlUaKYuji9F2H7x63jph3+NS2/voMgiBPkQ58sC0yxEfO4BvO9jn8VHP/IRLPddrPRb/OTf/jH+6mtfw+sXLyFtPKDygaU1vP+LX8THfuHzOLO2Dm80Rstql1ej0lTsmUxMt9thFXNmkEXyf13qAkUNj+c+zxDOb5FaUHJDwnjDLArcSlPsfXpA8N9LdOlum6eoxmzDto3DwRDUISedLsK4g6KsMRqPxaV9aWUVnXMPoNNfIYlcuZVSOyutaoCQ/XpH+7j08vP43je+ib1JibCzClrdhCgQgD1ygd3KR3zidnz0V38Tt5/agDPYxMGVN7C9tYnNgxQ5W7lEPiJWIZ0aRZxgfWUZK72etGRzqgItnynZFG6DJAjlu10xp5zjhZZri4CTTCkBnow3SJ8nCCcYZ4JUBRrCZ5ED2EXQFsL2YNRGwE0NKZoKidci5Lg1qnVb1i6jCBtUZC9zPZeAm1E/C3iBi9IpEJQOqnqE7eIqLh9eRRBs4NzGA1jyewooi7kkNb+5nPF0Yy7LQtY/Y17Jt8k1qiQn9yy6zU+mU6HGK5aoqvZyz+W5FnWOSa9b9moP+D8nUawTf4hpvYPaTZH1SqRxjbyqMJpmmKQF0qwmcU3OJDWPdLxQ8oyK4ekWJ2kFlEGA3sl1rJ46jnfdeQwnljO8/vb3cfngGpzeCiJ3Fe2gwvjmLibZBLQtOHl7B2HgoilaNAXj3QSBQzp8KLRgVlw5g0lTbljFdW8g9Kdw/uPLl6yaowp6ZpWmWxjp2MGNAaiyuS5QJRf/2/SYlANXZ+gN4Xb2WiV+mf2yA0n779SF2IGVueZb/XkrsGEOfXm9RWUz/87r4UO1g6bF6q8JykzgI0BVPnA+fjaoNNlQqdzU1N3N7dZvlQE3VY1FECsHuwk0Jdc1px6a52bu2QTWBngeDXbmjcr5emYLQ+3saD+7xSBz8bpNYGGuSwIf0erOjSHscbSDZBt8m/f/rHE2QMMOsA2F2YytkhjNXYoX5/Kt5oJ9r7MKtgaetwI2M+DJOV+pXowy7jMDJ9UexFxnwD6FjouUrwmA66+9iB//2ZeQXrsIpGNM0gyjqsFhzs2BGU6qiCDA0yfQJzWQ2TFSbDlvuIHBwcR1kJDv39SYljnWOh28/32P4tO/99uo/XuFilSWGZqWRkemnYdC9KTIeq2qyJQdBtrrqKoMr716Hv/5T/8MW6/8BE8+fhu++Nv/O7KgwihLMRZH3UKwI9UUoR+A9xa61HcF4oBtxsKeu2Z8ZY9gNt5sfLoGZ56RqVzy9dTvGIQ6n7MqpDXzZ9EUx2YGmDUplTkCAT0n7DVrzwUbUC2CV3u/o17O0E5Vf8E53d+AV858dS9zJz4bkJmKJ4H8YjXIXNMMcEm/Nt3PT7dLsde/uR9qRhmEmfctjr88Aw085/et66C3SCzNKqWaBWOvbf7dpljaz8FOBkhFTDMwzD4opkX68LUTCvbzsanM9r8T1MxAjE7W8UBWOj5FR1Jxu62dWnQsV3pehvtkE3h1hZAHvBNg2noKeHoNQr9BcngRySt/gaJw0emdQNoWiHoN4qjA7rUt/MWXn8XhjQSHKwke+/TH8OjHP4rw1EmMqhqJn8CXNaa0ewQPRkKymDAzY8vrLzUd1N6TFJAyDAGVnGhaUUGptSAFZ1Vplv1K8XlRMJHoNeixx0NWYEzDlGQFbjtCOHgZnZ2/RTK+AsRngXqCjkfq5ARX39jH+ddHOKhWcZgs4d6PPIW7nnwSnY0TmLJvX5bNzJvMPJNrL0upiNpnmf285oBb3Y6wdFip1kZWZr80602ccGdtfea9r+3XG/daM+/M3LETFgICa1eotnwc1LbxbCfw/Na/+gM8/+zz2D4sBHjW+QiB8Pp8ZF6Ex576JJ769DN41333oc7HcKopajqIal24oU6bPcOsR1Zo2PfO7G1mfs5Nu7QhXzUUWiFBJ41yDfCUKo7DgFqxKMOOh15a4l//X/83Nq9dxd5khEkY4NQ99+MLv/5f4Y4z98BDgXKaoi4IwwKhI5ZOicAtsBo0WPVbZJsX8V/+9A/xg4MKpz/5a7jroUdxrhsie/0F/M2f/DtcuXIdO3mN9NS9eOAjn8AHP/oR3H78GNbKKd78i6/hpb/+SxweHgCdLjLPxXC0i60ywrs++Pfw0M+9D/e96wz67QRXnvs6vv+176Dn+VhfirAzmuL13RzRmQfwG7/1u1g7tooyHSgKbejTtQQe245sb8EjCN29icPpBFhew+3v+QD8tdswKUNE1HG2PNeUyRTPWQJNtkNSfeBV30ckHvyuj9d/8AP87Z99A2+8+BKG7H2NEEgdhLedwePPPIOPfIrA05OAea3jYuv5b+Kl7/81Lr59A2Xqw0snuOLUGA4B98TteN/Tn8CnPvFxnDjeQ6db45WvfAN/9c1v4dW3LmBakrLvgSK2p371V/DhT38ap1bX4E2maIsMiEh1X1JU89mea7TJpIRzXgZwyrGAcmECVAUaJo+ZtGVRo8pRF7nQqDusfpV0slXtZFgBzNsCbVMgrAr4GTWgQBX4yLNcYrIk6SJJOnLyZmmGoiykQtx2OwjDWMBVWbCXI+moqmeqw/Y1owHSw0OMhhNMShdxZ1nWE82LIuopfR8HBR2/u1g5eTd6kY+4nYoWliSrYVYjq1tEgQfqMZsixSBNZa/ynQYeEzd0Mi8LtGR2tcpPwKELLx2L9dknpkvymFntdAV4cs3xLOZnk/6pxkfR6sUFWTTw3DPJDJLTVKpwqgUPzwsuMrpSU5JEp/4Yme9gXFZIcyZyWsR8D4kmHpkjrMr6KJ0Ue842dusBuvEJnIjPoMsAj07NlNw1DrrSVQBIsxxj7p1FKdciPYa1D4PLDgplLnvrcDRGzthH+rNG8MiK0rgi6aygqSZAOYXHxL/DVkIh8irHoBihQomg00V/rYfeRo0iuYnCGYkZl+Mm0j+zYZugkv4rDSaHGSYHNdIhe6Y78OMuTtxxGmfvO4sTd5zAnbevYcVP8dIL38OPXn8R09BDL1mDN2ox2TzAtC7QnPTx4L0neZhitD9CNsml3VQnXELdRqhqH2nKGLmPpe4Z6RNbN+eB5gac//TKZdF4mt92QDY/LObVMvNzOyh4x0Gpwav9WQZ4ymFlWpho/eHsM60K5GLQf+Q7rN6dt7peOZx/Bi3T/hyFDuaHmnkPJ7oNPG0AY4M3c412tcAexyMgRY8xv4MHkLkOuypoDmrzc3MIm89f/GzJYOi2CfbhZz83uQbpo6R+LQKz2fiZhMAC9XVxXtjBpQke7WcwO/Ql8/vOnlV87dHAQDe7v0XV2p5j5hmYPxfnh5lT9jjY71m870UQboJjdX/GwGZOgZoBC6Pt4Y6igado46TRvXq2zFjOgg4m7BwXuc+qSout86/gb//032F06bxQcJid2ptMJPAl5ZG5buoZJMMp3DlVlYmiEEu+i45Urz1MWU1tPYzrDGld4PjKCp78wAfwif/5t7A3WkGWM9il2600ldO9EXlVpKaopuQU8+dRi8jrYuXYGi5d28dffOnL2H/lb/HzH3sQn/9v/0/89MJL2DvcF5pTGMdyyItJUANJVCRxIvQ4Vufs52qeswlOZU05gTg66yLUfD6Kg7ABcaoH5eIve62Zv5v1NatU6wSYAX0EJXZSzA6K7Xl0qzVh5q49//lZZh4orapFUTXmVMYgzTINU+9RlDsxEyPgtyrqdvLKrF1+l8dMoU6ymbVrXzcrQ2I6JPrLo5TWxfWh8Yiel/Ip8vdZskXPa9VWRLMqrD3LgHPj3Gyel9kDzLjYdFjR01l6TSbcJCE1a6Gi2l0IXdlQhWletECFV/ufaqlkPxeCbaGf6vcYOrK97y7ui3z/lNWPhg6QZBSQvudj3AaiGfLdAm41gn/zVfTOfwfLxx7AsOTPMvSWGlT5CG+8+Dae/S9vw8+XETx0Px7+zMdwx2OPYBoGGOYFemEXft1ImxE+PwJK9h8018VrWGRRyBxkUKYTCHI0ifmWbj+kK2ZCLa3VvJZ9RqriuuJtySXqKEEQ+oirAlWaScDYss9mtYfg4CV0dn+EZHoDXnQHVpcSOGWBGxdu4K3XbuDa9QJpuI50bQPv/fznsH7nvWj8WLSdBJh0ouU8MevBrPskSY7MJzNnZNfRiRjT4pjsGsOOmCV+lHf8bJzMXJqtZ82mmM0DJm8XWvbYe4J69tTIUiOmAR6rS76PJafAN/6IwPM57Awrtq5Ek4/Rsr+u62KMAI899XF8+NOfw70PPCDA060maGbAU60ftXeo3UryO7zGqkGZKeBpYglzvghlWj9/31c0OEUjp4ZZBaRiAKfp7aQVep0Yo2s38I1/829x8+YmDiZDtP0u7nnv+/HLv/RFrETLyKo9NBXpwuRGBsilb3qJ06tdLNHd9OplvPHcs/j+s88hfvfjePczv4yNjTV0B1vY/MF38Z/+/Z/g8oBGMRFOf+TjePJTn8HDDz+EpcDFajHBN//FP8Pzf/1tHO7vI+wvo7Pah4chLh7keOzpv4/3fuTncO+9ZxFXU1x9+S/xt9/4jrQIi/0GW3uHOL9bIDh+F37tH/02zp49I5q+hg/GYdKowRIK5ONdRNUIxc4NbF+6hO3NHcQbZ3H8kffAP3kWvteDL6l2VQlq20qZbUkPWOrQC/nTLw8Q9CPcOH8BL//N9/Dayy/j2v4O8a1o9jonT+C+J96P97znUZzud+GzvU7Xw+itH+HSa89ja3MXVebCGY2xjUx0bTh2Evc88igefegBxFGNxkkxeeU8Lp2/gBs7W8IEYI6niRPc/tijuOO++7GcJAhLgn/A6waIMBGavBjQGbNEs6dpuUhVeChSEvUbVEWOMp2iJmimsZ0kosXKGa6Tw60aBKRcsgWN54g+lOe9T7kOnb8RoAx6KpaVHJXaK0SuQeotDdXiGIVLCqcHl249BGjU8IWk7pcIyZqo2RvThxd3pXdvEHXQsgdkSa4Wewp7oh8lTfrwsEQ6HgFViigEwiRG3tIcslUyoaaUiuug7ksfdKGisw5JPboYULKaWAgwrpqYak8F1CSOUiwajy2YuC48H3EU4dhKF91OAtQ5sukYaTqV5ERRtZhm7BHK87FEUxeoyLUVaoj6vMppkPF9rE6S8j9gL9MAk8ZFVhL8kwnBml2OksA+bJE0jHlcZJ0JRl4BH0vo1R0ETF6VBTImRt0Qq8sdOJ6PtChxSIda6j4pg2CiPu4g6fTgNAXqYiqafZN8asQkzlc0Yqae5YxrxcujLtgXnsZhZIwBRe2j8ZbhsiVK46KLIdC7iUl4Gc5Si956D6vHTmJt/SQ6nRBlOcRwL8fB7gTpsOFjgoMQx06cxP2P3ItjZ1cQLfvoJ0xe7OLNl1/Bj156HgMmZL0e2kGLbGcMJ3HRvX8Dp5YTNGTCHQwxGU7Rlpy7MZo2QoMYRemiE57CbWuP4cTqOqbpy9jc+j6cv3rzxsxcyA5uzIE931znOh07U28Dp0VQYD5Dsg9al2RCHlX7ME5wKugUQbVF+7U/z/xdNnqpNszBsvmexWtevB4TzB4Bn5JBOWpfbQ4G+97tAHQxMDKB62JlY3b/OpiYHzhzYwY7kLIDQZXJVr8MRUdqTdrpT516xBTzrP6RbLpk2rWjqPAQrFKyGQjrT9E3ZqwFzCuqi8GrHfwbMGwDUXP9Mu40NbgFhfvIAax7rh0JvA1D0twXqQcL134roGCcghd/tvis7Gs0t28HqurflL7OBgFG22RXx7ghzYMiVfVUWXpV8eQvgkduHoUfomhb7Lx1XgPPNxGx6XpTY3s4xFTrfmU6GkaA9NctRS/Aw2MtCbBGpzYnQEoxPekZTYbSrXB64wQ++KEP4wP//X+Nm/sxspzZNgZR3NDndEzWyAWEiBtvhSJq4WUtumvLuLyd4W++8jVM3/wenvnkg3j3F/43XLt5FXmRCsjkZs9xKAuesK24qcZhKH8XQbzVN9SMswkexc3VjWb6QOUaa+a3rYMyDcHnySOzju31tbjmDcA9suatVh/2vLPBsOw7llHILZbGbE3Yc2txbZgqZ84emBJcaodsVnB5CArfpRUgIe0+TM9f/YV2smgGBtmuQjs5S0VTUyxFy8kKuOi6xVr5SLP1RbAsnycxuJ7TEihr8r2h8OvrEDaK7WprKnYCbtX+o7S8ypxKxk5fm4wPg2cxxuBBqvWjNMTRLrvGsdW4uar9QwXvYrphXHIXtKy8LEPtNC2X5FqtVigChCz2zZFtwzKxK1ipd2pEEtYwJPExFZMHF1E7QTu+gfrGy4ivvYj1257A9f0hOuEUy50aBzv7+MkP38bbr+6j7yc4/vTHpSq4fsftmMKRwCxyQwkKfSY1aZxBvV1eKOddVi70Wld7h9Jp8peYTei2V0oGrRN3OsEgHgjsW+eypQTPQdK6lKZJtFlCSVNsgcrvkhsGj+NInY8bqKBueA317iuIh6+j3w7hh8s4dfw4poMx3njhAt56/Tr2B0DROQb/7rvw8Kc/gd6xM6ikf6UyiyLNfg48lcOuWXdqjXAf1BRYMR0z7bu4BxDc+zM369kZpUEn90Nqmoz23wbpZq3OEsRCtbPO7kU9saoDoyStjEE5zyRXrb8Vr8DX/vD38dyPn8POgEwO5epZ0gncASaVg4c++FE89dln8OC7H0JTTOA3KVo6k2rHZ3WR1o5hry8y+YwW27jz2sZhfBv7HjC41Ppl8X8gSOF8YPDaVBKM1qwMj0a4fuECbm5v4nAyREpJRn8JDz7wMLphF2E/lXv0Wjpmc58m8G2wlvgob27i4nPP4dXnX8XA38CHfvVXcO6xR7GUuPAPNrH3+sv40fd+jFe3RthBggefeC8eePA+nNpYx0rkYqkp8OV/8c9x/oUXsUfLVz/E8soSkniKQQG8/8NfwCNPPobTp9eBYoK9Kz/BT7/zU3R9Tyo0e4MxNidAuH4WH/v5X8Rtp04y86n2Iz+S3IlXTlC3GfxqBHe8j2xzC4fXd6Slx9I99yE4e1aMx8gEUsZ/ygWYuhEmr0hlLNmip6rQzQB3KUZxeIj9y1ewef06NkcHYsjk06Cg14HfSbDS6WEj6SFIEiyvhghHbFGzg6zgXhcimFQoA7q3+sg7ffQ3jmGt38FwtIVpOcTSsBAH7JIOr9Q8knjKRFMngRNHCFiZEnYbUMcugoqGfKxwMemrXO9FjkP2kD5faUgmhW7GbNT4FrlUPglE1dpRft8lS3B0wpYpQzlVi5I9L0MXXtMiYIzcsll3LFVhzlNh21n93TkFxQwzYZXcFdAgpoG+izpS6CzxPPTcSHrfsoZIbaS0e2fLONJjeS5wwbgR/KgrfcEnkymydIyizJGxBVJFR3il5y6zFNNpjrTtyXNU1X5WKFXrFBrX8GIz+lv4XbmeCd9DEM54S1rssJ1YKLEEAWAv8dHvxmjrHOlkhIxgXe7VB/s/k0Pmd2kyVCCfZijSAtk0U/dBqja/k5pSL0Cwk4N+roVLL2L6WDBJyTY4NdugwksiJASZrosyzjBt2ewygZcTBdKtvUTdUIfaQdQPBHiyuEDwWYkus4O4uyR60TBOhLLMqjbZO2VNQ8hcgLmYJvnsuRqDCb04YRsqrmsaKpRwfILYDFUdottlG6JVROUFVKMfY5hvI/Vy2R/grSHuncLxk+dw7MQainKE7RsXZG71op64r/PZJ50IJ2/bQLIUoHGZVNhGPbqKy5e3cP7yVVSRg4BtbgY1poc5vF6I1fvWsByGaIsS49EQk9EEVcaYhcywCHC6qJoAXe80zi4/ijMn1zCevoqr138A59vnN1UYskC5MtvpEZC28LpbBWmmSmd+ZoIotgYwAZFYqOvyuVgjmGBDA89bAUj7GquinGdQF3SLRwJPHXnc6h7M9dHExwCPRRBlAw/+zAZIZrxM1tcEtnb181aV0xltQB9C9r3awayKFI86WfK1xsDFXL95/7z9g9GTUNSsXYIt7Zf5Dvv6ZWylhcM7S012EGvfvw08zZib65Vr0gGBPUfMd84oVDrLd6uKz2xctOmE/TlmTpnPk+BEaJXvrOguzmuhAB6x5X9n0kFtzu8cC1Otluun0Y/OXCu6ody9BjHK+EauS6mPkPsRKsfD1huv4zt//K8xuvQmOqR4+C5GRYFJrrJ/1ANIVlwiaqVPpC6Qv1YCRyzao6CHygvgZikypELhPXf6Nnzg5z6KR/+b38TeqKNoHTU3TIJo7ZAogFa72grtsULFDF5WIV5awsX9Fj/4xjdRvf09PPOZh3D6F38PB5vXJMAVfSMPKpovaQUFAwEJBnWCwxhpmD3Afj7SJqMNlAWAVAZmM3hGGzQ6ZNEo6bYvykTI6DnVe9XcsNrpaO2MYSWqoITjT0OleWXCpuOaef13gc6jSQwFotR3awYIwZUGX0aflkuwqEx4DPAx9Fw78SSUUFsjrNNMdhJEDk9rHzDrjPNt1oeX41QWEriIg6fVroGfNXOklUqroibZ++F8/1APZN7bdD5ui662nAvcb2Z6Qktva/ZpcU5utBOjbuliQJZpeSTfrcfzyN7LZ2y0fQQtpBKTYKDNOWSt07xFt+UwAEC02VojQwArGkurNYt5nhVi1gLg0xyDyRc3wNSJ4XstkvIAzc55lDffRJQNkGw8gq3dm1gLD9BpJrhyYRff/8F17O1V2Fj2cf8X/gHOPP5exCsrYlzjUNtTkq1ArVSL2md3UepflN7PBJymTZb0I9TAnNpuJhLN/mSvH44rA2xm7zUsk9cqN1j1WzRO2vmXNGexM9SGYnHgIWlSpNsXML15Ae50G72ICa0GG+snsLd1gFefO4/Lb+9gUkSolo/j5JNP4PT7HkfUWZHm4ebXYoLVrCGTZJrPAbV2+cucW7EfIA5UWwmjXxJvB+UxNdPZMwhU+4jRLRtdrwLnMkZCH5/rfe3xms9zVlBU6yv5TrYE8nwsE3j+0e/jJz/4MbYOc9TsS1uXKLKxvI6ViQc++DSe+vlfwMOPPYKWLpJsBSE0Z01u1tQN+S61ODXpWcw0dfVX7RdHk0E6weCGinkgz4zJt7mmn3o+JjCp52NiiXp8ukGOSXtMxxgOD6X9lsskQBhidZ3dU2s0OcGY2v+oaCOdfHxjCzdeewNb13cRn30EH/vcZ7C8sYbAreAXE9Esb93cw6XtQ4zcECc2jmG5GyPyGjGr6To1vv+db2PvxjYGB2OyPqXSFMcpwk4P9z3wFG67k8FvgIYAYXoVNy5siydBXWQYZwUOCxd1uIRzd92NpSSEQ3otEy9RB43nsweM9AZsyyn8IoNPo6FJjiyv4XT7aHtdqhMQelozq/WOMm4cJyZlSNWs2DN3BSXptgR9KQ3HMgzFhdVFWDSYoEVaZvDyGh0nRpuECLpAXJH+maPxSekMEU25NqfwSg9jz4dLnWzooqgOkbcp1nIm/iJUPGOdBl0vFnfZw6YEz4GgdRDzoPOA3GPFKpwlZMwal72coFOkV4QhtZwfTPTy7JI1RZMwDbg5z3jeVqTMEnhWBJiNXEMbB/CTWFpCNVlBByLVE5SVvYrxnTKdUgewmseDwwEm9NynRi/3UDcuauYLAoKbFrHjo4MYPuOGNkfrsC0RDRi512rX3Zqa7QS+m2A/G2OS0XhGUVWHk1TMcwqhWbYKdBe5OOYycT1r9cU1wPNaqp5q3/Y5tnWLaZFhWhbIDcPF86XXucERnP+9XiQVzyKfCPijgZnrdeCHPcTJCtCL0fhkwlIHqhLlBIUIIjEMc8MQSeijd7CJYe2hjZfg0BhHGGglIvbcJVBklbL24VCD7qQCFFndo9FOSx4TcU7lw0MHjU/mmyPAkwlJxw/QXVlBb3kVAaVJnFOMAijFIDIndp31F1d4g+yMJImlTztpwBWYtOZnFaiqHH4bYrkfwPfH2B98D9t7z4p7crdzFv3ebRiMPORljOXV0wI+GwLx8lUkIanP9BEpUWVjpNMB/MDBysqSsAiK6XVMhhexN2F7qQJR0Eg7v/EgxzjlmvTQPxkgcuj1QSY4x75ARVNL+tlVMeJkHVGyhk57DP1yA0E8wcHwAsbZlbm50NEgax7mHwFDFoXWHCiL77NfPwuitFPiLIOrXRyNwYAJhFSfn3nPSRts2n8n1e9WFFUbHNpAxXy+XVVQwTOkijOnz801W4sg1P5sfo4N3OwKsF1B4TVKtkm3JLA/0w7OzfvN+IgmRINAM4am0nZEA8V70AYtKg82BxjqM5V5idrU5s6f5voNkBLqEpUhWte6CNTN6wULWZ9zqzGeVWv0YXsr4DmbO5peac+ZxWfE95tq5q3GfRaM64qKPR/tzzLfaT8fGzzbYFSseCzAM6OJ6ecoPSCrSg4V8xwNZUqN+1zfwwwtTS0yN4ITJHj7hefx54JMKSsAACAASURBVP/y/8Xo4hvS5DnuRDzFMZmkmEwnGE8mYlIlc4H6F2bsRTdLikeOZdfBUrIKJ2JjZ1Y7U3ixiztO3473PfFh3PebX8Bh1lPAsykEfLHqKdb8DEgapaFkgEpdQ+XXWCkaeHEHF/aAH/7Hb6G99F088/MPYf1X/inGV66IllXokZoySgpfSVDLtivMOAtV8mil3J4nM5MhWnwL28c2b5q3s5mD/XnLEjP/zdoQeK8rzfa6PhrYmZ5/BJ5zzbUdOJt5YMDy4hy057wButIiY6E6auY7X8/gWoCnnvt8n9lb7LUvr7Wq0GYOmz9na16qkVq7pHsF2gG1up9W2t4QvAjle4H+R7AirVAcumwHs366Smurqqiza9M9CI0RjPl4Q2VWe6CyU1dmuwqMLO4XMwAgjosqscj3GCOF2RhqSb9411rJILM3i37TVy0xSEXkwSZzTYf+0l7FJKZ070vV41VRXKV37Yy5oEABv6tGR0xKnGokVZbcCzFxQoRthSS9ifr6K2gOr6HTX0Ien8V4eBPH3C24hzt47fmb+MFzh0grH2fPeHjiH/8Olu95QPSs1BGx6lGP6QIICQbpLFo7LUICUt1CwfSoVU6+rpxBHBs6j/o6MSBBJ4Eq9V2G8kxWCjPjyp5CjCJYGBFCFoM2AZ6qCuoilaRW7SdSeY7aHEm6g8n1N3C4eUUqD3E3Ricp0OmsYuvKPt548Qo2r42QowesncL9n/0MojvPweO8kZKFNr7Qc8xOMpskxM8CpWb9CvD0AwmImeVn4EaynVBmdVKQ8zX0wllyxT6v7PNQtcOZy4DMHn90TrKiwmqGYv3Qt5PrZNWv8M1/9f/gxz/4EbYOWE3xpWJRFVMBcqxhvftDT+Opz/4CHnrk3aiLMfyG9FCNkPW8n883tU7lGuhGqpMkpoI9S0RqTwm+jhp+9hcVLjB5oEzwsV+fy2C3RluV8OoSManaDpODsfr3dIpiOMCUVQZqACO6JqsqO3tfSsIZDUq2ICorlMMpiv0hirSEs34Sd95xVlp2scrkBK7q99nUSPNUgk6njbTMg20fJqLD29vewXSSo5ZcjUrysurCakwnPoFuj8kw1X/YcwcoR74EqkyKEQtPaw9Zo/wAQqeATwdT7ld0mGa806mlbYZT0n2U65d7LTBNWcmkqRAL+DSUIZNK0U15mBBsc/4r1kQtoMJzVjDxGlA0EAt9o0XmtYjgISmBEYEhnWZzVgxDNL0IbdwgairRv5WUnVKtloVAPURYBZjwe30HndBBEFdybi5NWcH0kTIJhxYR9ZakacqaJ+j0ELGfImpM3RpOGemc5VG2HllNpLHTYIau3Ex60EOBQJT5N64NVkV5vvA84OsbxmolEwscA9I3Ab/fRdDtIJ3myIZTpNOpAGwBPuyJWinNI0FnlHSQJD2JN9LqEFVWoy3Y095HyX3Lz0iYgM97ymnu5EgSLemwgpiiapisYZzko658VFmAKm0wwj4qUcuz7Y2PaUa2BbWIfLikyTLpxKzIcFYs4DHi84wQjbrKJ0lyk308aYZIpoarTDKFOal8CZUkyQ/h91fQ7Ybw6AREQyLuiZJ06yCMl7C8cgJBN5IcnPKXITCipjOQnpNMGLKKnwQOuvt0QHbgLh1D0O2p+KEtkcQxnKiHhlVYuuwySVFNUGfssRljSgudSCcApy6Q+piUhwIuOU6FMFU8hJ0Okm5XrpuJYGkdR/aZsJbYZ5nzWhlCKoEJRGZVVXSFjVHRPdmnhKUVA7ue7yH2rmA4fA6XhudxCAfL8Tls9B5EEnSws3sDh8N9AYAnTjyI0D+N5fgSXEwxGW+jSHeBaoTJcB95OsXJYycQ+BEGB5exP7yEureBaGkJUT3C5GAXB6MpxryunocoLuFRa8r5J4kN5VDOxFTddNFfOoWllVMIix6arRyj8i0cjncQdjM4X3/+wowsYgcQJjAzm/jiz2b/rqM5VYNQQcjsgNXUK6n5SM8dveAkTanCC3FtlWBONzXXtvq3Arby2Xa2UX+3qToKSNFaEtMHae4WueBuqFKUklkxon8TgNmZUzlIZxUtleuUQMlUiKWkrzL3LI0bXZkAGQkwlRsjD1lxQtXGI4YqZwLpGX1I/5yZIZNFVd+l3TKNmQ2DWlJ0rMrcog7RHPZs7m1aC5jG8kJ/lmqaAg687jCgYFllmE0Aa4J18zyMe5x63UxeZAWf8yrQHJQdpfmaz5fA0cwZU0fSmpl5Oxg15iqQNE/fas8wc6w036Gms9z7jBKlf2aoTqY5lrlPqVwp8KQotgbAqwqK0ESlsb1ybCXwFBdHXbYzVTgF9Al65i02AuolHBcky7jxCl758U/w53/4B5hcfA0d0v26XfTW1oSeMhqNMBiPJBhrmfGLFL2VnybgIZui0zRY760gjnvi+tYENYLQw+2nTuOxJ5/EXX/v13GYdpBLhcVQbVX1T3QSuv8mN39uXnVbo099Uxji/FaBH33zG8CV7+HnP/cwVn/5n6K4cR0Og19Zy6qCEUaBBCnclekiKvRGEWDMKwFScZLspcrkyrrg90gVz+7vaPYMDaM09dNUtWTeLfS95b/ZlT27uij7iP5886cNKk3ihv8mtGHSgzX10biGymdblG8j4pLssV7rZh1LBlqDJr6vlEqDceAktVJpGM01mL0iihhYvdMIy157ovmYzWVLhz+7R10x1Hum6He0DtXsZYrSqgQyZm+ctYSRqqSuHhmdmq7q2kG8AdCSoBL6J/e6+eepPczci/4grhv6quq2LGa8ZOvXr1WfpdCnnbwz320YI0zekQlAQxFqd9S9mQ1jriOfMScsKqSqrisKrxrbFlUTipaPVSw2585prw8XYT1FOLyGZvMVOPkY3RN3YkjXyGIHq/U2hlc28cKPt/HS+RyV5+GBh/r4wD/8XUQnzkmihxAwcgJU4wx+oHRXuVMJ8Ox43IMVyBR69EwPTiMNnls+eqEjjtZq7yJFu0RBYxKti+XzLbWOjQBT+l9Sf6T3M65PMTaT8vAQjdMgdyNprYR8BH9yE5Otizjc2Rb90/LaKm4/5aGuI1y5fIC339zFzi7dUlfQOXM33vf5z6NcW0FF3aMYOanrNEZWTAiaSqYkcBzFyLFjBbMezfwPae5jqp1lCVLThUIuVQ4lz2BVWJmV6bHQbAAF7XTcIFRUJuTUXmtalJhzy5bsOMzKc/9j0kHWgYueW+K7X/8SXnv5VRyOSX0k+zMTIBh3OyKNuOeR9+DxDzyFO+66S/rwtQWNPdSaU/NazS1JjAr7U+nnmP2nyYkkkPXerdaO2g9ljFwXcUvdHr+4gsNKCSueBD+sabOiUpWIWrbKqrA7GaBwK3TiEEFZwC8KATU5WTORj3LswK2poeMcYcWtEEDHwJfO6gH1e2z51uao06mse7rHtlEAh2I8t0E3ctGLXGTs6cf+ofUU+XQolEvGEGXeypqmWpHBd4pCrnV8SKCRgVhIqjRBDt9ZFtprQ/orTWvgC/ARdoaj+nJyPHi3BeOpLudog5CVZzcU9+G8JfDMUI+nCLmxBl3UfqzGX3SBovxWPR71ucJxDhMyGAhIHURSlW5RsA1G6yBpXRTa5d3n2uZe0IuF+eMzDnBq5OylWTsICoKpQ8SkGIY+WOxmxdULab5TIZyqIDvzfOkP26SFMvqJfHV+M3Khq2lTYsIelU0sbZZU7Md+yIwnKozHI6k88k+2OslrFWMSfDO5K6AzYCKGVqtkClBLKGUlBARtjK0DD2G/C6+TYDrJMB6McTgc43A6FeBJF1eCTj5zUvV7vT5W144p85p2JP46qFkkCUQrWnpMLBNgsZ0KE2Au6jhBfzlBLZW+iareVi7yaYuD/RTjYYZouULUjSU+CcKO9L0NApX88sMEcaePIPKRZbsi2aHxEZ8jJTvsUc7qGfc0AV5BF0HcQdCJ4cahJPDzskBBGVFJf1omATqIVk+IfpF5erJmObZMsoKphqCLpf462dXSykUlYhnDMRnroGqY2CeKpVEigJ0LGOQ14pUNJCurCgzSD4CO3V6MvFKFKremuVMKFBVaLwaXjN9T119TMz6gd8ceIraOYfJBa7hpxBRGBN8qScw8QMUKNTW8Qq/mvVOm4YoMhBEVkzV1k6Jpu8Ka477OMUvcCN1gjMnwb7B548fYddcRbDyJM8t3oxOcBuoBdrd+gIPRW/CTPk5svAfL8f1Ycm8gnRzi5s2LmExvIAiGqIsR6qzBxsoJuK2L3Z0r2BvfQHLiNI6dOoN6sIX97es4zMcoExden+ucLf64L3BMNduIDHBxWl7C0tJtWFm+He6kwejSJeylVzFqUqydcuB85Sevt6byY/60M4Z2HyqTbTSBnwTjYqBwNPO9mAFXqVIVWBrqjDqQ5hUBySKIU/LclMZ8n7meWdBoBV4GANoAmd8vi/MWbruLr+M9m++xqxkGtMmYyOZlAuO5G6z9PrlFDRpvVc20qwqqgfDcYMIclnaAZxq2268zn2uek+ldZ65j0SHQgNvIV0HPLPi1WkYYYGl+tgg8F59BIYYACuCb99jPYPasbmGKYr7L/GmbR5istk3fk8/SiYZZUKnvwzw381nM2C5mvM0zNNcp8nqx27aFOe+s2CiqptYo6Uy/BAyWS6cE8wI45tRL8z55jkKdatGGbDFArkmOJjmF5194DT/997+P6vKLaKYTpE2I/soGhmO6npGiQrc56gEoIAc6pFm4DrJsijxjH08f67GPlSaEz8M67iNqA5w50cVDH3sY9/7G72B0qNxXaQ7ADVy0ZrKpqR6Zclw7QgCE2/hoahfVciQ0uxe+8lW415/Fpz7/Hqx86n9BcbglphWL8+TompHSu1ojmsljg0GzeJhZN3Pdngs2MFRVOEWlt9fR4vdzv5jTbTW9XM9r83xFpWIA1S0opmbeSl1OZ87E4ElXDmf6M+k/SFc7GjJoqrAklVRLCCaJOG8lS4sO2tbXFFxNu1WNh9W9y9959psAXu0ni5VUvrxhxYLjwUwiAwYCZLI0hEaq5yO1JhKoqMBX4XRDYTV7rtIfE8ZKj0teg+yhChTPgKAAANKL9C+T6JvnbeSzeTCSpWT2AGFj6NYaHD+TkGICWmk+1fWYpKQaCj1fFlptmTG3zYbENp62/SWZBvq75NxhayADrDW1XQyfDIghfasRVplyL+c918jyVCoaYIsRhEIfD+oUcbGD5vAS2tF1eH4HXv8uNKOXsOJuwUlbvP7KAC+8OMLBBGi8ET726Xfjgad/DV5nTWhk1O1Qe8TqLANFVj9UFYxmXAzAK7Ge78SRVLzLIsV0xJ6BE3XEFCPR+9Rc/6JZm6JgFUrWMCtRLep8imZygJIUwtEU5ZT0JiY4akzzAlNWmTwH6djFdNpgWpSY5qqVCK3603yK6WSEThLhkfvO4lOP97C9n+GNS4e4tF1he+Kj6Z7Ag098CI9/6ClUnoMx3TTFXVv1ihZtGYO2vFTBPbXfdY3czaWVhdLDN2qOBqpfrdDKdBWa5z6TdyZho/wfVN9Y/mJys7sSYjqeIE9TCR0StsnwA9W6SWtG6cEhcJLjIt+p9nZJvkgylaZskdAWS1JAc+qxWBFrUWYTbN64gcmQlRcXocdANkOYdBD1+giZ2IvpAtpDJ+nDd0O538RlA3g+SxKeG6kGqpYPBP2lNH7nd1HGELCqIVWquQmRSsgFUsmfknmiK7AGjPD+FcNAyzncFn23xGg0lqCZ1VjlPk8aJs8YlRilfkyog9KaoRCzG1I4e/2+/EkNZJExWM6QUaKRpSqJwXOKNR9pF0XTkwB5k0uyQSqxNJOBK9VDcJ+j1IKAHy4mjaKCGjNEJq5Jnwypm2OShHrAaQqH7qC6wOCIY7kcRbK3sYUQK0IkJ4ppnWwOYrEk+j1J4Ig5DP8hhkdHUq0DZBWPv6eTEumkQDopZdySZeW9IICNccqM9qwMdbiHJ36MwAlk3bD1GBMgWVGLFi/NC/FIkHM4zwQoREkCP1TVK+oN0yKTNmaybxNUN2xrVohZTxSGSPMcU1amuWex8FCWGLJaRfzs+UjiEN1OKP0qmWCoCq77AkXTIq1aaa3Bednp9RUFV4oXxgXXwTSdyD1GSQQ/jEBtqLRj8tgUBZK8nuZAVkczRotdCJD3Cl06Frd6njWSmNQyBhPHzXT3jofaCeB1GY+4kuyKxWeixvDgANdvbqJ0gdXjd2Dt2HH0+nTK9RGz4aXjIAq5N8bS6ofrl21VsrLCcExtbwsv9BCHAeKQjvkOJqOB0HfjpCcVPzkL6eCfZRhPJzIelMnFUQedmIl4Gp6ROUJg7wlQ7HSSWYtAJoxMNww+1wkNiKTCrCROEivCwXQ4klY9/ZVlScyFBJxtK/KAwPVQcm6UyptD8h2WKR/Hj581mUxkvR4OpjLGLEjxF/ejpJOg3+vJmcjXMZGqQhmWb+kRoOYUzZ48JxCdLtkwcAfwsCYU5boZCSV8aSlAhufx2lvfRlOuobP0WaysPIaNYIwxEwZ+jeG1b2M8PS8V3NUT78Vx7wyC3TcxHLTSHm/YXMZB+SLK5gAryQl03RVpkZPnu5imA3hOgo1jJ3GDNPvpAG2YIVyu4SZAvAS0Axf7+2xj1iJIJF+F8Zi9rvtY6bwLy8m9aNNtDG5+F1ujPsbJIU7dFc7bqSwG4yZAnGe5jzp88udmcUvj90XhvNVXzgRcKtCbax9M9UMeXsONj5Qs3Z7C6gNmwNdM37hQKbCDUvN3LnhWGwz4kAevQYsd1JrDag5OTAVmDqaN6dEioLaBuGTaNK12Mag2h4mpMJrK50ynZTWQNkGoAWU2ALYDdH4mD3tmNxd/mfEy91nn6jU/q5pp35c9DmZRmQCBP1O95o6O0SLgk0bHtwCeiwB1trlZVVwzpvZz48Fzq3E4Mmd1dnxxHhvAP5vPutWJ+W77TzOOpnJprpeHpoyRNnwyIJlVE/N+o+dTYf/cnZKVEQlQCCCSU3jj/EU8/6U/QHr+x8gHA4yLAH7cQ1bxEC0kQBCnT53JZzWThyWTDCWtsB1I0/deSQv1DLmbSFuVd51bx/s+9wE88g//CW5uMxhlXyomCZRjLJOiXGPa2E7xVLjZVdQtemjXO7h8YQc//fKX4Vx/Fp/5pfdj43O/h+nuFTkQ1X0akK6qwmocZqtvIYGj/l29TgX9Kst3tPo9Hz9Ls+kaqqyuXN8iaULnSENfmz+3eUJBro2xkqVbNs9zcR5KBUJXKQUU6u8z7oNCAyXQpD2hBi8CABnc6FYevAZxF8xpq6/oUUwYCNgRMM2gWLUZkv9/R9sPDRiNgkxoRbVqFC58HMUM4VwUCqrWyioUS7MWDQoki6p0wSbxJsEDQRD7BUp1WoNfAaGqIiBjwsPZj4TepWjPqvK2mLCSwFAHKmbvMAwFCbI1kM5SRQo9unZVQc7opHmA8x5NMm0x0aWCIdIBVVVL0cUVkJXcjwai0gdSHEtJJ6bpDEE+AQirWeow58EuiU1JSpIyxoCNLqBAhzb56RbKvbdRD6+LEVbcuR3V+FX0201kBxleeWkfL74yxrSKcfLsEr74Dz6JM/ecFlojA+C2ZdBfqSqN5KUUEZR9Cic33paAiKYU3O6FglkVAlIIErjub2wF2NnLhf7G58eAk2MjwYluO1KR6BaoVi1ezXthwKT6eJasFnJu0ISFPXal+s5/V7DuYHCI3d2bAnhPnTyO9z92Pz70QIC3L+/g1QvbuLpboIrWcPb+x/Hhz3wO5+5/AKNsqhMuaqxlyyhKAaHyrdoUis+c7TuEDkigKdVQRRdkNpx7mKS8NHOFz5BzgG6/pFDzOcdJLC7ZDK76zRAj0kkZxTSqrx+rIqQiS1MEBphJD37SVcDTSihKQpssA2IVnsncP0k1JPCkfo7VJur82Ag9S2WOd5IASSeAK8ZfmoLH6mHJRAfZQBG6SQ+1MxWZAZMJrLYJCCOI1hVKJgzqiutJuW4SJHFu8jlW4kDMlh+KFk9qJ9tHCA2SrBJCGGq1Gahq0zPZsmMGrgoYCJVNkooK2PPzJWbIU5WU4mebnsFkNGgbYaGdCy0/k8/mfFPun6V8RpJEEr+IzrRhP0htViUO0GrPIK2QiQA5D/jZuep9aMdfZj/g55I+StMZIYOTEkrQpSs9XPesvpExI3uGNlIjjVTo5WTWhAG63a6sZz4jtiwppRd1K4nYwWCI0WiCjHRcaggrnpMt9qYHMg8JhDmW4oVjV6l5NvC56Z7KZCuwp+WUYLMii0y5pwpLQlyOtSkBnwlbjfAsblhBVIlFaohrJnXpAJsQ7PhCmeW6Fl06398CQ7YHYa9RAqMwRCdhMoWVLa5ORZfP60YSRQRHTFqomFLpoZVuXu/VdYC400W3z8piJBT8UTqVPZ5Ospz3fhTDjztH2nsZVpKJByVG1MUemzNmnus8eU+acyjVXCZNpY0aq7yTFPu7u9g52EPY6+DYmXuwtLwmPTvJiul1O+qIcrgvyC4tZ47fUC8N5DI+noB6xv+BBxTTEa5euYQg7KPXX1FSC7aZC3ykWYbBcCjna6dL3W8sVVdJMIUBwsAX4E9dZC/pKBM0rlUuvYp9iHMB9dx3JIbWzBPBORxpVvKzDFEnQafXlfXIs4mfGdCBmTE3926RY6kuBsYXwTDi+P7pZIqDg4lQ0fkMDdvIgH2+N01TaaeXsf8uz9OADDKdXGBitFayKI5a0iPtfUUq9OTPOc4ULSYYFZcwml4W4N1beRiRdw7uYIpJ0cHysQT16GXs7l1E5nZx/OzDePDsHTh8+w0U6TEUbYP96se4NvkPmFSbOLEcYjU8LS16suwAw/EQ03GLM2eWpd3L9l4hRlHJUoRkaUXo5IPrIwyHqZwRHjG6y6QH4NV9xM6dSNy7ELUHKLMf4uogB5ZC3HPf++D8+atXWjs4t6tYdhbeBi3m3/laySgxtNbBhgEpZmLPgjidmVwEnrNgsOFhopram0lvV78M7UroSswA3KJhuh1QcmMzoHkWHOlN0q6E2ddrAMUikFN92FRwNKOM6RfZ4NO0YJkBljkamWm9uKmyQmLuxzYEmQEay2DCzlLZ92G+Q3Km2v3Qvn7zWqkMCo9oXtmbvdfSq9mg1v4ee3zMQhW6nHXgmPljV2RVLUj9WnytfVDZVXb7+R15Rrrq+HeCRasibX+n+W51jQoc2Ndl/9y8zwSqnGty2GsnZana6OBJzYM5xUuBCq03kkbMqvm5gqasqzQogg1cvrqJl778zzB+/YdIDw4wzBzkpEF5dCxjHy698eiDkkGqUGkYwLIHVNOi45boly5KP8Ok9tiyF/ffuYEnnvkgHvlH/wS7u5Vk5EjhEi0M89OCrLTOTKqTquLZME3ZevBPLuPtN7fw3J/8qQDPz/7S+3Hi8/8HRjuXxPp+PmgWQNIVMXWY6eSTUI21ZflMB6WAp6K/mCTVnHJrA0KVNKEBlKazERxZWlpTPeAasueD/czN3DEBqaH4G4qcCZXkdVqDKyGaVXk0NG0GLDOdpq5OCO1d6L5qfnB8Z1U/Vrsc0lCU66w8feo+JZmg54gAdlFGzCUHlkbWjLC8XjTcajVJlcW4nSoELAEVaxYS5Op5IhUfqweiWtsRXCfWdHVVKZrNZzPG0vpDWe2bPd5mccheN6suKZdb87wM0FeyCbUSSKNTxU4dLM3uV4Fj9T0KIJi91TxHYxQk185qDKsNPPTZo02awSvGCCsls+ct55DeCBhM0XmXff/Yf1ZkDkwekHaoTLYq6d3JsW2QODmKwVWMb55HNbiObtDBqY17cawzhDO9gjdefBM/fX4Ll64zV7MkSZ933buO2IUAGkUBVgCDQbSqPqn1RpDoZGonUA7H1HOpip/jqTnIVb/vdjBuXKnCsIk7kwDcF+jEymIHE6kMMEnji6SPbgBftLucZ65Y8rPyQYp+2OQImXAKAslG85Ynk6GATlLKTh5fw313n8VDd4S4fG0HF6/vYXdYIeisS3/HJz/6EXHxTEvllkqQxfnH78uzTJt7UJOkXI35DPIyVQkEWWCaGKunuO+H8n4CP+5n4uxMMGF6g9J4o8sWAx3ZK5aiAOPxWKqzBLxKA0ZNnXLU5t/pMOlEqromYNe01tFyGF6FtAfyFQOKyTiCDQl8tZ4qZ5KATsN8PqLX4nbowgtVooZBJSsjBNorSyvIvQIlJQxcc8xDEXATYJSknerWNtJ/UFV6lM7YVKxUJVjWVODjGBPtBGACPLn3a+ApbIhWqmUl90HtIswAlnNGnEh1PML7JgWdsgvdSXxmIiYOmWy/4LkSALNyxL2IFTzGt7kAZuVS3O2qthvqfkmjZLKjRDqdYDQcIZtSEzaW3wRUpPT22RqLe6K4XKsYUCq1HOuqlqrqIG8wKRTI474Yk0LNqizpwAR+ek+k2QsTFZI0E8CsWjHxuqlPZ4CfZpWsDVaTJ9MRxpOxXC+ZD9T0uW4giZYrh2M1xpR4aNCn9mx1isnMZIVb2tkIHULWLXV4BK6UVDBRx/0l8dgeh1VRVcgQIywmUbTeUNa7UKiVyROvV5JNHEfKOJhMEGptgNxRplqcy+JOy4SfTlgI8CTQlfVOoO1KJVNM/aQKScmXaq3EZx6FK4ijBBFBJlkWbYu0oEGTJ23PgkhpCFUCSJ1F8t9SFNBdDvS6IV13poC3ziG+Tl4vrswKHtciwPQkARQx7zJJMdjbw/54iM7yEiZViJjyoV4i1fOlpb5UOHldogJQxs1SVeO4kYnBPYuDRqAahz7ydIjzb7wunhhh3NF7ZoX19TWpqKeTVO6HIF8qtELnVSwCjlcchYjjSKqe4vjLApScWzWylK66U5l/sgfx+zVFnmPQCSNMyLII2EtT9Yfl/yRu1N4YcorrMZSKP9ejjg35Jxk0XFuTaamc/6NoJkkQ2ZHMKVYVqecl/ZlUVXaUUO3FBFcxQUNZFHufc22FHro+HQAAIABJREFUN4CqC69eFhfrOG6QF3sYjenxUaOzMgJts6qxh6TYgOe/C/FSiMn+Bbz19pvYnVS47Z478YH33o7hlQmKPEAbjVFGL2Hs/iXS+m10fCBuluDk7IqQYVIMUeQuljqr2N/JsbtL5ouP7nIPTujixs4e9q9w/2tonoyo68CLVEI4H4WYDpaAdAMrSYuVpS1cmxwC3R7O3vZRON966eIR4GkDTA7AOwOYeSVQAIrWYNmgwQSp9mdV1C7M6G6adsaMiQlUOMCszlimFTaos4GRbTZjA2UTtAjI0A3TDRizg0oDlOwA1Q5+F4G4oe2a4GgxO2/u4ajuTI3C7P40UBOgI7S0dzaZXwRpPwsMHgFo2qzAgMVZ4GaDSsM31EDglsBMG2/Id+oHqC75KC2VG5xt6GCetblWeeYKmc7BivW99nXawME8awN0zVirOaY+ynyvOTwMfVEzPN9BoT1yAfoTFFCwgmEdvNugRLqpSZVQVVtkvCWgNFQXbSpE10oenmKhrd1XZxenKLisQFC7Q+BZRsdx9do2Xv3q/4fswk+QHR5IsHc4ztBwEyYlT5spyabPQ92AAgAp7bZpNuGUWHUiVGGOceUhrF3cfWYFj33yPbj/N/5HjKc6GKPIXz5TrSuG6QrE8IDTSZ6S2V8f0elVnH/9ugBPb/On+PTn34tjn/s9jHcvoq7yuW5LV8M0M1XrtvUzf+eA62NePUBmPefA850mYotvv9VcMWvWzjLa69H+DDsBZCdTFvenkj3TdBsLQ1c3PTrlGTIgYcDfMmAOlY2X1lXy+fDvvB4mpwIe9JruyetitlWBUm2KIwGHOlBUFGTpYq1EFSeCgDO7XQjBja6+Kj2ZckkV+u5CgmdGZ9XBBdth0FbezGnNP5uBPgHRpO0KSFZJO3OYKnqgqjrweqVaNRsTBtKGdq+WqnlGpHYa7f7iOWKuV1En1WGswL7RAavEzSxpxSqhdpPmt3BsJdgwrqdy/6L4UuMtr2GAqDTnrDxI8EnQJjRQH+yXpjLMFWInR3ZwDZPdS2imO+hHHZxavwPrSYbp/kU896MX8cpr29g+jFB5PRTtBGtrLtZ7ywLGVK+1SGtJqelpMJmS0phL9XE1iCQYLYRapaoqEsDwPkIGSTFw/Dj8pWV0Ol3E3R7CSPWB495Ai31SAKVfIBVz2sVbNGMSkBIoqYDYZ+afuiRqnUI6Q6o5SF0YKwqx72CpE2F9tYe1fotxSvfJAnnlwQ2ZKT+OU+duE8AmlHxGjKR/kZJKcCB6T+5r832eVR7uc3xeXC+qnYpaF1zzbIEga6suJBAliOIzNMBTAkkGzCGpyjWaMJbgjWBR0bS5ldVSIeZ/k4oWhGofM3Rx06rItBwz87ZgP+PZOmPhW+2rnMeSNCgKeEWLoKADZQnGKiKJFGlGJVRIl3RQBoyt2QtY8VTV/Zz02jzTVStV1aE1CO9DEjPcM7jmJYmlgCcrKX0dwEsQymBVNMysnBN0lhIks0JDOjkrmaT9sfLCP6WyTM1mlgutkiJVSWpQNyctGVgF1LQ96gTpQO65SEs6iqpzgIkSadtA3a2nr5Frhf0KuSfWNdJ0gsFwINdGWiKvh3sOn71HQyZWMSWAVy7TRiLE9U1APOW9MXFMgOt46BIskBlCAK0rR6yScH9kkM7xIfgTPSKrPfTIaJXbJ42dBPywF2TB1jYqocr5TjhDKiodVEegC+hR3afMGWM6JodsxaaeKjkkXHypX6vzkY6oBGtMNnQ6Mj9YxSL4FI8Lvl67ksteI4nGWKqzvAfxz9BxkgA/VghJ2XRj1atbWBzKzZisB3HjleQNwVcg84VzmckaPjNhnghtnT9Tz65H+jfBJF/HqhwBK18pe56Wh7G6TnMgVt312SLzUdy+VYJIJCJSDTc5UNNma+7ErKrlKh6h4y+FlOwpKh1X0kKotjcPdqU1ybj0sbJ+DMeOrYrukpRi7h2iT2XPeQJ7xr91oZILlFG01FmSmu5gud+R1jRXLr0tvYPLBjjY38d4NMHxjeM4eeKEqpxK/3o1RylxIKjmuqenhnJcJuVbtUPh3CFTiGea7ME0h2QiUruJm2Q254jfOkKl5bxzfOXvwufF/ZasCc5jVnzVc1BJdNsjxiSG+B3cs5kQFnNP/Rzl3JZ4gS7MpRQmmPDgfKYEgFVvqZ3X/FxeM5OlHoroAjwaVGXLiLCBOEgEeE4mNL0CgqVryMqXkY8G6Dl3oanvwWBcYDLYw87ejmiSz9y9jne/exXetA/4B3A6N9D415DXl9E6u+jFNeqxh8MbPoZDFw4ZB50O6qLC7vZIWAXU6XpBIlrka5v7qIYxvQ3FxtsNqctlUa1BlTnIRgGcso/lOMFqv8ZuOUTmB+h0z8H5xgtvtYtVPxM4cINYzJ6/A3wZS3sdzdkT3AALDrRsVrPKnLFJ10G9BPayUwh3x85+2wGV+WxmQG3QYiaADSiEJiFlHgUyFiuyBijNKlpWldF89gzUWqDMBK3mM+2qrCmn22B4kcorRjW6EjL/rNnfZnjNGCu8E6wr/aEKyFQ2ZHHMbRAto8rqkMn2LWjd5t/8ThbkLOizonnbzMgO8o9cg8TlKgtuj+Xi3+3PN9e8WDE3c2YxsF58/nZ1fj5mR6u8Uuex+snaAN6+FlbdJVNqaI+m9Y2u5BlgXrel0Pjm2lpFMTPv53WQjuAwy8xcbP8srl7dxhvf/CO0V15CNjjEte0RNrcPJCgxoN2AT2pBSOWUZ8hAlvqTKhfgeSzqoY5LjCoXQQmcO97FQx9+GPd+4b9Dib42wGJVSoNZMj/BzLQBnpp2SOvwxkN82zpef/kKnv8PX0G0/SI+8czjWPrE/4TR3iXlFKerjvb8n4M5dX12okSel3poszFn1lS0hWLDrhIYM/Mvam+Enq2qZDaYNGuIz2hGH9e9Mu3kloyT9Xz53/Y6mu0PostRvzjW4v6oaTOmX6tU04TyRqmTyuA7TiCUHkmBaCAjAbjWBKsPVM6Dam5poym9FhhsqOsl8JxfgEr2HG1zwp8SvChNpdonGaCaeSr/LZVN1hVV/0qpKJnqoQaK5t/plKglQhL08IAmiGYwLdjZaONIItLGLTNpgLl+TREMGRCR8ENgIHKGoxRsA9qN79ksgahBs5qD6llJFYQBgGUIZO/VZp4IiNRaUbNJivzeTEgGM0JtjGYaP0Ob5gUq8Kkoq0FVC4Ai6CuFhlsgdgtU031U41241Vgqit14CR03RT3ewaWLN3Bzr8S46iJvA5RNhn7fwfHVE4jDjgRWQaTaAzAwJUWKNECCT7eu0GFFkAGQ6LI6COJYAkRWtPjepNuBv9QTIw1WTQxFi89AOV7mCrSQTolqRuGUQFIHNlyDlF6IGRt7+UkQyz6JSkNJl1Q6pnrUHzq00/eEFiygkMGcG4h+i2Dc8ejEmIv0xQ9YVWHQTF2qAkaS7OP1iJuzbgfBbL8GTirB587cOlXfT66bQpnoSJVMzSH+NpozU9Ubm36mOoEqrWTyTAAQ1570AGR/wFwBLNGU6h6zqvo/1/rSaIfBOUGb0OrF1ZIgjUG/mhNu68FtQ0m8sN6W10qnyTYKPWrFXOrOhmKAw37XArC4j/H5UCfGYFWDWwk+a5ph5XLPvv5eoUzqRaFo4Ypyy/GUCgMdRqepqs7q6+Ozz6WnoQIPnBf9/pJUL9M0w3A40ECVrZDUPYkJF+/JI0WQ/Wm1yRGda6V/pJCe1VxlJ8FatdsgpVhAsatAtjgPlyWm2UQlL3hdTC4INd8ToxWe80Jt19pUIyPitQpYNPpu0XG6qk2IrjIxPcTRlqtxSa1VlFHue6Q4Sz9Nea1KRnmu0k3TeZayh94yq+PKmIrO79OUoLiF31tXZkNaf8prVHpj1YZDQGjMVi6K0qzMMHWLP+5FMn/U75Wkq6pTnCuiqeU+o4Dn/LxxEEUxur2egHCh15o+zrLnM2lAiqT2RDFVR967kUVIsk8BFYJU7hNyXir8rMeIkgOVZEpIZdXGl2Q1CCjVIF0SP2I65sCnTlAnC+Vs1P4cwpLQ7YvmfWnnxmb2OS/3TPNJbrghe1SSqg6EPG7SDId7e7i8eQ0Tml71N3Dmtttx8uQGkpi67kYSXmQ7sdWUHJG8Ieqh+awiJe3gvsU5QOBJ+vHeziZyxxeHX2q9uZa6nR6Wl1bk7BEZDJkhTPFIVVgxpbiv04GWv1n95L7Beci9SiryJgmnadKmPiI5GMYdukWa0Bl4NlJOQ6DJ8y7LBHg6XItcH5rSLwke3beY90HpAOeLiRtU/KINVDUbSSjlBJz0HOD7qxK9OECHRl9Njcl4IvpXmkSGcYDlO3fQW9pDM0mQ722gGPWQFwNpWzLKS4Rr1xD334DvUQu6jsnhBm5ca5Akx7C83sXKcWB5o0HSL7DM3p3RJTjRJhyHSSHVTzQKhhjupLj2Zo3tmyGcqI/V5Q5Ggz0U+RSdDvWqIaY0kzosMJoUcMtlZKmLvGCyiBTkFFFUod/1EbKrh8cWRBE6QYxx08eEjBF6737zxbePAE8z4UxF7u+sRJlVod9kB++L1QpuxCowNSY3KsicBa+sAIgezcq0WMBFJqwO0EQDsPDLDshMRGnX3Mx9mM+ZfZ5dZbA+80gQvWCAYTYcA3bMn4Y+ZH+HuS5zn4b2MAvGrP6p9i2ZgNoGUfy5fZ82cLoVyJvFZHTe+hlaDPMZkrHXpgBmkUgVUNPjjEugUOBMzGzpvxavzdBaFsd7cWwW58ki2JX7N3QZ+d45ZOCjM1pSW+Njg1X7uiQBYuaOnBsGGNsjrykwusWDXI/Was2yAlKJUZlhu6It16M3QAN4pOpTZ1LxjNbuwiU25P3Wv0Rw802xxL94Yx9Xru+o1gi6X6FQ8FglEL0PW0nUsplN6HhH4OmVWE+WUYaZuG6GhYM7T/Tw8IcfxoNf/B1U3rKiBDVcJ1qPJ2tnTrVVbVaYqAqk4W9ydh2vvHARL371z9DdfxUf/9yj6Hz0dzHauyyfY4I5AwjtSrhsoCT2L8yH2ahq6iXpOXaCQQJYQ+eZ0WllJGZvtdeYPXdEtTYDPFYF26bTO9SNq8+ag+SjZj5yPaT20idxdigp92mh12itlQS2bLkhmhu+VrlUC+VO5qgy+ShaGk3w7FA/F7Cs9Z8C8jR1x1BJ1YxWkYVci/m7gFupVcv1G8qvzEeNtoxuSfoAWm1RVJJAaerEtVofsjToUQkCIBHzhY5oYqQhuVTjCqmYqQSNyuRKY3ZWWkEgoyhjpMsxkJOAXwC5qdyqtSpnBwM9kTepYENdq3bm1pRgjjdDYgY0ap9Ta3LW+kffE/9VnsUsAUTKptJSi+pKA3BWbpj9lkBSCYBVJlycVrUjdVlKc3UG/VwjWZFKRT/yG3h1DrfK4DW5XAM1k0GdIahoyFKjchLpRVi0pGBmCP0a3Yh9zxgQk+7FKh6DErY+IG1QjaNQ7qVpPB2oQ3R7faGjkasvtFpSucSoL0fL6pzQj6mxI8iZYjw8FKt7Mdmh1rH1ECbKtML0g+UzTicToUKySsgAnNopoe5p6is/j7TZcjpBlU9lP9gbljIPeG18VgK6aL7EigQNzjwHq8dOo7e8LhW4zc3NmXZYACCDatEGkmLuCdDkOiA4IkjK0gz7B4cyv2XvaFXfRQOY1RxlKwHa82uNp+eJqZI0Y+fc5f5X5qKJ4m/p00dQlNdIp6wUEpTzMw2LyGYTuajdRsadVRB5LjRimkyFUif988Qj1QOtkhiGeAF7NbKyXGNluY/TJ04gCQPcvHEdTd6C9FxF+VbMAEkI6T3GzF0+e5rLlAVN4pgQUQBAJYsUxdOhVlcbrokmklU1Jies9U4aXkbXzyhStFIa4+iqIbXAw8FA6Vi1ptgUCjj36ajJe+bZLg3qWXGWOafAJ6+B1SOCvCLn/ajEHr1X6TDK6+Y+xbHXwgwFE6WjjIeMFciFfuMCUrRnBe9TxXi6YqbN0YwBGme+aOVkz6tFk6k07SopJdWsUCVOFGWZDqGhuKL2lztYO7YiJj+ya3J9i/7TQ8w9wHiJ6GQc9y4xw9SyMLa1iPt9zeKYNZVW+5CwP5gU8BHRpdbsQ0bmoFlmwjAwoIz7adJRXRKY6FfBiU4Aa2d881lao67OS7XfSq9kelloNoBizykqM+eWgG/Z05R2mgY8oueVZJvStSuXXFOBU2BREtcyFtpsU8tF1Oez4skeoFIqVa22hJ6sKqbKYFHLIZjI4rUSeIa+YgCUNarhBHs727h0/SrGeYalU+dw27k7cfzYqvSJJPCsWJ1mzFSpRLMwZ6RneS16dFJt5exhgj7g6d8gnQzFfMsPYywJC6Q309BTR5+Lb4mSTpCFYOIIPmeuFSaIOT48h8U3Q2jUKqGj/DLYXkaxlOTMkUyaalEihn7CeFCPUcaK+v00FQDLarZiPujPI1Vf+w8I0BW6OvclJoEU60UxpszcNt0kFM2Wr+c9r/U7WOl2BYQeHhxgb/8A0yxH2Ivx4NMtTt62CaQudt9aweaFCOPRGK7fx/5kiuUzA5y5e4D+Soa8dTDZD7C/1cNt557AAw/fjTvuIvvlAAeTQyTudZT1VcCZIgpW0fFPiSprOr6O3a0Bbl6psbfHWIbrpcX+9kD6fi71EnkGwyF1stz7WNXsIZ2EyDIfWc7E5xTdXo1z5xKsLjPxRWlFi8BNULYPoenlmOLlucbTDr3N301guPjfJojj5iBl+1mGf+74ulh1Ulky7bqoq3UGeKqNisGH6cd0tM2ACRxnn6k3OxtU2GDIBDqWzFBBlgXwxe81jlY20DQbzQzkzTHKbJgWARN/YFdPzQZsqJ1yTZabrKkGqUBynmlSQEsrJC3aq/0MDPxSAdfcpdW+B/N3uQ6LEnWrZyrPkQu2m8wq3PYYLIJk+3nYFadZ1VFoLbfWUtr3YdNpbeD8DqAgFaWj1F3zOeaQkyBfmwDZz2bxPrhhLP5a/Gxlua0NSQw40u7NJnso2W5PVRPn36fotfLfbLDM4IgbdzGFT5v+9btx6com3vj6HyHaOY9mOsWVrQGu3NhGQk2JaLl40FMPqChEzEzSqIBUn0Kag9eI/BIrUR9TZ4QBm3lXHu49vYL3fuI9eN8//l+Rtl3RMBjdgFTaJJpRmWPJGDJzzSbXbizAs3P7MTz/k/N48atfxdLgDXzymcfRefp3Mdq/KjoUo2eUoH6BQs4gjJusvQYV8FYASD0jdQhx3I62VJm7WCtQxnmjDTOM3tUyFzJzcS5TUfPCVMmOzk3lPDtbvrNqvzap0UCGGUwlmVT0UgX851U8CWxYUROqraKXCfCki5Cmo/P1DGx4hIikWpsCyb9rzYaiADKzqtoBCOScaSDVuBzZp2j6RPqouHTqHsfaEVKTWtVcm7WDMXRVFfCYIFTAocugRtPBGZQK/SvUgYk2SeABqumuZkzF2Gbmnql6agptiYDJShzI4ayr1ubPkHQ8hUpnz0d60unm6LJfMDOvk0lCOtYBwIzKrR6o9KxTrZ/UAS4dBKjDodlHmQsoYpAh2kdS1aQpuzJdCiOlg+JYUQcZCHWNWfZCXF7p2swpEDCJwMQaKxys9BAEsmJJ7TWD2iCGk3ThMNgh7XA6kn6NUrFhpSJgNVy5lna6PSj9FfvHRUilsqT68XIMFD1OzTvDmmF7cLdh0EIHVtI3UxTpBKPBPsbDgdBCafwQVjQ+6kjlgRWovMhEizc4PMT48FAy83TFphMkq9xs3s72KT1qr7oJRqT4b20KLbNwaNBB11Pud4oSTvpfEHIcFWg9dfudWF47jt3dHbz8yivKkIZtd7ThjVAn6xrL/RXRLRGIHju2gaU+TSkmuHrlOtJM6bJUTkAFisbfQNabNvCQZAhpuAXplSqA43MqamXCo7SxqsrOihz3S6GjWh4MJmlujH1qticQ4MEWLZ58DltXTafKaEc0mKRzco0xQZgQACk96trqMm47eVKSIxcvvCWaYO7PomXUmmdJLuk2MpJM8UJEUVccOFkhln1wZhik2sUwaHN9gnTDgph7W3DKm0o33VLduI9+vy/3SeBtziuh1Obsw9pBIl5mxtVaJUBn80u3cyMY5rpQNGhFZVctMRhAaxMzbVxmEo38rqrhvuBogzRFYZdEDhMkVu/VI/umSexy/rOVEMdZjLUVW0tq8ARmunJIMGLAAttHSDLPabHU72M8Gqr9lrpZL0IU++iv9NBb6mN7f0+uobe8iuXVdTGnkh69pqCggYVKmrHnJGmNOQK6FfeWZ8Z33IcMc8mADZEeFJqpJ3RLTWu3PQc0hZdJYlYqZbx0IkIAo3gHqDHrxokk/giExGhKJ5s5T3ldii3QSDKQ4JLxgDGiEiqwnBV8rq642yvWgDbsk37GPC/U3FH1AWrFFSgSwzdpu6T3U00TFyYI16SuzMoZZSUOFGCrhDVHrxB5re+iLUo00wzZ4RCHe7u4ubcr7aPC1ZNYP34cy0sdBOydGrpoJakyxf9f17X1ynWe5WfO59lHbzvePsWO0yRVW7UNVSmiEuICJCpACCGugVuue4HK30DithetkJBQLxA30Ah6CGpJaNLQNK5TO4697djee47rMGvWDHqe93vXLE/cLW3Z3p49s9a3vsN7eA7JLJLkhOJudvKJntDaI7qCyIMUq2WiRFWd0nUVu3uHePH6DVy4eMxtGWeTCWazBNPZXGufNAU/MznlxOMPEFoWJb3rLX58QARwnJV8KmEM8OSgoZDNY+vcUfm6pBNDSgeVxFlsIyJEMHFpQlg8ybOmED/lWsnZtZxIwIvFN0eCKH60wzU0UZjh8tzJMey2MWw3JVYma53ZXJ/T3OniS98AXnp1LOTMw/fbeP8nwIOP5qi19jBNI1x8Fbj6mQydnYy5KaoZ7Tl3cHT823jltVdw81oL7cYIo5R+2G9gOplgnXXR75zDsLeDOBrh/scfYXSaIJrWkOU1pPkCZ4+neHg3N/4nfXRZqFoSbbVGmq7w8B41DrpY5X0sl7SIW2B3r4IbN7rYGRB2S4fTuYqx1drrGBy3kFTeReU/PnhQRPTlZJGT1SEwnCjl4Nz/zgku/HKAghWJ2laCx3GucrIGjoMnoCWglKo7DJDN7P75iYYemgu9bGUP24mutUMsePTrKsPwyslzOVgtJypFMOsV/RJMdTtp8vcrJ4J83+3E0xaAdX81LmET8wRuGzrogfansiVbbYWCZPn/t5NiCZgW3b3QkQjwmGJ8uPEQkuMbZ6kTu52Il5O+cme2GC8mTc8R8dlO8La7uuXk0/+uORO6rL9pXmgcg2+nP0u/xk91zIJ4VTmZLict9nODRviXiwwZrNLnE3f6TRJrRuEu6V+CgrM6SqhXvkR1eBn3HzzBe//yj8DH76G6WIjjef/hE7QJ5iCXiwR4iS7IvE9WzLF4PPRMqqBJyEttiUG9g/HqFOOsgu6qgZcv7uC3fv91fO1vvoXpuoVE3KVYvGnZfKjISMVVCtSY7xzPl0alLW/P7pVz+O8fviuO5870Fv7wT7+C/T/4JuanJyboUVT0bbvw7qCNr3Fj/KtcAPH5rb1W7uPPJv7+Wp8L3I+zhUPJ7R3La23TYd6Mse9Pn5ofrNhuWcE4VHd7/fu1+3sUnYMSZ7HgBzMRC8kpQwuH5xLG5XBhFbxDT12Mr2CMHcDESgK3x6t8nzr8V1UsqeTIQkio3DPYY5WUh7XBi2poVuzw9bHivT0TPKgza/6AGmer8RpfVPPcnqmSgWZXf/f7V2VYUEbjCWrbkcALA2xLRD3Q94PXP5tdVR7IfF/fe/ka79hobfPwZwK/9VXez3U9C0sETITDFNAJg5TQyHyK6WSELInFPTKYNMU+qHTI77agXoTWcq6a0Ib1udgakSgTg3D6w+UVLJJM8KcFLVzOpvJAJHSLQjtn87GsXQYUjeDZV59RNsy6I+J38WCnZTxUjImiWNfG5JHzJIkjiYix40pLE3LeeC0MhivL81jnXUEl51MGHhNV2BkgsXIubhLXbmtHZ9tsEWMSzTCP5/KOJJS2ysSH5vVd8pBqYGMgSpb6vnjpMq5cvorJaIRff3gb0/kMS4rvrAz6KusKWTtk6HR6SqIJvzw4d4jeYIDRaITbt2+rQ6XnzmJD6P4wuG422tbhr9XkE8jOE6v9nzx6rKRJa4/2EaGQ6IlneW7ZWgbiiN0bV2W1ZJ2fxf83IRFCDKiInGhcHRpfPk/5d9svvEhivEYGoHwujP0FN2ViSPsVdgVXOTo9Wj80NPZUHx10Oyp83P/oHrI2ywMBmq54xs4nciT5ZSI0TEpDgMlCRODhqTPl9mxUG87mSg60hsndDJBcjof4kVGEfLFCrz7QmuEYUnCJ88DXukOUsaQAHJVbNqgSD+ycyyYYJwWrbIWXaFTh7Ar8bnZMmBDYHhnUz0Ng7hQajg+TIyaLHOOy4JHvsbzm7u4OmpzjTJgCekjoChZ2nePcamJ3sCv4cL/TksAM+W4UwdrfGeDOnQ9x+vgT9HYuoLNzAAL6GE9yjf3q179Go9nBheMrOH/xkuZcfW1ieFbDMjSJeJXspCcp4ihS4tnpD5UAsMhs6A1DhhkVwaCrTIh8rLmXMYHVXCuQe+QbBqVxnrPB69vJHBrDIHrFc4CfYYlPrmIVx48QfX4Jvk36QZjj+pkg5ERtNJT8e3xJRWa/PxY38iwPFK4NDBW1FdbNZ2lmQg9IPd/uWfu8a9yVzniPA9UhJJ1iRU2hBkXwsVjniCcTJKOpOp60nEnI0ex3kNS66PT7lnAuE0H7V8sUMb1KT0eyI2EyOx1PrKsaRNhkE0Rl2xrQagDnj87h1ZdfRa83xDSKcDqa4PHpiEh35JUqUirUBkE3a3KEppd7eLOwIvXnoFkgOK8l9ybyF+hgAa6sM4rnJFWNWVAhh1qHtZ2xHSa41nY2dJR/XinXMXi/f5tonc8tP/+2zzXi/ilOAAAUnUlEQVSuIamPRxHq9GaN50gj2qwEmDpVj3sNfPnPF7j5mTWOBg2M79bw3psrvPNTwpUHWGKO48+vcONVoDdYY1IDuhUgGQPzxWUc7l3HjaN9HPaA+t4+8sabqFDzYdlGnhHmP8Zk+hQxxdXWLcTREtMpn3uNFsGYPh1L7bdTJxKiizzr4uxphpMHkwA5p49KD1jzzK1if7+BneESleVchdR8nSJdZ6h2L2L/cg/x8gSV7986KRLPcuDmgbkHE5uAb9N54mtUZQiLsJxIlAN7Vd+LQL5g5egQ8AfCA46G9ybssjEFN0jA5nf4em4e5eDWX19OXLxDUP5dT3zKv/upiCf8oPx7ImKXktjnJeH82fOSRh9T/0zriW2+tpPE7eRsO0HyAFGboatylhL18r35exGw4VA+30Q9OCwCbcFVNtV3v8LnjZ+/73ayXE7g3DPpN41v+T7Kz8V/XoxDSPr939tJcPG7DuFwSHYJ1uljyHuhbPf2PP/0e1owXszncBN6XWEgvsKqYnYRqqqpS8pKpqnI6qALRuHkZLU5f4aX8PjJFD/7539AcuunjEwxiSu4//AputrlqkjJZeJ7cW1Ua4jpC0W7Bdr1EBJLMYd6hm61hfF6hFleRSev4/q5Hr7wu5/DV//q74D+OQlB0AeQe3K73dRhRogKK/Xs3NXJ3eK3zMCr6F09hx+88Rbe/M53sTP5AH/0Z1/FhT/+eySTJ5YcPNNwdgihQc2sckso2eZp+5g7VIevazdNCfJ5z7JYJ0zAq61ifdv7BLGbktgMoYBW3dxUGpXIhATJrotwRftd7VVhX/E9pXju8uUwCJkn0OUDwwUiGvRepBpjQkikqXOKaxaCWwYmLWoviB5iYgwViikooDAxEgmb1JjgbcSVyvOxWL9as1WsluyQkFcFKW3y/9Vjk2iJCUsgZRBrAQLvmdehbiaDFcGCyfchJNi6TavQ3RCcU/U5/5OdGVNlLK8JPYMgHCKeEzvgFUs+PBl/3thSGZDVfO01zvUNBznXjCk/mr/lNp4hhLxWXKO1QoUdTCYOKxVUKHqSppG8E4U+YDiwSLCMpsFfjwlQUz6S6s4s2fVj0EcI7QrVOgVu6uj2Okoq0yjBeDRDEuWIZinGkylG8wkaizWOhvs42N/DJBrh0dmJFDHPDYbo1ZpYtTqYJ+y4JkpCpIyZ5eL1MWgUpDOirQIDSyqap1KI7bQo3ECxGPPx4/0Q/BoRBhrHoMUDPWSo1CnEg7iVEM/p4sF5pCuKkk0wiadSWVUi22igzQ6vil3WacmokruqYZbk8tc7PDjC6GyMJ48/EaR01VnhbDRS0E9+FDtoSZyiS+uQFZF15K2yY2hPZEJ4V+CUMhH0rh/XIbt44riJn8h7NXibd410ltDrLhQ3uVuoC1pArK1bRIVTR45Yw9zUlKWAym63upd1VFh5Tyx4FvyQxuxqhfo+ZPuBdFy4hwhyyDOOXTzOX+MMcn0AhO9SzGuFrgLnttY5u8ziy1J0JE4QM1AO3EwiM1j5Z6DaaJpitIlHZahzr/Pue+ANuiqpVEpZxNT6tERRZ1OAg/Lqed1azyzu07qDqBJ2iVKDFYs3SIsHIjA4WoS/qwjEa2IXnF16ciFN4ZPvzQ5aOySe1hG1/YBFD84/+dtSSCpn4mcq2Sq68vpVUElVAJEfbbOLwc4FdHtdU33VdVkSzc/isxgOhxjud9Fi9Mr9xzYWvZZznEk+5xARCZ1WDw0FtvSItM5/r1XD8dEBbr3/C5w8uIf+wSV0d88jyVJTq16tcPvOR+j2d3F8+UXsHRwppqxLrTbA+0ktIOqEz4JUCK6lKJbya7vfD+pnxslU6dS5+YFzyQ53Ee8E5Aq1F+QVHMr5ShTJ+wtxIiGzLEBo3+aeT5EvznNaO7GIlFJ4JqhzByEjnsv8nYRWSizSNBriNM/ntM0wHjX3UdvDCBM9ExeSX+IURklAM1HAxzqeFe59nbbmgyXihoRxWK/H3q2GUSe0hxONETjSHvvpLOA5RpvQTkuJ5+jJU6SjMWrpUly+FW0QWw1U+vSTHJDNjNn0KZZJhCW9iZmcsktJODFjm2xlCTfREqQ0NBuy9CF3dWfYwWduvoTrl18UJPzDux/h/z64hXsnjySwmFNwjd9U+SdkXIg+o6yYRbUVVPXcVKxU9doKHVKjrqmor1guUKN4r/x3k36lPKvJSacquoqz5MM31fFl51fK1yVtFYck+zq2NWCWTX5dmwAqoHoKoldwnUhiIJ4hHZ/p+StmsRAAtW4Fr//lGteuAS/sNJA9reLW2znefGOF2Wwfq+YCL3wuxssvA4N+G6eM5xpjIAEeTw/RqdzA/noHq8kTnK4TXH41R7M9Qb6eG880obr4SgXVCj1U6f8ckUbSx7XLV/Hw7gmePDhDt97ATp+iVg3xy1mo5F6eLZm0m2czO917ey1MTh/h9OEI1WUVg8EFdIbnkbbuYd2f4/R0hsr3fn537VAfJU+BZC2irqTen+XfGBrKsOkKRkOFTQMVOnxMiMRlCHhqhxo4tNYPGo9ULV4lbIbta6selUVzPOCXWtgyx2Q0KcjE2uTCQcQFY8lCWGbuN+kQLk8qw+dpPoYunwenBkUIfNLQ4dogwDZQuHLwXITbJYisB0zblQ6vyAomW1aetYyreCsGR87hsgVEnTwf+9AtlfH9ZjH54tFrA2RXQbEC7kCiF1/A7R/smanag4pBjbbhu4EI7/BfKqAZp20jy11YKBTZSVkA6dPjubGRCDDtUAGXEhwrkEWiwQpuFbVWewOlDMm27rXUeaPXmGT6g2y48+t0wIfAV4df6Fp7MF1+Por1xefccI2do+b36Bu4B+w+XrJgEZTOFGS9wmqIY0rd56gPDjGdrfHGd76NT/7nB8DTB6gQPrhmxb2qgz9bZ1IIy9XRyDChzxMRtoTWLKvo5WvstGjpkGG6ipCu62gvq7jS7eHzr7+G3/nm3wKD15CSs5Ml4nTpgAp8DRN+obCAfRNCRu5Gu1PF22/+GD/61+9hNbqPr3/9S/jy7/0JpvFEgbzBHK0LLNU/Fz+QHUkFSx48/M9QFVQ3LQiPWWdtjZ2aiZpsJzUa26LSwcCuHXh6eoug7qbNRnw6rvMMllSbQI6pKjK5kICM4OdW8ea39je+kZSKTTBAnRVXNCZiw2HtYQlyHqgyajme5k2D/DgG1FL1ZDBjAiaCJwoeTZ5bgEkFlVbOCcIF5ZHJPZW8XXZTGmZdoEDPC3ihQCd+qOxGUttHCQ6tNpTANtYE8xpkjh5tGo8sUlGBfD6poIYTi90+KhnLO7BCmCODVIMHMeHjN+HY+jO3ayEEm4EoA13et8O5uI4YHFCghaIXDkfzRN8TdhtrVvNrqLfoB0Z+JD/HngGTMSYkEkHh3I7ZYbPiBQ2/GUwXnR3yhr0KXyr+sBpMCOd8PtMBTzVJ+rbxus/GZ+oQG4eNHbKg4EnOqooSKyzSme5lMByKaxlnOT4++QQzVnzJ9ctWiKNEcNp+u4tem35whLwnsnHg+O0Oh3jh6Dz2dvoSeHn69KlgpiwEqMsbum1KGAgZpZBGUEL0ZEX7e+gGy8ge1nHzYk61zi6aKXmKHRXsyzqNuu6FojNUYVWFPqhVcn7xGbEmbzZgDCbJPW0GexeYv+Ay1RjU6l3EyVSvVyJCTpZ4wFzjFDrqq/C0IJdOPE1TVy2UgguYWUOQOnZwGB8YP3jTqfeTbcniZhCz8nhBxQsXAAxrgd4LvocrgQ5dKQvCuX5rSsqY0fP32elSt4udCnXsrTOhdcduh7waU/EbdYqqiGGTSp3bYG/Btcn74/7AeUsIc5Yysa8L0squeaHyXKXiqvGjJULiPE4Gvo2KLEo4L/l5LvDkrxMXWIWFIFISkhQ+PyVB9GNkN4w2Qit6bjq/1RWbQ4IQRIcarY64ntxjlNwoQVwrqWu1OloHCiMkULVGu0V0Bvdltz4hhJmWOOxuWXBOCDY5lhJpYUEkmpsVxYId+wb29g/lvcprLYubibbTbms9CxEnVWybvxIriiPdD2HiSnTY7aKPaI2JcU2epPzut+q4ceUF3P3wl3j3nbeQty5i58JLqLfY7ZrhYG8PWbpGo9ZDu9MLz95EphQflGgTihO5N4buLJ8/i9DqZklNuWGxh+yOTGGYe9dCnjmEGVsRQ+iWwKl3yogrz2uvDucsO7rqLIbOLvciFjt0RNIqJ0kwm8ywSCi2Fbj4UvrNkNHjMogj8XlJLyNw7nl9Oj/rLLg5aqaCer5GNU6RMXHNFyC8nBVQcYuXLILW7MzotEUVkN9sHKNTrSPd2cMqUBE8PnVqjdt0MZFlPE8EAH2Q4/EE2TxBs9rAsL+HVncoIaBLV460l5yePcXp6RPNQxUrXdwtiFTxAKXoTIfxmrrCayU97U4dx4eHuHZ8jJtHh4rtP7x/gh+/8x7eu/Mxlo0WllQkDxZSyi3kFhhQO2Gf9FDahTjVhS+h8BQj8Bwt/K/t+Ro1RBudPSuPvZ9Bu22oOPZowl6j2MiUelVs1bkWcJ3aAI3jaiiCQOVhMYxdWBYY5hHy6QTLlHB6U6tfk43RBF77C+DG1SFe2MvQWGQ4vVPH//6ojXv3lpilCxzeXOHm5+rY269iGmVYphnaTXaG68jjHWRnPcxHCfL6GJ2jBppNziuKGuVYpmvkGfdEU1hKFzmyegsHxxfwxVdexOO7H+BnP5yjsh6iv79EuzdiMx0DWt3QFmfN1pap97bqHNUEyTzGaESkXB+HO7s42m1iHI8RLWPk1QyVf3rrlsSFns3WTU2zHSoqxeEfdmpPujSUPEjCouS/yx1SD0r4+jLk1N+vyLJCcOF+Y9v/Xw5Upe45i8JBa4eQFBoZBHol0buBJW7Y8z5T9xE2lSLxLHXMNt0Hr4Q92+0tYmXHbW8lj8/rZBgndsNJ87H0z/L3TMRlssnqyY6bVvghHuaynp0qLPI5C7ypIPChBFdCMrYZ86vYQIPcuw4/EryVHxh00P24dDBXg7IXOyl632AnEt7PO50+h6zoHGB5oZq7fX+WTLuKqSUjrGj7nHELG8mnBw5RuWvl8Eq+nocZq24ddnkC9M+LKb6RaiQJWwlWNn4old/TDytWgbkAi+cfhAqKZxU2E1XXCsVkVy7jWAeepzYivohchhzNPsUQavi3b38X9370feDkNrqVHO3BUEipJY3JqTJGRck8wziOMJrFEjMhT6xVbaK/rmJQW2JeizAn7wk1tJY1XGr18fkvvIqvfeuvsR68jiSlsXmCeiVHMxA8lbox+ZDB4RLVbKHqcmWZoFPNcXLnl/jVz99COj3FjSvHuH71EsYLHhwhMVRFlIe1eYSZOAXnMhOlhXX4irEJf99o4YjHYBzPTbfPx7h4TgzYg0+vUBCSTeeGyCSP6n2s3jeQU1o8QE3lMRZsHOwZBahpCDjLa8yhMOWOP5WHjesVlA390AlFGEFMyb0hZ04HPy0R6LVla4qJIg9lVUqpvCixmZDc8rqCz5e8J4PQyKreClYJVCFl70RMSL0X54ES5VViSpKg2mgTWC7QqXAO55hHKR6PY8ma9ysxDg7Pob+zi2mU4MHDRzg7m0pttVWjlxmDZXKtKGlv3UF2ChdZgkUWK/E0Hif5K5mq7Ay61DEJPCIOEZOKToeCROQyWXLhnWWuL+928E/BJdOZ3ss4eFzjZoid8WCjXYQ6SksKHGqfIzyTgTo/ezolpNC5WqoYFMJFfJ4mhpRJSKI/IKyzjXkSi/OlPXBTySi62DZXCXteoNVqoNsfqKg1jhJ8dPIIGdHzzbYsWVgsqOdUBaRY0cb2S3vdeq3POzw4wP6wgziaYjweK9B0s/BNp984fUwsmRiYYEsFCyaOhH7l5rHpQhZe2DWLGgt+JMnPjokSOnbc54WyuSNodLsqFBD+yMTTzmUWawg1VgdPBQV2E3PUG+Q/N1BdD0Cng9WaAjKERQXRjbyCTneATrtvPMpFUGglwkB+ktZJd46k1G0FGSUE05Icg6BvKTFzv/TiTgGL3lgTOJQ2iyOtKZs3QQQlJI0qnAkqxyTSVFXNmL2r5F6fLZiuFdLJiOC6JQqECbv2jTp9kwO0MnTueQ8mQGSoGHXmgs8of8YOnnxBQ4zge4gKUe4hGhAJq2pViSqvy89bFfZLr6tXLfHxM4xzy8TLjF4gdeNuR915V/8txxx+HVZ0sC6cRMVWJqgisaA6VW3p20m0Bj1tTcik06FADGkXoTO+IJy5icWC/GkWSWoqYBjv0jx0qTMgxdyCi8j92GxHdB4H+KF8D8khZ1GQCU+wFOFzElWA/GjuOezEMefgXtmpy8qiRTEs2sNkKYadJq4dH+HO7V/gzR//Fxb1i9g7fgXdAbtXc7x47UW0aj1gxaTRiibaw1RBDhz3kCRqHgQ1Xa5HD/59vvFP7SlBZdkKZgnBJLb+1dmxTqbz9bSTBhEkt+NyGKerpLMIphhDz71TJDqc27PpVJ1KXWtQaef7kNPMa1Uhg2VrdpqjWEg/48K2df7xnOAAKmGnHeFkhuj0FFkWIcMSuWKPCiopdzSOcRfdg310d4daN4vJRF6cs8EuMm4CW0gXR7F4rCX+Kdca50yyUAewXe9g0D9At7cnK5vrVw6QJjOcPHqI09GZcTeDgBT3OIkesrBfW6O9roDmKZyD5BGvqiu0uy1cPTqPS+eO8NnjIxzs7eLj0zH+8+138JNf/grrdh8rnj8VzkmLF4XoKxZGoJWVfqQ8T7Z0Gy0H9wHnPOXPvYEQJCE2jbWiJG6FE41JoHzwI0Vb1mxy/1fjVqu7vChhmA1HFN5jk0coDSX0monnLAKiSF1iFptoZcVuU6UBXP5GB1/4Yh1HOwnaWY7srIEP323gvbeBT54ssH8NuPllYP/CCvNJjmS+Rrtj0dgybmM+biKeL1BvR1hItKpKFzEs0xx5atdpxSHba/P+AAfXL+Mrn72CyYP38ZN/n2GZ9dEaxmj0HqNTb+NgMES9SQQdPa1qKr5niwhJOkOzVUWUEHHTQrfWludvkpCUskK9leP/Acjf58amlaQK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sp>
        <p:nvSpPr>
          <p:cNvPr id="17412" name="AutoShape 4" descr="data:image/png;base64,iVBORw0KGgoAAAANSUhEUgAAA54AAAGJCAYAAADiw+ztAAAgAElEQVR4Xuy9eaw1yXUf9uv19t2Xt7/37fPNxuEMSZEUKZGUtdqCQEMwbMdCIkcK8k8ACQmCRAEcCJHjCIpkK0ZiJI4iJ9AfkUMJtiPJEaRoi2LZjERxKIoczr5869uXuy+9B1XV1V3dr/t2vfkeZ7Gmh4/fe/dW13Lq1KnzO+fUKWXhTMMwDEEeRVHov/T36D/+d4ioDJIy9Ff28dKHFhFeKytf/n3SKK1W6HfSlCLft9L+57fHhhQNTAFU6TFKEC1DMD5H5bRJSuS9U1QP+Zz3allbUv0g86GoCXOIw41pROYnACLeWzaubJsin2bfK+ufqpJ+saeo6bI64jUiMd+8jbw+532WbpsTLuI0xuylLFBeorSKhEaSRTNLUPKt5byaV4ns3LB3lZRMu3CnGJcUvibBuufel3snaZLzCKcvf1+kw6PSXhygQtdt2RPKLNuySi70fWoPCcmsFMyLBIHD1Briq4XVx15nv+dRgtM95GKf/1IyGnGtx3I2804ABbS6qA955chnQahGPSRUUGifyedJ+ZDWw8fJR5iSCyGTJGneIbt+zkPEeYqT6ZtRg8kbYZhHMbIGs3WK76TnUYnmz5cUYkqGD8Q9mVdBelVWncyOzEdRQCVh0TK6lsmqQHIFLNvv4iqChKsTFk6PKvUXX0PZtRQCcb+WrTPCd3HjWXmQfBNEC3eZLkJ5mi47lfEt5QFSP+HtEEHEQAGChKahQt+hZei/7B1SQRD6bP3SvZ78TfoXgso2VUUQBAhVBWdnQ3zpj/4Y/+jnfg7e5Aym6kIJbfiBS9tUNB2h78d7SKEeEhJZocA0dBi6zlaKHyAMfNo7XVNh6AYqmofrax10dKCuOriyWcVTH7qCZn0df/LFryIMXVy51kGnZyGEh83NLUxGAV78xh2cHPWxutLE7cdXECgD2CMbNbWORq0LLzSxdzzAYDTBWqcFx53BVRwEgYnZmYYXXt/H3sCBGxoIAg+1ioZusw5TNzDoj2BVTfihBzdwAV2BbqrkHzSrFbSrVWhBiNHUwcFggcVsjE7LQqNuoWpVQWTWbOEApgrFUNEzGvC8EMPZAkeDCQ5OB5jbHnTdQKgEqDaqaNRqGPVHOBhO4ba6aF2/gbXHbmH16lVs7lzFU088hdXeFrY2VtCsWtAIT3o+nTNfU+AjhBoqMIgMIypkxIdp0Z/WncR9XJxH+ruo+xIlPpKNsVTl/BPtD4Q2mqJQ/tJUFbpKflegUczE9g9SbVY2FSsSpGSy/8R7jCBzlTCqOyvIomGynYDJ5XhvpP1me5pIG8Kr/OFrJ2kz6gcpQ4UYK8nqYBsNbYnuCaStIBauFENk9l/yN1mFZMfywwB+EMAna9F2Z4Uyt0xYS8rNCxUrE7IyIKSsjgt1iBL9PEFJHaSdRDF8N6iVHgnvC+/vMpCZpQEV8FQ4nx+H+BkR2hd90kryxehE+5Vpc1kfl80VmzPtXPfLFISi8crwWVHdMu/m6oCXiTIkJlKWNnLjKeYd2XZS2l2pOpk2pkkMt3hvkAA0y+q/+PiEkWbmPLu+Ne1ia2o5HdRSsP4oY8mTOzLzEsgOUQJBBBLWUgKAqKTgSknUPtt7GbCj8iQk27hE5zig5yAx2tNFAE2BZ0QM2kakeIi/s68TGVak0ItANLs2+Tvkc6JAlT0M7IqKnAjpBD7NTFKeTCBFeDFFRNbc+B2BRIZXyvpGtLtkwsmvTPUS4SdReiTnqIwQlB3K9z9md2WgKe8RFcvyMTIlt+zJdouBzyzwFLkiAcbn+kmZm/W/cK0rkZEk0o/E/onvMOCZD8JTCjZZH2EENjnv078TowpbB1z55QCZAVDWCPk/ZvxI0zj5m5YlPAhgPnfxytdfwX/7U/8Njh++hYq+gK4sEHg2Al+BYVRh+zYFGISXOT243kf+pSA2JHOkomIa0FUNCpkMorMEHv3d0DTUq1VYCNCummgYITpV4MZWFx968gbW17r44p/8G6i6hp3NNbSqGqy6jo3tbbz44gN87ev3MBwtsL3Tw+0nOjBrQ6gjHUqgotntQa9UsXtwhNP+ANvbO1jMZvBdB6qnwx4oePnNY9w/nGHmG7ADD2ZFRbtuQfUCBLYPu6LC9l0QSGeZGv1REaBuVVDRdfiui+nCw8RW4C5GWO1UYVUqUEIdbqDACX04uo3Wag0r9SacuY+jkyn2Dic4Gyzg+IBpGtC0AKurLXQ6bdx/cEjHNJy5mCsBnIoKx9LhN5p47Fs+i8ee+SQ++cxt7PTaqOomba+9ugK1biHUVGiBAsMHjFCFl5E7+TzLuKRIXsYMJMiTovIUSFFHEwObZPslAJSsU/I3+Zw8UrpyBOZEqcIMJYxRuSFSE2R+mSzI9jtvHacMocI6T9YNMQKJTpq0Hk7eJ+sijIw8y2lL1mxiNCJtLAWenIDLBnqZSgjba5YL2fca8Mz2uaz/MmMsmsSiechTLEQ6xcyUsxGmhH/m+3KPnMwSSC92GfpkNzEZHhNBd7wPCeNJDATLlTa5EV2slAzPytR4UdrJ1HlZZeT6tlxpk5nnpL+R1+WyBvBNqOdi4znfAREgLFvjlwU8+Wb3TSBFYZVLlVvhLUnHIrWElz3EYl72kFpU0ZMoAMXU25GSvqw+1qNIIebemaib1GsjgDrmqaQ7AFU+mE4VWa7J7/RL0Xh23vtM1fOo72w7jVyWrKrEIk8t9+UebgLUY48SB9mpcUdAT1jeRcZBMh5C/2hYdKTi7/Hf9JeyuYyAZzQhzL+VBp2M8pcHPAlkKesVm+50qTxZUA5hGVfJAE86qyVAN1umUC/4JgDPov7R9U/6XgI8CS/EHs+Itxn95IAnX5/x2lc1+D5w59U7+Jn/6u/h7qsvQA3HUMIplMCDphhQFANO6EaeU1YDVZoFhwOnIdGVTV2PwQgBnKHPgCfxhDZrdWw0TKjuDJ2qhraloGkBt25s46MffRZ/+mfPQ1FVbG/00LACON4cjWYb9++N8MrL+5hOfWxfXcHNx5uwmhMoIw1hoKLRasOwqjgZDHB8coatrR3MJhN4joOKZiJYqPjaiw+wd+Jg4oTwlQAVC6iaCjQvQMO0cDQGBqMZEPpoNWtoNesIfA+e48L3faiKCkU14JJ//RnazQr1Qtp2CNsN4WuAo7todE08deMaxsMZ7tw/xuHxDLOFAtsPUKmY0LUArWYVzWYTg7GLs7MZTk8nWPgOHD3AHA6mngPUewgqbaz1OqjVLLTXVvDkM8/g2z/7OWxvb2NzawNQNQRQYZkW4GQMLLnr4JsAPAnIjNanpirQiaSJACnnlTJ7NY/wEPcBuh7ivSfaPSQsr1kwyXleNNbE8lUUT2L0A12P5D/io0zvDSKQTowxLLogbisacBp/ELd0kIoc+AB4psiW/0eRgM7zdsoo4DJlLqK0XgrwFMINOBU+AJ4SzFFSJG8eZea/qNpHeffRR1Ncg1y/PgCeF5mDMuAZqUI0zOcynmSTvJz6ZPokCzwlsCIDBKVgJfJYSnSOhDeRh3tJeFgSVSqiH2r+kAC7PPAqXgFRSKGoMtGwQQ48uWdV9HpS4EkhseDMimBqGg3HXiAOPNOh2glYlQGeSTiVYOzJAs+0M+2cAZnPDQWxEYCOuSwObWOTEn9eOpcJ8OQ9O+/tZN9IeaVleCIV1FzwAotDy1XIxA8/AJ5JWC0Np13i8UwBz4xiHrPeEo8npzszopAlpEFVNRw+2Mc//Jl/iD/743+FwDlDGEyhhh50rUKBqU8MDSqLbCvyeNLIAerxIqGXCg1TJWp74LnU80k8oa1GA89sd+HNBrAUFyYcGFjgxrVtfPi5Z/D1l1/GytoGbl5dh+oPMZr0UTHrODr08MqLBxR4bl3p4cZjDaztAMqchM0qMKtVqKaJ0XSCvf1DbK5voX/ax3w6p0CYDPa1N48xmRs4HY5h1QxsbrbRbVnwZxPAC/DqazNMJh71SlYsk4ZPzhdzqIoB3yeRcAR4agg1wFAc1CwNShDCcxR4oYZAU+HqHvV4bnarGA0n1OM5tTW4noHpwoGu6whDm/5Q0KK3MRt5mE48Kqt8xcMimGHqTuFAw9wN4HXalCe0mQdLM2GudLD98Wfxuc9/P77905/Btc46Kp6CwDBK1xr3j1+Gx5NJYAY6ydZLPZ0KmXfyGfd4yh1HIcAz9upHGzCJEoiBZ7S3yO7IVA/LC5HP2lozwJMHq3MeD+laTKKfsvs0B56ErsucXPQ7Go6Rjqb8AHhKbDZZNJ99RU7pTt6SKS/rJVsGDnkdWZd/0eI7x5s5G/9FAHEe3WTGLtJ3uaDIp2lxH8kGQpS2cgtZWT/fDh2W8Y1sfWX94m3IlrsA+y8tKtOeGJZRRAtZOvCgusvqf1k98v3Kr0l2PRfxfp6RK7a2lzutyoZHv5cFno9Ki7L1nddZRcLim0YtxUOOopiW0oQpA+L5MfEcJYVi0SOhEkQhg7E8jM/uiPWQbwnwpIiUKiM05Cp6iYE1/ndmwnOMhuIc5RkmeV/EM+9FBEl6wceawDz2TuwOTqYgL+8C8VrF5+0EKCgCT3peLkoRIAM845OsHOvxk05i2K0AmAsGKWu0SII/l7APbS4/1Facl8sEnikuLDibycPE2VrnBov0v0wQMHotNQpdMNRWbDNLOcrrlIfY2WXuXedhuszwwzyeXE4lHiG+TiMXkeCloWPMpPpgKjBbd+TYzaQ/xP/xv30Bv/Vrv4r55ABKMKUhpxp0eAXAk/SBK95Et0qAJwOgpkZ87CTS1qFeT+LxbDeb+OhOG6vNCiqaA2/Wh+rPcP36DlrdLt66+xBPPP1hbK63cLT7MuzFFO3GCvonIV575RizaYDuah3tFR+3nyHhp10KBgnyCVTA9j3sE+C5to2TwxMMTgewqhbMWhV/+qWXEKCJheNida2Fq1c6qFeAxaQP33ZxvGtgMQugmxoMy4QX+jRs1/GA2cyD72vQTZOe/TRUD4pvg4Z+hhX4oYFF4GEazLC+s4JeI8RiPsd4GsLxLUznIc6GE+i6Bl0PoaguCwbQqpiOAsymRCfTsHDnGM/6sL0ZoBPAqmCqGQh1Ayb5N1Qwms9gNOpoXNnBX/v3fhjf9/0/gLXeKmqGlWKp/P3p8jyeJBqXR1eIwJPEoZAf7hGX2Sd5ZC8//kGjtLlhhbM0GR23fi7dtdJfnju/HwmJon4lMoHtPWT95Xn3+WdsX0noKsqUtHzhO2m0W5CIgWVnPD8Itc2f5bejRMZKR5nvPdOkqDQUhS+VAanLBJ6yfJ9nBWH7h4SitqSR7IbJi2YXe/EcvbPAc5kCyOkhI6DEccrOwTtZTmZe2fkopuhky/O/ZWlBNqL30/N2ZMYy3knLhfLQURlaUWVOoirZOZJpU7YMO0u5/Mk43QoLy5zxpMowUa6ZqiucvUx7TJlluKxn5+nKk6iI4IN6VaimHCUHEryeTOHmKSTS7eXOR/RuLqASvpNJJhXyw5Ns5aZ/YhSfZKUp2qfiMfBwxWiGuE8yInUMPMtlCjcPJPSIe0eUGzZ1ca+Xc49cIjIp4ElAm0SoLUmyIfPIhNqKXJhUmzWwJomD3ingyQGiOM5z+ooQasvXA3uPUZt/JgJP8kXkR0mB1fjwddRgAmTZB1x/9whghAp35uAP/+8/xC/9z/8I/ZO7UDGnHs8wIMBbgweWXIj8sPOcjKaaloS7c+BJwAhJJFQxNHruj5yzJF5PknCo3WjgiuXhw49fw9XNFhRvDHtyil63Cd2oYPfgFNdvPYnVXhOnx3fg2VOsdFZw9HCGN189geNoqLVMeOopPvLJq1jp7UAzDDieDTdkAcQnJ6cMeB6c4mj/BGbFQrXVxh/+4ZehKk0EQYitrQ6uX++h3dQQeDM4JAnQXRvOIoBVN2E1LARqiNP+CKFawWjkot+fwwtCtNoNNGoa7MkIvk2SJ5lwfB1T18XEnWL75gZWm8QT6mIyB6YLFcOxh9F0Tmlg1TRYFRW6odIEM8dHM4xGIQyrCdd3MJoNYHsLhIoG1wlhk1FpOjRVp2G1JKJ2oarwazX89R/5Ufzg3/x3sLm5CQskoVPyvBPAk0gX5t1kYJOd9+TAM9JvZHQUyk+RvI9ybcbAMwagIgKVkRhcsArxHzwIg+wxcc6U9BEMMSkR4RUCPLlhku5NmaNrTD4TT2aSBycPfCYrOen7B8mFLjCPvOjbUSKL3pVtvgyA5gEy/s7bAZ6PDgySTa8MfMnSoIiGpP50ttplG/r7G3jK0qpcaZOt6fLKceCZ5727OPAk/SpX+C+v949W06PIjLyW0/Mr6zspH4PMOc93A3imzzXmj4N7CctGeRHgGeUyYZ6TDBDkimwZ8MziiwQgJ2FWpB0avCV4aLhnhodOcamWChuNRZ2YpiiJRcyutXP7hEyYtugwjENsRe+nEHvMz1lmlibtc+S1zYJBblKI9Bim0Mmkoj3n7YxgMQEKwhYgIyVEy/4y/qGJY0oe4rWmPznAUvysvCbW0EWBJ3knv20hY22O1zN+7xI9npTXc7bjlGFaEniWJRdiOnzGKJMyGyXAk4F+DaHt45WvvYyf+3s/iYOHr0AN51Dhw/dIwhiTnvEsAp5cGSdHHWiG0xh46tBVwHcc+J4LXdPQrNVQtc/wkadu4BMfeQzdhorJ2R5CbwFNM3FyNkG7s456o4HFYggNC1zd2sDenVPcff0UQVCB1ahgZO/hWz/3JFZWrkDRVEwXEzikDl3DaDjCWm8L/eMRDh8eAYoOo9rAF//Nn0NTGhR4rq03cOPmCjY2GqhWNUzHY9x7cZ+CxXrLQr1dhaIp6I+n6PS2MJkEeOutfQpE19a62NroYjYYYDyYUi/s3FYw8wJMvRm2b2ygV2fmgJmtoj/0cHI2Q6AasKwKBZ2GEUI3FBgVHfd3z9Af+Ki3VxFowGQ+od5W1wWmEwe24qJWqaAGE/bcwzQETpQQm08/jb/xt38E3/1d34tOq03cc6kV+c0Hnix0n2VrjX5IqC1POhTLunLJww1ZcXgtP78cGYF5UjdJG1WKDvH5fsHQzw0ovGCiRyShwdTAGSU4ygJPTtvE65nW85cBzxQOKPR4XmCkl6nkltUlo8CV1VG2cRR9X9T2RZRmWaUt37rAeiaOL3+iz5cr3owExskZeJaWb6f/RcBTdp5k28xaZbLtZpVq2Xrz+EH2XXGhFgEI2breLt8+6nuy81TWjhhqm1WIL7KGGC/TlbC0ycumqywdLjqWMrqJ32cFP6NF+oD/RerLln2nPcmycxQoeun5TRYeVK7Oy3pG+fUg7NylABIp0Vi4XjqIqIDyVIlIeJXXxWpJkgkxVYYBNBHkiuXzuT7J9BkrFJGrqeyMZ9YzlzuC1DJjZ/GiHSZdPD6PlD3jmFwFQJ2n0aDjWiLvJF83zINQOt3xjIi9oQpRxsvJvL7LV0UMjEsWDzmTVaZO0sy9mVJ5fF7OqawzcsAzajEaO/fUR6wa/yP265wRIho7W0KXE2rL+sEoVgTEGV5cntX2spML0ZB2AhVd4Gz3CP/lf/Yf4+6bf47Qm9BQW/gETJpw4cX6VtbjybJ6Mo8PSfBGzviRUFtDZ9eRBK5HPZ7k3GfNqkJzRriy3sJnPvEknrixgnBxhsHxPjlIitmcZA3VYfsabM9Dp6ngo8/cxPGDYzy8c4YgqMKsVTBcHOETn30a3e4W/MDHaNqniYgMS8ditkCr2sNsYOPkoE+vNYFm4GtffQNhQMJRFbTbJja2GtjYbmF1vY3FYo4HL+/Bns1Qqaloti1UqibOhiPsXH0cgW/h5Zfv4d6DB1hdbeLxx67BmU5xejjA4cEIg6ELBypsuFjZ6qBdC+g1LXNHxcHxDAdHYzQ7K6jXa9A0H547h6L6qLVaeLB3hsHEQ2dtHTBUzN05DMOkYb+nRyP4VoiVThsNVNA/GuBgMMWppuKv/gc/ir/6N38IN2/cpkaqrMx/54BnGnyyrLaloiYlYbgs4ZlseYQA9zhyc6LMvpwYJoUmeOQHXYbROiSee95P4Xv6fiYEvwh4supIJEC+gyktW/g5z8QzWuzx/AB4xrNXpBwlqL9ESL8NTVD0UhYp6VyY54HPZR7S3A1gSR/FuqRSRGc2mWXAs0yZJ+/yNpeNSex+0XwVgRVZ5VemDdmpzjMeyLwrQy+Zei5SpqxN2bqyAEn0MlwUrL0fgOej8kseTfINGbIq7PKZSkT+OwvoZfjHVbTS/EJkC5TJWCu13ul+KmaiPZ+UiAJPiaywNCyQ78+Z61iS4HPm8RSNZzHgpGGF0cm3KLQrxVuxW1b4NBMWVciLEkcfEhAjuj4FHomNQGm+yZMbJFMw9XAK5zpJmFq8x1EqhFLAU4TtfLZoPULdPM9PGVjkilQpL4bkbsblDwF3fk4uAf5WvF8LyuCyGmWAp0qNT+ddiyKvs+RVLEQ0CzpT5d5B4En7Ep/xLL5O5e2e8czaJ/kZTw48NV+DM5rgv/hPfhyvv/I87PkZlMCFCh1BoNKwUz7hHHgSHiMKeQw8VeIdVWBEZzs18jdZr75Pf8j8WWYFVUtHzXDx7O0NfOypLWx2dMz6JxidDaEqFmYzH/f2xzgczHFty8R3ffZZ2IMR9h/0YdskuY+BkdPH489ex9Urt+h9o8PJKRyPgEYTnu1B80z4CwXjswXCIISmq3jphbv0LKVl1WDVVRg1F7W2hq0razAqJhYHAQanZ/CCGdpdC93VFnb39rGxfg2WtYL7949x78E9NNrA04/fgoEQg9MJ7t87xsHhBJ5iwNVC1DoVbHQq0Eg/xx4e7g1xeDpDd3UdlQrJEkxCmMk9qQFmnoazwQxz10d3owdFD+AFDrrNNuxJgIf3jlFba6LZ68B2fBwenqHfn8Gsd/FjP/F38Om//P0Imw3YYYCqhJHnUpML0Ts1o1BbwfNJwqu5B7RUjkQFEuAZGRujs5UEeNKIl2hJsx2+TPLItUrWOjOYnD9eEOsXUWtJEqHz4bRU5i7JLxHLFHqVCgtTj9v+wONZPlkywJMpF3IKoIwiT9JY80cGePIJzb5TtqGmNsEMKfL6+V4EnlkFvVixFBWnsjudyvlCpkReX2TmX6buvDJSSvUFK7+s/v5FAJ6iMC+y8MuSn9clru18I46c3Clr970MPO3oQvllY6BKpUSipeROyiW1UTdMUlmc/CGj3lMPUukVYOlwQw4is0oxU2UiI2YUIpiceUt8R9lMtLlr/hKBJ73GIgY1IoEjRSgC6VnSXxR4ctBIryggUcclepZ4ZjwFzvh9nlEF1I98OTobvXKirKp3A3gqtF/vbeCZBd7x35EBh6hPLIIgii4Q7vF8O8CTgdp0CDoHnj6NQlBhKgZUZ4q/85/+BF596U8xHhwg9B3omgl7QS6KTJRz0ePJgSfTr8hRnwR4Eh6hZjJyli4MIuBpwKxU0bBCbHaAD99awSefuY52RcH9t+6hVulgNLLx9VeP8MbDAXY2gO/69ieh+TbOjiZwbA3QLcyCOTaudfHMMx+B5zs4Gx5j4U5QMXXYcxuzvo3QIecwSbshqpaCw/0ZTk8WNBmRVglh1gO016q4cmuLLrTDV230j/oIlRlaHQOtdhVvvvkWrl15DOvrN3CwP8Sde2+i2ppTj2ev2QJcDbsP+tjdH8FTTYSmCrUKXFltYjZe4P7DU+wejDB3NDRaHYwmY6iKi26vCU238MIrB3AJqtJVrGy2oZkudNXDzuo6nBHw2jfuYrRSgVa1oE98+BMPvlZF+4kn8EM/9uN49hPfBl23EPoBPYcrPt98jydJHkVkNc37GoPNNPAsiArJ6thRzAshBQGb5PHpWc8EeEpF1ZRt7sL3WadWkROEgujoDlu6lgTgmOCMctlKQWfgxw4kCnqLgOdFFFgZxbRMWOcBJhnFelnbMv2Sma9lwFPm/WVliiZdxipBDd08N31GIRLpnc2dmAdGxfZScxHt2Lw+tiCSp4g2MvxDFWvWGVohhYWi9TvKguh5XimZY0vNUg2DKHXLq5LpN1+EpZ36JhQo42nZ/l9218r6lUcz6o3IzBebn5JJijv/znrmZMZ42XTN1pcPPGXpVcb7cr3PKnNFb9FzK/zMX5yUhq10vg4JpPElNgcR+hT3khuWIh/dhXgpXSu1NsdhRILBKpPnwSP+uVg45nNuKjcP9e4IYbvC2KmeWsL9WbBKe12Se+L8VSKCDCdxofR/aet3kmgioku8TnMmq4D9ONXYGU5SP2snPtPJLoah38bgMAKNqspCGJc+gjBPJUKM4sjYuFk9qaoy3lYum2RWUV6gbeZ0LZsSiTOexPMjtpknX7h3rWxl5oUA034JDVDe4uF2YkidmD2ZKpfRzJVslnnjPi/n05PIlmSG0goJbk1kAu1nxOhxpEBET57pmdfAQhPFJETZ9pK1Fr+DEBoxKoUKPBVwPQe//Eu/hN/5P/8F+rv3oQUuFDWA69lQaRKhyBgUJRcic0KTC/E+kdQ3mkKz15JUuCSrrU7WuOvS0Mt61UKjVsdsOoemzbG5ruHpx1bwLU9ewU63jd37h9g/nkKptLF3MMdL37iDVsXGd332ObSaJnb3DzF3PDRqDZDbK9e6dew8/QQ2rm7jZHCMg/2HqPg+PJI91iG2EYUm9HENwFipYXHmYH5qYzJcQLMsGA0Del3F+kYT3VYVp3t93H1jgsl0hpUt4MqNVbz+8hA3rm+i06ngrVdPcf/NM2zuGFi70oFZDWBVTEz7c8yGHqr1NvR2DUa7Cl2t4fjgDHfevI/dB0cIPQ3Neg/HBydoVJsw9Ar6szkeLnx6NlXVPPRWm2i0ajRMOfAU7O0NMBktUGs06D3Go8UMM9+Hb1n44f/ox/Ht3/2Xsb59E4paoR7BUBH1w6JrTPieUGKcUTJG3Jw1wL2adJVEERz8GhV6RIB7Q6ONIa4im32cr0G6LoUohOh3ngGcFBP8UJTvuN6c1vPznSnZ9YknzBsAACAASURBVBbnFsr6UKnuzfqfkh20EX4dSnqHktH/Cf4gso5eSxRp+u8Y8JTJkFsmXC/6/buhKIqhUmJ/8xXG/POa5D0xvPS8cs5c1uwwUNnuTFjm/BmwojrFz7MgkPYrEwO+TDEum6/YJsSBZ+ZfDkFE7y+vM8vwcsAzfdaqqH8y4E2mTNn43873l8XTl93/R+1X1mv9dmjzwTuPRgFZnmAKbDkmEHM+sPklyh55L1EyPSKdJLyUsn3jSmKenLgIj1LgqXIlhCniLHmJOG6FnAATrlZJvkvJ++jeN/5tHO7HSBE/1NJdMoVxwiGpqS6bpGQis3I/TW92DZXsQy3ascGBhB1G6gYJUaRKE/ubg07GGcl15TTgstyRTNFJdg9JzQ7PVsSNmjFTJGRn/UlfXbNsnLTFDHg7twfGHrvlSm42q20R8JThWwbc8xMa0X1UuC8wuzbEuWYGaMHQUkAM9k4Zt/KX2SwVKqk0g3SS9C8Gk1xWRNXw8EOxZZZVmhtszuccZt9F4FNYDhpBNCHgkCRAYYDf++3fwhf+yf+Kw7fegO47gOrBC2yo5Gx51Hcx1JYAT0JvqqeR8526SkNtfdeDqZIzniHgedBDoGZVUCP3bfoGXHeITsfH4zc6+Mjtbex0Oth/eIKX3txHfxFgPAWm/SlaFRff+W3PoV7X8dqdt2B7PjY3tlA3NNQ0oHNtE5vXtzGejzEc9tE2DUyPzhDOHBiGhZnrwbdUGq7q9F2cPRji4f1jBLoBvWGgUgeu7HRwdbOLgwenePmFIc4GI2zeMPCh567j5RcG6HVM9HoGDu7Pce/1IRotFzuPr8NqKagYKpyxjcBW0Wz1YHSbUJsVaKjg7GSA3Qf7ODk6hRYa6DRXcbB3DEuvIvCBvaMhXj1zEIQuzEqIRsuCaZrUQezYwMnpDGGgod2ow1cCnM6nGPoO1HYLP/Vz/wAf+ui3wqp34XkqSHZiTU/A4rJ9Iu+7FO/HF+0sl3REVmmR/s2NZszzmcg38rlG7rmJniJ9NV6XAm/GGc8FD6MfWWezcppuIYI8Khsj5eWIXHmYpMgRxg/Os6aSdS8DPEkkKPkvwRNLrlOR3+jlrsh4N4Cn7EZZVk4EYEVlZSY8FsOCKbdoorPnGrOKOQeezNG//Aky5z/yNrK8/ueNm1kj8zeci/AMXTDCosmOQOwjsZac29zLXJc5JKEbmuxeWULTi461bI5kv5dRQmTquuz+y/RrmXHgosDz3ei/DF1lyrwbfb/MNi8TePpKCK/cdlYoc87LheSTZWMu41fii6Lnu4R9ll11IrbIgGfifckHGlQJiYCb6LnlSjFvgmc2XMZD5B2ZrLyy54HINTXLZC/77mLAk9OMwxcaQMzDXt+jwFMWRolnrYr2/Bjs5Gw2aUU3Yaci0EmpX+r6jfbSaCKXAbwsr/Ky4juB7J25FwSenM/OKeHMnyIAyMRAzJOqcL2Dv8vPRrPPI2CbqSNZugnw5ONnwFOBq5J1ruBrzz+PX/j5n8f9l16k4a1QSACnA5YuhjkCssCT1k+MHwR4GgRsKhR4ksRCJsl0G4T0d+IdrFYs1NHGbHYKqzLHzZ0Gnr21jc12mwLPF97cxW5/BttTYQLo1QJ89hNPY2WliTsP7sP2Qqz0VgDXhuIs0N5sob3egR06gBJgo9tDf/8Ik9MRuqsbUC0LIfF4VlXMT13ceXkfr72+h8DQUetW0GqruHGljaubbdx9o4+XXxhhMJ5g+6aFZz92C6+/fIZ6HVhbq+Lg/gx3X+uj1QG2b6+j2dNRregIFj7caQBFr8DstlBbbVLwNRlNcHbax3Q8haGaWOmu4fToDLpqwHN93Ht4hudfHcP1bRgmYJK6CE53QwTkepYZ4QaDnon11RB918YEIXrXruKn//v/ATs3b9OrXlyP8Y2iyITaluutlEvEdNgFglgNA/Cjv6KMi72e0T6h5qyjPABK5bmwxukeEYHOxNFTnuZbVi+nIe05sonLGW7ASpWJ6PJ2gCehq0+OAsTRjOp7L9RWRnGTLSMjsGXquijwXMYA2bpkged5BYt5PGWAZ57HM7++9KciI4qbhqhePYpCWwQ8qTDnVpwCoPt22iXv5GDYXBYo4523074Mr5WVKetX2ftFm7/se0XlZPqVpZnMO0XtXTb9H6UvF6Xdu9H3y2xTFngyOcG9MIIXJQI7hObE4+lJbPYyNGabdXpTFcedmuOyc5k0BDgNJJOEVolnKXuyrojO/AxikkwonSWXAkoJjydRtWRO9Mok3yI0ZVfdn1dERNnPvJ0S1gFxkoRzlqLHU/SELvd4llsIRb9cMXDjXCiMIJvYKPaYlXOZmAwqHcnK2mHeuogPs8As+i6WwSzGOfUsA6DLeieGc9Oe5IFewVeR8KkYmsjGwPbIsvkun5+kv+m68oAnK5uEzDI68n6QzKXpzM10rdNoA/avOBfUe5rhaVoXzTbM1l0MPOnliwr27z/AP/ipn8LrX/0K4MwRKi4CuCngSSKvuG7Cz74RMEpCCDVdga4qCD2feu9JuK1B4BO519M0UDUraLgNLOYD6NoUWysWnrq2jo1WG/sHfbx47xB7ozn8UEPDVLFaDfHs7U1cv7aFs9EIjk8S1BoYHB9B9RxsbNZRaVXgagGqjSp2NrdwvLuPo71jXH/8CfQ2yfnNAN58jNGRja9/5Q5efWMfWr2G3mYDvZ6GqxsVrLc0vPHqAq++PMFkNsX2jToFng/u9VGvK1jtVfHgrQEFp+ubTXS36+ism2g361A9BaPTCQbDKcxeE+s3dxB6NmaTKRbzOXwadmxgpbuCyXiCaqVKwfu9B2f446+cYeEuUKkwj/JkOqdXqBDg6bhEYhgwDAWuEmIUBPDrdTz96U/jP/+7/zVqnS4cEh4Cld7xSbL7pkTPEu/CcnAmCTwDcqsoe7hs42c9eTwHlU0SZ0ioTkr6K1xrJQLPxFCU3BublQN5xqNl9AjIAefoydsfHwV45tGXRelEJrso8ulSQm3LxPUyz1bZu4/y/WUqkxepq8zyIN45WQQ8pRRFLk1LibT8VNYy6wevmvczm5hDqp8F/ePZDPMWTtracn4TlG03W+6ygGcpyXMWtuw7y8pdhA+X1SNLP9k+y/RLhs9k23s3+i/bt7Jy70bfL7PNtwc8CVWSUFvmRZMHnuXBfyxcknkNl2+sUajF0mmiVlrh3A2LLeZKOusNaYeqPCWhl6wI98pEACUCAaI8paBGQp/PXFuXOw5Z4Ek8sVn5mwadnPJlQCTjmcsBnpQDJD2e/GzmUlkowKN3Cnhmc8fmrSt2tjk/vDS9ryW8kx1nzC8yDMHpIPDOsvWeqxym1kyZBCPfSzAqrSafb871IbpCiLyReDN5SD6nZRRSKzQdlxWOs4rpnxgAZf0VjwcQUEA+9ohLUlWxmEzwsz/5k3jhj78IZzpCCAd+6EKNsgATwESAJ49EE0NtydKmmWw1FQoBomFAQSjxgBLgSTye5DqV2jiEpjio6DY6NQVXem2stto46c/x0u4x9qYLKLqJ9VoVKxbQMR1c3V5HqOoINRMLx8H+7gN0GzXcvNKEXtfhG0C9Xcf62iqO9g9x5617+NBHP4YbTz0FXVMwPznC2cECX/6TV/HWgzNUOx1s7HSwsqJgq6egGo7w4G4Fr7w8xHhKPJ5NPPPcDZycDGFVgHazgt27A+zeG6G31kZtVcPqVgOrJElQoOJ49xQPdg+gd2q49tQtLCYjzMYTkLwc5G5RcrUKOd9KMvCu9HowDQMHB0P8+QsnIKHmvZUeAj/A3v4x9naPMRm7cFxyLU2FXq0ydTyceQFqO1fx+R/+2/iBv/W3EOoGHFI/CWnWCPA8z68y+915Awg1/5UyvxoBz+QuT34RlnCVE2W80qpig4nIm3Eiu9SZ0OSsMeXmnD2uDHfw3hQBT1HXp4YdoQ26fcVhtoJjKFOuCHiGKSPuJXk8JchLN5x3+pFRhmX7dJG6yhjg0oCnZBjOuQWW2cz498vG+H4AnnmbdXqByil2oqIoyx9F5WQE4EXauAgfLqv33ejXB8CTzch7hfYX4Tux7F8E4EnUD9HjKd5tyOaQ7Weic2jZvMbyM9JGuF4Sgz56zrB8RhJP0PKylwE8uRyU9XimZNO/pcAzm+YuX9Ei+mQC6FNrR1QYi3FZ6txWOVcwJZdrWGXAMq++7D5Z3qYEs9JKkjDrZf3i6iENuY0UbpIdmHs9OdkSI0kS4i56ofn5UH6Omq5Vgc6xocdncxQYJF0Pyd7i4X/62Z/Fl/7g9zE6OUQAJz7jSfiagM484En6Q7xfOgGeukpD6gPfBTnMSHpIAKhlGmg2mujZDiw9QMMCWhUFXctCq9bAzFPx8sEZXj/t07s8r3Z62G6ZCMcH6DVrMKwqFLOGme3i8Ggf2+sruLZWg9Ui5zVNNDp1NJt19I9P8I1vvISnnnsWT3zkWZi6isHeLsZHHp7/0uu4vzeC3mxgZaOJjXUTt3aqqCkTPLhr4o3XRpguZtSbub5Vx2g0QLdbQ6vexMn+FPu7I1TrNaxdb2HnZhfddh2KG+Lk4AyH5Cxnu4qVq2sYHg8xGY4RBD4qFZMCTRqlEfjY3t6i93n2ByPcuXMIRTdw8+ZNaJqJ/f1j3L+3j9OTMaZzl1AUga9h73iI3bGNzac/ih/7yb+Lm89+FIGugR4fC0msbQhVI3eUFu+tZfp4wut01ZazPgWeLKMt4Q2y7ujvkcOUmiglj3XxCBDx+ATn18TbSbrEok44IHwU4CmG2hbpZLLAM3vLhRzwvKQznuUzxSyd7/RzWUr6RfrN3dRFwp0yqsQZz2ULiSsEF+lXHqMyBSpZaDL0ShZD/gKVAbG835ft8fyLADxl57xsLt9r4OeiFn5ZOvxFKFc219l1/qg0kQWePHSObWKils2uDbmIx5Mft1zWd3aWpNzjSY/elIbakoQngueUnosRDVeREiDUVajgZAAG82yezwnKswAvnR/q2Sk/10/pLaFDCRFe8V6Q3Z8uAjxjGhSG2rIEHEyV4kmIzicXeqc9njxbatnaIMAzmxk2+048qoj+iY+bzQn/OxW2G1WSsGWkL+XwSV4fU5mTc96J9+XCAYpRAmVUoBJFppAU8BSXYuScjM97xt7LiJ8Ttk5nwRVpGUQJh1jQM088FOVi5PqOT4xGCfAk5/Z+8wu/gj/4jV/DW6++CD+wU8mFiIJNvHg0tDbKahvf40k+Q0Dv8iQevoAAosCnV0iQlWpWDPTaHXzySg/z0SkqWoBe3UJVUTAbLTBwFNybOXg4m1Nv36puYcMCzPkQO+srqDXb8BQd/ckUg8EZVlc6UOwhKnUD3c0uVje7aNUrCBZz/NmXv4wrN2/i5tNPolozsRiPEMxMfJUAzwcDOIoKs6Fhda2C557ewY2NJt58ZYKHD0eY2wsEmoNQncEPFtjZXke73sXZ4Rz7uwMopoH1623cemoTmxtdkPjf04M+hqMJ9XjW1hpYDBaYT+Y0/NU0DVSsCubzGabTGTY3N9BsNjEcDfHWnTfofZ+3bz+OSrWOyWSB0XCKhe3BcTxq2OsfTfDWw1OceAZufPxz+A9/4qcQ1NuAYUAlid8Cl96TqqjvLPBUCdilic1YFlgSbku3gcSaSJlOiGhNrZWUfI2+oa9GvBlvlfHCILwu8HuBl1EWYD8a8CQdZmuA/pYJISwCnjzUlg3333KPp6RkvLRioidzmbInAzxFRTw7mWnwWr4BnLcWipvMxYGnDINnaZG7WWY+zNYb/52jJObRhFe3zBrEPRVlky6jzJfVcdkKv0x7vExZ/98N4JlNmCWO56LA893o/0Xov6zsZfddZq1lLZjL+lfKO1T5Xk4N0VOxDHgSr6IrocQK97gXNky9lAVhtuJLMsAzueaFxQBy4MzBZ9yMkH1VBnhywJkoxKIszruJMTtcZl8ve5hyUVaKGITPFzo//zKBzvmhtqQHVDGLkwup71ngKXO/qyek281VsqKzh+IcFZUTE02VrbnSmQzSF73k8mIBQ2Tblr2rW86XUHxJfVr+ZxRvcq8hBY1i8q7kDQIu6f4aRx+ws8/k7yRygAHP+C7cOFSQCAoVQajC05khgQDPl770p/j1X/7f8eUv/is43ix1xlP0eBJ66bpO7zikdCZnPz3ipQuph4/eQUtOtdFF6MPQdfS6XfyVD9/E2eEeTDXAWrMBLDzcu7uLvfECe16IU0WFoVexplfQxgKV+QBX1tdQa7Qw9xT0pzOapGVjvQd7PESo+uhttrG1s4K1dg0rdQtff/55rG6sYvPaVRh1A7Znw/KbeP5fv4iHBHhChaN60AwXt2+s47Fr6xgdO+ifTjB3HCgGUKkpsGohDFWDjiqmgwAnx2OM5gs01iu4+eQ6bpHznLaLo4dHmMxtVFYaqK+3oDshXNvGwnbo/NRqNdiOi35/gLX1NXS7XUynU7z2+iuwrCpuP/4ElRCD4QSz+ZzJNlWlYcuz/hRnIxdBZwc3P/E9+OwP/jCGvk5P3pILeFQQj2eAMCTpmJJHRj/NL09CoUtXGg2npuAzkmvsepUo8ZywQbgZ0RpfaxUf7SZeUmaJSoXXitfMRY6qIEhHUCzTcbMjOKdXZ7La5unS52ioFF+nUiTfYn1cYUf9knIfAM9yLrtACX7gvGwiLgI888BLeqOQ0C6Es0NZBVTsK1dglynGomVm2WKXUYaXrfHUwsqZg4sAT15WNvyMNPfIikDU58sGGbLsWNb/y+5XWXuk39mLi8+p1EuuAygTprJ0KSon0/9HbSMWxDKI4AKNyay19zvwZCdclmsFBDjQM3gF4JPPMTuXuZzALNSWFeS0S8Anv3KC6ki5T1Z+cf9mygMjXG7PgXpZx1gf5IBnWV0MmSZJHzh9yL9pGkoQLCszCzyexNupRhl+32sez4sAz2V7PNMl85M2ift5Xg6fPDkkI6u5x7NU91jC9kVejGKZKSOkZIBnSA0gLMyW1clDytl6SRtkeDgtKxdlw41eJDSNgaZwhQw3lPF1qAQkXJOAsBCKroKc2xvv7eOf/uIv4Hf+5a9h4UygaAQ4sj7lAU9yzpPQmwARcmen55GrTAwYJOSWXNMSkPBcl3pCO90uPrXdxbR/ipVWA1u9FXgTG3fv7OLY9nF34eKIAFrNxKZhYKumoOFN0a3WoBtVDBcu+pMZdMvA2loP3tzBcNpHrWVga6uDK6stPHVlC29842totuvorPZgdurQW1U00cKX/uCrOD2eQ6s2Mfdd9MfHqFVVbG10MTsZUtlqWhaqjQY6K3U02irOjs/gTjXMRiGGwwXGCxtqw8O12yt44vZ1eLMFDh4cwPVD1Dc7FHgangvPtjGZTjGbL9BstqBqBk5P+1hdXcP6xgY838ebb95BtVrDtWs3MJvb9PuFbUM3NAquSWiuQv62Wujd/jiuf/x70bv9SUxUCzaJsvU9aIpPgaIfsARFMvvrclAaRjmMl/M1OcMrAk+SOI6a5qJD+mF0P68rnJ0QZatYuxJEGWxFj2cGeLI9qFyeSANuIXInTy/I1YUKstpexOOZAp4LZ1qIXGQEHt2SJExfEoYENh+XWZeMXJQoIwftosQJmf7n0VCKXksSViTvy/VM1HOLlLJztC9QjouAZ2oxRfe1xYKgiMYSCjhdGHnvZz5nOuL5hA4J6OS1SHOiBGeUF5EYYnkl72KJ5WmpoiXLmKe0lzHvRZcUn3uBHo5IEnMsrTB9N3qy6QgvUZVEYJ4IR+Q2y+3nvHgc7iK8zy++T1VQPuxz7UnL1RwCxN0RF4WMmTYTglpEW3qHYslMBgSYlM42KUCstOTfbKhtlPuPKA0kwYdEVtvk9sfihtPeDn7ncE5Ia/ZWlKjKlJxkAUX0G7Y5s0JJmYhKPOFrHj8KoVM0PJMkP+Jt8YBLsUwGUBbtE1JRG2VnjKJ5YSGtbCxF7cXXvJxjjLQpIGXRp8CThaKxdcPM/OR3drUM4zN2/2Q67JZxDstUuWyvFP2weeUogBZyo4pCgg+FRg9Fc3wurUiO8PajjKnUC84r5LzB5Q1tl/MO4/+4KF8PBeHWbxd4UrW0YFGK8ia11DLrLj5nKbe4ZVS1UmNRtKponGISoixkfCZ8HBlCYuNMtEfwbsbeTwF8MsCaZMIVvZ6MHho1DngkLJZcf6Lr8GZz/PIv/hP8+q9+AeP+IQySFZavW9+D73sIfB8qSRyk69A0nTIvuTaF3O3heg50Q4dh6CAsTv52XAcksUq1WsVNowIDCzx5axOPX9+C6QU42j3Gwjdx72yIg/EUc9dHr1nHtzy5g47hwR7NMBr7ODid42AwQVjR0VppYuGGGA7OYJkK1joNrLUt7Kx3MTs7xGqnhpVOC+3NLppXV2E4Br78R1/FfOij3uhhPF9gd28XYeij1axjNBijYuqo1i002nVsbHextt7E4f4RhqcLjPvEg+kh0IBQDbC+1cRTT1xB4Cyw//AACztEd2cNzfUaFHcGz3UxHM5w1p+g01yBqVs4OTvB2jbxxG7SLMD7944QwERndQ0LZ47x6JR6SlXVwNy2qQfQ9F2YzR6ufvQ78ORnPg+vfgWe2YZNrl0h93cq5IoOYtA+n/GVLbMMIxN+jzZ2xmEZgUZlFuMcKnviEiEImKR/04gHkkCKgFRyhY6GgGQyVlR617HvkftffajEY+u5NPkRkzFR9qzIIKepxGgRsDs1KY8LBlOuqAgKS3y3bp4+XBiOz8bB9+Bk5+QboJB9W9iHzu+wTI4nyYWSEoQu8eGBooiKkHmnfWLEUSyaaErJA56yihFvXgZISekplw1iZRstKScphxNmLQDPnK5ZeuX9LTsHMrSXqasQ4GVos6wuusD4j/Be9p0yq6zYpEzfSfmstZrTZSnQLph32TblaM9FmLBY30do1JeEGLJLrYxmTPlINpLCuYguOY+BYrSHxIAxkrjEkh3LKabJMvkpCHWV3DEVbTgJMEjOYpE6iWJHNhrxEY0diWJZYCjJEKgM3LGuni913pBClIHy2mRlGKFF2UOvMSgzENIGyz1zhN5UuZOSweXlaDWiAko35czVJRngnC+PSBRX8VUjfG4IaJYJO+bKMeseVwhEQEJAKYnRS8Yozn+ePFtKsshllJp30RMcKeVKkcs2qpz0hoQvk/NKZfuWKtwJGl8rwNdbxM9sdXOIykAvB59ct2FlyA2p7CkClSLwXEaLRJUsLlUM8tMrh81j4hHO21+oDBPomlsmc06rqGeyW8Uy4MkNP5SeQoWKcDD0/BJk1C8E9LSeNG1yywpJjwrHSPZvQVQU6Qc02RAPsRUMlMyxxIE+69f5hEOsDJduVOKTaSLnBD0HlXqDAqhf/+e/ht/4lS9g75WvoQ4PU4PIgQDwXYQBO7tJz/VpGj2jqGgayDWSoevT0FqFXKtiGrQHjmvD8V3QK0PDEKtuFatd4DOfuo5v/dgNrNZ19HePUXFrGB6c4ezgGIcTG/rqKr7nO59Fux7i7usP8dYbQ7xxb4y7xxNMQg9G18CxC3gzBw3FQLtSoSDMC+fYXqvh5lobN3otrF9ZQeP6CiaDCV74yotQbHJVSwuD0wke3j+ArlVgWQ3MAhNu6MIPZqjWQ1y7sYprV7cxHI5wcnSGwdmYStBaS4e/qKBdr+BDT6/DMFzs7R7h7NTB6vYGmivkShmHnHbFad/G4f4Endo6qoqJk/4+utfbWL21At3UMN8d42DgQ6nXYNYDwBvAm8+geBamixDVZh3B3MZCMXHt45/Dpz//72KhrSBUWnCdCKipAfzQgxKmPZ7iXhzzHEd4dKfnXvjIQBSLXJVd+0H1AXbDCZVVxGDok3ZCFl6tEi4KoIUadMWAM3dgaAZUXcfcdrCwFzAsE2NnjkrFooYKlTAbrTo692uYLFkV+TyKAFkuzxn/LvNqct07O/5z7zBBEG2VyZ2h2b2JrKGsUZIa81IW2iSHdFHf9NCFEdhwYSJQVjGeP/gAeJYpPMkUyZRMbChZIZydlCKBLrZSBoDKlHixrrKyssBTZM4sRWSApywQLBt7tm16uXPOQslT8spm8qJtL1V6UkiIlbzM+svG8qjfv1eBJ1VAuKUwxeixUTPKMsdVDRFwRmGb0YZDwSkXpmR/EBKAcFBB3tayBtQ8YCiRkJ1uajITQ4Q8KSzc/5dnvZSEY6UmBLYNl0NUKeDJ1NbSURJAQ05HlT+R1bWkIGmRKaIcbEaGgJS3MUoQEw/1vPeK1sCBJ1u0ccvM6s3GRs6olgJPeoZHVIzzwecy4EmpyT0/smhkCa2KjKB58ilJ1nJO4ic0If2L72eNvJ2UAziAYfzAz0NR+BZ53GioGnWIRgk7MsCTN3IO+EbXsyyVv8WOwFKWywVAsRe/OKSbcAqfb95I0T4kM5Uso/LyZ5k8ieeaMTVbmZTgDKSxfTt/bmWBZ5F+kUp6VDAESq8S4ElepXwYyWbuk2L0Ez9n1CeLkoNP/g5rnn0eEI8TObcWuLB0DQvXhxto+LM//Qp+65//M/zJ7/5fFHiOVB+u41DASc4dEsBJwkCZB58ZSF0vpFd6aJoC37Vh6Bo8e0FSF6FikCtFNOrx1KZDrPV0/KW/9GF8+lNPoVlV8eDNB2gaXViaSYFNf+iAJHW9dbMNS5vj8OEJ7r7Zx917Y+wT4OnMsQjHOHFMjO0AoaJB1zTovodG6OCJ7TYe327i6kYDVqcGr16FN/fxtee/gV5zFe1aF7PJAocHJ5gtFqjXG7BDC7bnIvDnsKwAvdU6mo0aHMfFYu5hOl5AUQN0Vqpw5gZabQtPPbkBTbNxsH+CyThAt9fF1DlCb60Bo1rD4fEY9++eYKW+hm6tg7OzI5jdCjo7XTTaNahTF6/cPYHRaqO3UYOKMdzJBAYagFqFZhkYnfYxXITY+dhn6PlOt7IOP2zA98g5UIIKiUEsDTyLdCvPdei8qapGf4jBjeoQZXq0BwAAIABJREFUQvQL4WESIk1CgYmxgXgxyXwT+pLvAkojH6pHPJXEGw745LuKAdPU6NkMZ+rCndo0s5BBw4CJoUKFqikMX0YeUwI6VfKuqkdScZmwjiUg/aXIMJMFnoVlIyO7KJOy8oknW8szfor1ktUkio68vnnw4ZIkDUEXgavg+Pi3PwCeZQKdElmmUFSmyEp7UeApC07KAGXRpp0d0kWAZx5Di0xPfxcaKAKb4ud5QF2WBrw/fJ6KQP9F67vAtBcW5RujWOAi/biMPjxKHe9Z4El0i8hqzcfHMX6M9cn5G2KFjhSO9D/J5e0i8OQgQkzHz+vXCxCGyG+ysqIckpGsquwnHl+BlpoFxEXzXXZGUjLImSl0l+SlJMCz3MfKFEaJJqONOe2tphdYR2CUFGAALy8ESfyMFOBgMbMLCHdRvl+B5zKZkJVP5CxcJnVNzuuRVT/eB6NzTzzjIyVldPUADa1lNM31eCrkMgXxNkZW6TsFPLPjT+1f0bUG2T1QLEN4TcSKhcbPMotFTrTgso2mVKbQTJyChKIJQxhd3w/Ak+bqiaR57NGMz3gy/mJQmkmU+PxnREc+cmo4U8kZzwh4mhqmCwd6xcLB3iF++1/8Gn7lF/9HKPMRFhrzCBGgQsEKAZouCc9VYOgm/cwlDjsSehmGWIzHaFUr0EmYqBqiQu7x1HRsrK7gSmVO7/C8/fgmbt3eph7Ul19+FYuZC0OvoFGvY+GpGM89rG9Y2N6soW41MR0CwxMXw/4Ck9kYJ6d72D3xcG8ww4Bm5rVQh441+Pj4jR5ubVtoNVzMQwcLpYKt9at46WuvoVntQgkN2AsHs/kMw8kQ1UYVjkOyxJLxefRH10OYmgo/IGBLgeeEIFHF3TULhtECNA87V1qoNXQ4CxeLCZ0YnJzcQ2uzC6vdQn80w8HeKTbbG6irFfRPTgBTpeG/7V4biuvgzYcD+IaJ7rqFei2A5ntQ/SpmswBq1YQzmVPgufncp/C5v/YjCOpbWDgmfIL4iExXAvhUTpArW9hTpFtxPSDe34lhgkZDRUZECjrJQQCi8bAz/CE5f0l+Ij2Dyp9QgREoNPqJhB37qgdfC2kCJdshZ5VNVIwqtCCEOXSop1SvGNTI4/g2NVQalkHPsSoEjIZqbLArXtv8m7TxUixPeTRzY0YRPfiBDxngKcpdLn9FGrMVkciUXOCp+nAMQFM60FwNZ4e/D2VuT1K6kiyQWbZxPcp3Mu2XCthH6UDOu7LKJBN9+ZtkGdiQGffbHZZM3RcZYx5DZy0jMnOUzXIqMjYFwtGPTPKUdyPUVmY+MtmmlwpHmfre6TKXDTzL+082giR0pmjdEAuzyLNJ8ghhEcZnNrKtphUtmlmOZ10TLKDRp/RlYrkXz3im+DurtZUxv0T4GWmT7K8J8CxYoSGgSy1eCeAWgbOy7tMznmWFJM/qEiVdhscoZJFFntF0c6stI09yTjPy+RSuRcZzZIzFCR24oKfhfyW0INXRvqQYVkw3FClNS0JtOQdzmVi6jqKQ0BTJMgZBtltF1InDfzmt+OfErUiAenFWRd4XGk7G978YcEb320UdIY4KdplO4m2j12oJV6uQfYAATx4OH9ca/RJ7UUuJwOkq5XwXCou/pg/v8iQfbA9ktMruhxR4CnPNy7HiopJG/b4loyB8U+7yZDKs/BHvKSTsfRnAs9DbSQ/glZ8Zp5wgumyFiBNxRNRzGVkVyT98HdP3+edxaD1bw2R6+H2grBz7nAQ8khWoEo8ZyV8bAEbVwnxi4/d/8zfxv/z8z2B6tAtHI/dzkpBanYab+zQZDChIoWCN8G3og9wGSjz3oW2j26hitVlH3VChBz71qF6/dgWfvNGAPR9A0Xw0mlVULBPzhQNF1WDbDgzdwGTm4WQwQXvFwM71LjbXN6EpDYSugdAOEXg2ZpMzPP+l1/AnL93BW/0ZBp5GAWXD9/HJx9bx5JUaqvoIc28Cvd7E7ZtP45UX3oK70LCYeXBJaLCqYDAZQNVVElmKTqcNw1CxmE/gejY6rQ652hSzqQPPCWBZGnprFbR7q7CDOeptA1bVoABM8VQofogH996Ea9VR6bTghgFse4GraxtwTvs4OzoB1BCd9RW0Vzpw51MaamtrGmotFfWqC4OEsvoWRhMPerUCd+ZhaIfY+sin8Z1/40ehtq5jbus0KRSJlggUHz41LJ8PtT3n6KHlSFQckdcMdDJPOPFEMi8okU2Ba0PVyd86XdlBNN9UtNH5JsnRyObswptN4Iz7ONnfxZv37uF0ukBtfQvXPvQcdq5eQ28cYjqZ0xBsTVeYg5zeC0ZMIx71gqqEginmz1/DLFYkecrwRLaWVHnxmrDMsQ9ejuxX1DATye2iNZ4Fnnl9JOaBUCGZlENoQRvTk3vngSd5UQaolIu4t1dCpu0yUf32Wi5+S9YbmAWdZCx53r6lgvqyO3+B0E6ZrStr9eDjyzKozByJ74rWGq5ccWBKwh3Knmyo7dKFV7bVS56/KesT1zOyOkGhVa5Esb6osJHpX1kZGVBQVsfFvr8Y8OQ8Kyr/URQuiyTLfdJfRHbEuKSYAIaXZMAzeRgQOl95uZrF3pFZH8Q6Kno8i4YiAzxTXt/CCYk8IiWdY4pc+QhkdGGWhbJc8mQ33jKeYkpFEgYrtpC6L1MIY47r5CHccbaV1HbKehv9X8Dip5Z2h6xborDmPWmFIH3Gs6i8nByI+iV0TeTZ5JRlApxiIJUK7SZWEnLSiSUE4nPKE7ewPrI6uAIV7wWRLkHDLUXgGUV58lBblumWp5ZhHdYjb5xIg3P7pqQBp8wwwNtIRS4UMG/AUh0nrJKzVzD+yt/7U57RcjzJqCsFPEXZlOGcOJkbyx4bj7cQeAoGhJw9idEpn5/PzxEBZmWrNX1OvYi/E95jrcc/Ka+nQC+qf0XlotBb3hOPevG5Z92HHQCKUUHoh/ij3/td/MLf/2mcPriDhU8yrVYQqCpNjkLWAk0eFAQIvAW9hqXiO6grAZp1C4amoGmZeOrxW1jtNOm5xel4CKti4iPPrUMhZzE9ehssveeyVqtjfW2dAk/S2cXYwWw4h9EIUSPgrl6DqltQQxNaQCBWAF31cXTnCF/9xh28dO8U989snE58zOdzPHV9FR+5sYrNBhkdSUYUYK23g1dfvItR34XnaoBaoVEf49kULgkrhY319RVUKiYm4zEc28bWxhZIN/tnIzi2i3qtgtVVE41OA6gAmqnSM6yB56FVraNXb+Plb7xMQ4C1ZgNqhZx1DXFzZwNe/wzT/hn18BLQ2Wg30T89w+lEgdnpoLNaga7OKK1Uz8LCUakXkdBi4hu4+i2fwXf89X8fevcGFraBkGyKagQ8Mx5PPr/neIicz+UgiwBPwYhB8z6QcFhi8OK3ojBpx6qLIgKIDCfhusP+CYbH+/BGA+iLKfqHB3jr7j3sjSfw6i20r9/C9q3H8fHb34JOqwJ6RNghDZK7XkOagIiAYMKBaixbS9ZIgRDLjlP8uyjyL3ukNM+YyYGnKBvz5COX29nep/oVkt0mgGKOoGIV/tiHMluMU2Ihz11bLjYur8T7GXhSHl0C3LMgLUs1mbFnNz0ZysspKnIhxVmvZNEY8lSxZePLA56835fp8ZShsQy9ZMowpYFzRXFsfp7ikzevsm3K8IRsmfcq8PQEj2ce6KS0Z2rbuaGKnoqY9vwMnvCGCIjOA8/ovEamdq4MldFX5ownC/rJb0dcXyTr/+U8LPSuDFMysFjm5kt7fZb2rxzDptaR3FiTc5t0ToQ26JFeoZK8dcXfydtseXn6LzVjLx9AdhNP9V8EviVJJi6y/pkJId2vbFRK1iiaGleqk8TSX+LxpIYZxtVUlkfv098zwJMkYaa9iwrFHs84A276Pr0E+wjmkwj7yICaUuNNvMQSQHUed0bShALPyFQVR0okxOJG6iSrbcJpWfr69O6fEqMF87uUsjx1pAg0z/7OwaJK73xgz6N4PGWBp+wZz/TZnHzZnTUekTGwkFt+pQoblwjU+RUtcZlo7ETtJ+BDC32YhoqJ7QKGSU7y4//7f/4A//jv/zQO77wKz7Oh6CQ0UqURELphwDJ0+PYUqrdAwzKwbgHbzQq2NtdhGhr6Zye4cf0qNtfX4Hs2jo4OMBwMcPPZLTRaLVimRYcb+C4FqteuXKHXqKihDn9iwxvPACuEo7hYBA6VMeR8q2c7NBFSs2qgpRo4Oxjj3oMR3tod442jMR4MhqjXTTy1s4Yn13poNgIE1Skso44Hdw5wvD8CAnLnZRWOG2Ju+5gtHNjBCCtrXdRrddgLm4LgXrcHn2TOHY4R+AEaNQudpgazDpg1kzLPaDyG5yyw1u3g6uYV/PlXXsL+SAeqVYSmD7Xi4da1DayYKsLFBK49Ra1ZR6PVwOnhCU4mIRprG9i82oapzTEfDeEvNDiuhnngYjJYwNObuPnp78SnP/9DUDtX4LoVctwWoRIgUDz4CvFdC/d45hgSqZgmbl1+vU503p/xE5kJZoEheqahGjQBEA1HVYhXNIDvOZjPpxiPRphOJxgf7mJ08BD2dATVs3F2doz+aIyJ62NkBxi6Aaz2Cr7t8z+ET33qI6hoFdgTBwqhY6WCwHVplBKReyx/g8STIyey+wHz4kajKjQYpXMZ5TnG2BpKMrDHMl2oM9bNBTmeu49S4hP6hnDUE6jqOipecznwlN3oZJR5CdLGm1ZZWQk9payKC33PNxOZl8QNVyy/zBKRt2HI0l62XFnfZcdY5PEU68/OT1bhyfalyDJzGcCTL6I8GhfRRIamMmWi7T2jqCStytfBN1QpEVU21Rf6/j0LPFNJJhL9LQUoIqtl/JnwS1qxTDiWe0sp3wgenmh7Sq4HyHqSYoWmPKstVV0lppJnYz13NjNzHY1smJ3UxEt0TAp40jCl8hZZqF85MWj2v/JiqQZ58fjVaM64A6lwo4zwQN45VionRS+XBPAkvEYyw5bJvaysyvu7nKKRrKD29OKdMtJ5YprGoChPE4rCdll/8nvAeDoChvxeOx6mJQBPkryD3Xu3HHgyA266rew+IQtqBNufFPmK5DL9nGTBEWiQB9aZ8YmB2NhLFxMu+cwnILaUpwnxyheSSIuETkl4PTMGkKycIkJ9+2c8sx0vjOKS9EpLeZvJ7AnXTlA6R97l9JlaZjIUw3LpqIWEQxTMkTBK30WtWqF3VGoVE7bt4v/93d/DL/53P4vju6/DNEhdJJBWpRlsSeIgg4SB21P0qip21rp4fLuNx3a62N7aguu4ePHFF6DrBjY3N2BVKzg9PcHR4SF2Ht9Gvd5EvU7ApwkECyzmY6yv9tCodmCZDXo35mzch1rR4CKAHbh0IRAv6Xg0pN7TmmmgWzNRCSzMRyEOj+d4Y3+AN45OcTaeYKXewPWVVayv11FbA+pWjWa2Pdo9gecAnqNhOvNh28BoPMPQn6DeaqDVbFIPnEO8r8QrSBIuOR69m7ReNVHTfJhVDyqJbA3IWVEXCjz0unVsrG/j63/2BvpzE4FhYBbOYIdT7Gz28NTVTZi+g9l0ALNqoNNrwZ/Pcdh3EVZr2LzaQbtJyLEAOfk3nnp07IPTOfTmOp783Pfho9/3gwjqm/ADC8RgEyo+AnK+koY5J8Azz6hM1ihL/E48liT6hAE0Kt+ja1CIx5N6NkOdenHD0CWpiuE5c0zHAxwd7uL4cB/DYR/GZAxMpxjPJxjOBnhwsEcz2tZrLRrKfLB3jKkbYO07vhff/T3fi26zDVPR0Kk3sdldg7ewoXghLMOk0T4umeOyRwJ4UrAYbbrnZKUgTEmI71IZJ0QT0CWXE24rAk9RFuTVG8CFHQ7R9x5AMzbRqVz7AHiWzTff/Ev3h6iitwM884S2DCiRKSMzvouM8bKBZ9kCkPXAi8C5CMiSccp4Ty+TrpEPvDATGZ8fmTZlysjOt2y59wXwjBZdVj0jf6cS18T3XSX3uzFdhnkxYs8YD8mJiEQ+Z8Az43HJepRigS0hLSSKEB2xzIgjazCS0HDpaEk6+bKuSflgJM94Mu2wrEW6cktZltMqZXzguj1VMiJQFsfaZowETDuNeyNm2uTZiETgydph97cteyheWVKgTKZm172MoZd5dM4Dz2UyhH93Tn4SDzFxACyxohOiZUPRGcnTJzJ1cmYuAzxZVtuYmjFsKwOehHckbBbsjrwS7kkZEzJlRZopIbnMMOKjzPkovo+SUWezGCffCRmN6f2DZWZ0ktimHHiKZymze2aiOJKziYLH8xGuUxEpWgg6Jc94isqtSPosryah8yyElq1WDj6T+z5p8H7sSWJl41HH4FOjiWOUkCTTUWETWWvqeOONO/itX/8N/Mt/+ktYnB2iU9fhUaBDrk8hJ/ICGMECnQrw5JVV3N5Zw80bq1hZb9A7G08OT3B0dIzAC3Dj+k2srq5ib28f9+/cxc7VLcxmC3hegHrdQqdbgW56NIOsoTVQrXTh+Q7G02PKF5VKlZ0vRQjHXmA8GGAyHNLMq67volqxoIUm3HmAwdkMe/un2N0fgDhvyZUmtU4dq9dW0GvXUdEAdzal1744cw+joY3BYIGT0xHOCAA3TNSrNeqN9XyPhu2G5AoR4h+tWqiZJr1Xs9EgmV0daEEdulKBUQGsGlBvdPDii3tQVAu+pmLoTDG0x6hZJp7Y2YEROJjPRqhYOra2e9joVnD/YIqT2YyG2q6tVFDTyXUtGkYTF74GHB9O0Vq/jue+9/N4/DPfB6eyCkWtwfNCFmii+yDnB2nhJWs25pQImFGDQwSoCPgkIbQkyyzhE8OoYTwaYzrqYzEd0J/p8AT9kz1Mx2fw3QXUhQdvvkB/PMaDw32cnPbR6fWw0lkhWaYwPhtiZnt4UK3h1q3HsL25g6cefwrPPPkMrmxexWQwhm97qFXrCLUQDvFqlz0ZWb7MaCpWlev0kRCafFfOA52prkae5Lzu8z56zhEG4+fxxvhfQ2tvY2vlB4qBJ2mQo+cymshshGV18O9l6ioT1bJtyZaTV+7kkgsts0bwPsmADJkysmMk5bIJevLezVom8/pQpiznbS7LxiIDFmWSC5F2Zeq6XLpGoCbHVSC2I9OmTJmLzLdM2fc68IzyRyRKSCxImLJBEkLEayry5qTPp5Fv2RxRRYY6KtjGJKp75GNy0i1+Ml5H+nlkjS9TcmlRiULZ8F76nqCNk9+plVNiIsv9sHT0AuwqrpTdYlbyCIrf0pIk6UORGy31IgF4F5P8tI+JJTD+PRCZQmhDtJbT+Re8Q8xflHg7WbZD4tciqfbfH8CTy48yOZKlM709QnSUZXiQL7508q0EcCbXzCpgwJMfSWGVfjOBZ2zWKGEdMUwtb3+KxUrIbiHNoyX/jJ/xjOVO5hxoTH8CYksNKh8Az0Tm8iuS5IAnk2jZK1hYtlvPY3c5Vk0Fc3L1iVXFzAvxO7/zu/j1X/0CXvryF9E2AjS1ALZDLoQgyYQUmGqAphHi8a0OPvbYNra7VYRVH1PVgef6WEzm6LS6mA4n2N64gq31LZyd9DGZTICqirP+EIPhCJoeYm2rhs5aFbV6Bb5vwbJWYBkq/PkpFjMbzWoTVd2CbztwplMspmM4szkN0ZxrOmbeAuSaENX1YS4A73QOe6ZgHJp4MJrhcDqHoyowVBfdhoobV9awsdKGoegY9Wd48OAY/z977/0s2XmeiT0nh84338mYgDQAARAkIUoUSYlaUyIpSlqtwrq8LntdVpWr7H/A5T/A3vJPLocqu+wq/bCyZGsVlrtcipaoFSWSghgEEAQwg8kzN9/Offrk4Hq/75zu03277zkDjCTIVrOGM+g+58vhfd7wvAf7PRxGlHOSUogkkCWFAWyZ0G0SM1djUQJMWUUVIgzDRlVTUJFXEQcSgmgMWQ9RbW3gh2/uoGKqiGUBVhzCprjKCFgzqxADD0IcotasYHu7ic1mhHt7Q4zjhKVTaVQTZrfUxBrCWEXHGmDQDbD11PN4+fNfxsVXP42hUIUkVxjLLsV4igq525IrbLGCLWNzzpQytEfJimw7LkaWxf64rg9RrKJzfIBB7xixN4SUuBAiB5HTh+9aTFFhBzEO2z3s3HuI/Qf7OL91Adefv86snnuHB9jZ24UTBrAkBZevXMUrL30UH33l47hw7hI0tYo4oHUsIfQjhEKIWCrgdZ/Eo87epEXn+CJ5gZdQ7IbwRIHn6Da6u7+L19v/M+KNdWxv/RcQRs5oxiMn79bFOpZpLecu/UyQ4S4cxQJBnk1tmSBSVrNbVgApblWR9JROUynBqFxZ84uh/Fsnn5yRXeesNJnw/Dj1lVnI76e9k3l4TMHxcepatnbKrqnThI3HaceiZ09aYE8+VVbJ84SXYmHXygGWwmLYAxMK/NMeZ4HoOVbbiUZ7Nl9iFh51Gn5j4CFVfc9AqnQdTlxpc359y8vLB2OkQHVi1cssqNy9rvhTTpg8cbLm7ov8mctiRQo+5Oq5yN1zZt2zw6LYCEMkG4XAMyPwm2vXif2Y1cku1+ksTfM/psm+l5DzzLe/DJEM83CcpFPh2oZMGZHNXhYjOd1v6U5IraJZvdPfF7MGZ8oBihVauDJmNnRmeedPTs6NGeUJLerpfC/bn6dnZOUFlj1LuJLkhDox18YUCGQ5IlMvgsziydZn6n5L/87sfGTlpD7y9HbZ32nfFw3WiWV+0pl4oSVgZg2eLJgdEXPgkG+pRfs5M5tPCz1hmWP5JnNzlJbP35hjNy6Iw524x6bNzhNjTa16qTdGRtqUuinzcyEnw6VdIoIUPiXZ7+SCy9deRFYuSWXtpzuJ5x+k1BrkfsgC09iwUOoQk/qZBoVngmpGEZUFixN/bJncwEXnVzpyE0Khyf5LF/J0VtmIZUPN75w07o+fWZw5jEBWlqfRclxUGzpu37mHf/V//1/4k699Bf3DR6hpErQoQhQQKYwMmfI6JjF0KcGl7VVcOrvKiH4keKweyxPhCQk+9vFnYYg+TFmBoZvwghB9u49mvYpgQLk5j9AeDiBVNJy/sI3Lm1vM4u8mFLOYgDI7Ur5IUzdYDkkiMArI4jkYYDTsQ1VUlgPScsYIQp+RHZmKgVF7iMCOEHkC+v0xuh0f3QHQt0cIxBj1jSbWt1pYXTWhK5RAeYzYtzHqdNE9jtHpSeiNA7hwwFCgWEFEMaGCCE0OUVV9aIoKTaI/GlMgAR7jCBagot/zIJk1xmhLBEVkMaW0IjVdZ2RhtO4UVUarpWJzJcD+0QiRrKHSorhPFQql3GA8rxpzV7UcCedfeg0vfeGXsH39VcRKjc2tS2tRlCALMiNcSphmbOpJwMIIKIcmC6IGZFmGTUCPJV6JgcBD92AH+w/vond0CM+1kZDLLgFukZh/x0jCAJpIKVYSlpvVcS34Ic1zjP1uiBu3dnGw85ClzvmJH/s4Wq0Gdg/2cfP2HTzaP0Akyqicv4Kf//X/CJ987RVsVdch2gKkKEBApAyiiiSkkzBhaVm4Tjxnxs98b9KvxCw+Nb/e80rVuQ00kQ/SZ/hxxv+DtjDdR5M7PFOc0t9MkU1r0IdKLL9iC05isXlWoyoU6BAoPYroYByI0ED5ahXO1isGIBs0IpNofyEIPlTZgD9+A7uP/gf8aPcPEZsK6rXPQRgS8Ew/89as7HtGGz0PPNNba96tY+EBQj7WJQSyhdaz09x7Ck6rYnGszHFX/pmywK0scC5T8/w1ukyr/aTqXNbH91t+0Xtlx7TMWJV95knXWaaPZerMYlbK9uNJPFemXWXrmZDlnPYCA548LxcTZvIHbs5ljpVVsMEzgTK7lCbyM1kK0zZkyrUil7c8QyqvONWk50FB+u9iHFgOeFJxXLE3Z3HK6kn7QBajog/lmVti6Ju8WgYy08M8nUrR4E8xbJFlPwNneeGB35O8DvZ32bQMxUMByj/OgWeqMJgDCbwdnHcw36Z8P7K2lVNsLU6JcXJvlUD9DMSckuYlnc1ih2n+YJn9zVu1CHhm7eUAJiN14Xy6XGHAAGVuHskqKrE9TnuAt4G73qapPXiCAz7vBYuat30BkCxg7FgOTk9n+mD7cUGbTgBP5vpQnH6G3psCXF7wrEdD6uKfukcQrs+Ud5nSgHv60BjzFBNsHDNhddLYHEBPvyP3UqqLA8qYeQLRHwKeoiAzYEZli+ReKokIY3JFJIGZgCgPO1Upz+OMwM9zXVK5dEaQEMsjjecUKQvGkOLuij7LXKZnzhdWSHp/ZJ4rkxQruRrSy4C1nx0vEb7x9f8HX/mDf4W33/grCMEYmiSgwkBgzKyEMjGQEnhChFbdQKOmQUh8VFSy5MvoWIBcr+KLX/okaipZKUdIIgFKSrajhTGSIMHhfhuPdvYxdlxcvHgB15+9ytypHX+MMKbUGxoUWWQAk6nE4gBRGCDwPHiuwyx1YhTBdR1EQgzNNGBoBjpHbQTjEFIoI3RCWIMA3W6Ig/4AbcuGL4rQqjoaTR2thopWTUGzoqECKldEb5Bg/3iMvU4HnVEPkHSIsok4JkUEAVwXomhAjGTGjqzKgK6J0BSZubu64xi+TOy/EYQogkQ5z6IIFUOHoatsrdE6qhgSLmzoaPfG8CIBsqmi2tBgmiw7JuREQfdoiJGT4Mprn8LHfvHXsX7tJUQgNl4glAkQiZBiGSIzqgZs7TLlHuEfFq5J93PEALwgCuhaLrqDAex+B86wC6uzj2HnkKV1IQBN4F2WuU8TvUeqb5nl9uRKSdfz0O730O338d79DvYOh6gaKq5dPo9rly9gPB7hxq1buH33PjoDC0qliuqFK/jl/+Q38OM//uNYUWqIOmPIkYtEBSJRgRhr/Ayey2R94nxi+2gqC/F3podRdn3l5YSZu/PEuZJ67qQ+OxOWsdSTg/orwoEEH5HUYgoRSYygRipkUnpKEWJVgh2a0GOfkVAlggNBskHm8cRf5ee+5DDl1aD/Z9jd+++w23lB4EqhAAAgAElEQVQDkklnQ2MWeM5v/Hzj5wFmmQsrK48G5HGB5yJhvUiAP9H+opPsMX4vqnteY3pa0UVllW3WIkFxmZD3pOpcFrw8mesFgchl+7PoucdZZx+knvy7H946SwimJYXJsmP1JMeiHPCkI3Y2j2fmMpnaadihy3SZRdgnZ2nIAGwm4eaBZ14buGxc6DCeGJqYRYM3IG814laOxcLwiXLLxG3l2UHTAvIuulMBs0hE5+NVZPFkVRTLfywHXCHwXCL8v9/1VMY1mY188VAgFHOMtzlpdn4uWfqEx9xPi8/Zxweey8aJtzGz6CxXFZQJm8j2U9FZMB3SfLBkHnRmJfASeba7VGlSAnhSb/LMtmxnldSCLASRp5hyy66/ZeUuu0dnn08lnlw7Ftc7JViavz/zshMHbmTZSRUmmRWP5drj5xAb81TynMzMJKx5eiZl7WdCdiackwVU5KyedL8z8TslYOHAk1hVU+DJzdhMMZMIlNqCB2OQuzxLi0PAlD3DLbuLSI9mwTV3W/4gwDO/R/mQZ4rL1DU3F46Q7XxiqOXpMWKomozdnT387m/9Fv78G1/H8e4DVBVKrREzqy51RJUUKKn1UUoCqHICXRMY+Fhvmczd/v7+EKJh4Etf/gnUzIilEPGcAGatjrXtFryjDiJJwtj1cLR7iO7eEVqrLTz3sRcgKQIi22buupTWRdMURupDoChwHQTkUsvIoURGMpQ4DktnAlmEUTGh6RqOjzoInAgqVAixiMANYVkeA3gHxwN0LQ8RpWRRFRiGglpFRbNWwcaqgVpDYUqG4SDA/Qc93Lu/i0SKWSqZMFRhexE8kayYCrPUEQCXpRiGLsEwNBZr6toxfNGDICXMOswst0HIrJxEshTGIRzfgyoJuLS2CseNMXYCCApQb6qoVmSIcQQplhC4CbwIuPbJn8QrX/oVNC5eR5wQEBbgCxECBg4lyFDgCSEjfWLkQVHIyIGCwGNETMNBnwF013Ew6HfRbx/Ct4cQYw8JuRELgKqqkFWNWZEVSQFLbBqFjM2WxQELAkZjB7fvPcSDnV3sHfVRqTZw/blncOWpC3DGI9y7dw/v3b6DA5qDGKi11qCtb+Gzv/hP8OOf/hls1zcgDMdQQg+SLiJIiAM8BZ4n0iVlh1928lK+2WlITXaWTO66dE9mAc+LQGcevxGwZnuGHR2c/TxVDU2+51bsCJEiIRJI0QD4Thuec4AYDhRzDZC3YAh1JCw70AiSSHZlDaG7xtauqDsYjfvodP8c3d5vojO6jUROYIW7HHguO4yzxub/nlwxZf100q4UZ2Jcfv29X9BUQgYpunMnvxe1oeyFVrrCEg8WAc8SRTz2I3mX0NOUA0XjVbbiv5Nxfay1XbYny58r38e/78CzDFgkoUeaWiQzKJdp/dNhfJLAM3P1O20mSWDJQkkYwMznAZueEqkF6XSpmVtPiyXryQWSE8QX252KTzoGPEssVUoEXlQau/CmgXtLS53FsGl/lxiVJnWmYHve9bVE0/lNU9R4Ng7TWLHpPPIaJgoFEpqyJp+S13fZOTf7/VTwXw4o6ZnFScJPvlNMtPQ4itCyYzt5birxpF+lFsrMlStn8aQHiiyeWSZULj+lIlDx9kjna/rgBwWh+Tk7TYG7aM6LgGd+jLNnBfGkQ/SJsrOlw5Rd3MuDfZWeP9kanbrlp0y1Ka9uth0yBwUqP4ojNieSLHG3O/a/eGJtZXmB2bByF1zeplyqBtpDgohA4hY5RvJE9VG8NofIk3yhzIE6tyk5KM3Zz1PLaJnpzhRLp+8haracqv+mJHKZB0D2N7WfyctRhNj38fq3v4Pf/z9/CzffegOxbaFhaFDEBIofQBZF6JoGRRJ5Wg6ysCFA1VRx4fwZbG3UYVkjvHNzD3YU4yc/+yLW13VG5jMe2hBEGWcvbEKybNg055qK0HIx3D1i7ptnP/I0KlUDGDuMdCZRdSiyDFWRYRDTLgNOYwbyCSS5jo1gOGTxneS3rpk6dNNAp9dH6BFI1pjDKj0fBx4sK8DRwRDttgPXFRBGIoI4QRgG7MhZ3azizHkdGxs6FEFFe9fHgzttJKIPWZERhBL64xCHro3QEyAJ5GZLY+tDSEEfEQ1RjlBfchnwVGUC6jKSKEZISgtRgBsFDHiSV+bZ6gpkyYDrBBClGI2GjJopAqEHOZFgqFUEkoTnP/1TePkLvwpt4wqSxICsAHZkMyZYVZShSipslq0jgu86cGyLxcKOhwO0j/bROT5i4yeGDkJnDN+zoYhgc0f7gCzziqZD0Q3mUqyIMiNPinxiHB4zlmI/iHB41MfbN+5g/6iHat3ECy8+ixevX4dpGPjBd7+Pd27cxN7+EWw3gKpXsLK6Dr3RwtVPfgqf/NwXcO3CNehuCNG2oJgyPHbPEnFUPuZjekrMKGdSDMX3fU5dONncqbtI6sEzr9jJg076d0yxt/QKs+bmybfSAtPwyYhYl4WHCGnvx0B/+CN0Bz+EG3RhmFtQtQtoNT6Fmn6Owpchxz4EX4JnV6AaEYTKAJ3RPgb9u4jCd9AbvwvL9tB334EwsIeTPb9oQ1NDM1fbZQdzMcigUNoP9imu42T5JWSQ0o0qqr88eChdZeGDEytO4ZNP7oGywLNsjR/WcS3b/ifxXNm18/ff1bYc8EzmgWcK0vJAZoY4ZskklHW1ZXQhRdZTEjdyLm+Z4Jc3u5LWm8/lkwGe/HbgkuZE5VDMC7BwNLhLWXEnhRKxlCzuv6CszEJcRqDk3ZwFLxwEppcsA37Fp3nxyPOh4e6KWdnT4Zrqm/hlPENMVaCMOk0JxyhO5pq/eM/nSFNyfc+PBW9tvrDFa7eU7mzC8vyYp9jMXEyVYXlFyYQBei6nZ97VNjNrZrLB4wLP/P7OzeIpsavz8ZUcXDHL3Inllf9iuoozWeh08MMtnoUfYY61adELVDXLHcrBJgEnjgnn2FrTd7mlOQN/03NjMjeiyFw1qSQCFeRGyyxFMQFPAprk7pinieJjxFZdtqgoXg8Cc92cuPiyySD6VyILi5mljoFW5r0y6xpeDNwXjxyPcJidqPl54MfvtD5u1eH7PX9/EI9oTKw5UYj7793BV//g9/H6n30D1tER1CSGIYlQRbA0IKqiQFOZ/Q5RxMEWxf6trzXwwgvXUamI2Hn0ALfuHMMLE1x7fguXLq+hahiw+jY67TaqVRXXLl5EZ9SnoENUiQrW9XHcPoK2UkWj2QD8ACx7iqohIUusJKNeqzKgYFlD2NaIkf5UKhWEoxGLTQzIaqdI0CsmxrbDLJqSyAI0kVBbIw+RL6J/PEbv2IXniPADEWMvRHdoYeiMYTQNbGyr2FxX0DB1RLaI4VFEQ8NcUBVFxMB1WboWz0lQNSn1i4I4oZyfIw6AY7LOmugTKExCBjp1TYcgKfB8D5bnYxz6CMhSKghYVTSePsYLoEpAqyGjagoQIx8KJNQqTfSCAK9+4Rfw6V/750DjDFwbkCSKNnQgyAlz5Q0cD7YADPo9tA8OMOx14I1HCD0HrjVkILJWrcDrd1iaGlqjuqagWuWxt0EiQNZN9ieMIvjDPnuH3JsZkHVcDEcO7j08wKPdYyh6HdefewovXr+CSrWKo6M2/vyb38aj3QM4lF5GlGEYNTRX1lAxDBhXruLHPv9lvPrSj6ElKAgHPWiGzIB/TORiccapn23gVCmTnZuTUBuuHpqAz7zzSaoEznNCzIPP/I4iiyf7PY3r5ndddsaRKz2B0xFs523sW/8Wln0MUVRhB3cwcG7B9nrEuYw4quLMxf8KV858AWv6BaiBgtDyYFsOAvEBQuMRuvYeWzOGpGKcvIV+38JwNFgOPPMbOg88T79glx21/wA8Cy+h9/HAMuBZJBS+j6omr5xGgvN+6i16pywo+yB9mn/3b7vOsvX9/wV4xgQ8c/JFpqXOhIgMPBTNeVngWc7iCYRPDHiWs8xN+psnFcoDz+ldUTQUXLNZCDy5haAMxCssKotcKS5sEguYdYLOhDzopO/DEi7AhYOQPpBnap51r52CuicLPElgysDDLBQ/aSk72ff5sVjUz/lztEyOy7LjNavkyQGq3IbMn01Z3Vmb8uRXi4DnCYtnOkRFS2eq/OE9OQlClqs9ip6dtxKwlXFKGMnJM7yo9TyWrEhJxQyKOVcFZq2n7zgfyYJcrVzJwVxvWc7ULN6Wj1FeliNAEzM3v1nFiKSR26HMK8jtuwkbcZp2yWcoicuvVF+WK5Hmkz1LzivRSWXK+75vJ8LytIQT487ce8UZkJm/N7K9H0t0xwgYdjr42h/+Af7o938P3d1d6Iihs/hBHufXMhSWboUIVeI4QExutprA8nBun9nA888/Bz+w8N7NmzjaH0Mk0h3DwZmLLVy7ehX1ahOdwzbc8QDXX30Jg8MjjHp9KKYGc6XBXELDwYiBtIAsUIzESEYQBAxk1ioGNFWBM7bQOT5mpD3nL5yDEIYYW0MMhwNWhqoRwPNZjJ2kkkuqCt914Q6HMOQKglGEUcdm7rBeKMINY/RtG0PHgR0BhqmhVVfQrHPmXodIiY5oDERmvdWqwH53BGcco2I2oOsaRDGEH4zhODZGQxdJJOPADTAOQiTk0kvuyYoKylJpkeWQ1q0sQdckrFfoUBfgWx4quoy1poZGVYIqx1DIgVY2YCkGPvHlX8ZHv/gr6Cc6c/NtVHUEiYuxO8TRo13cevtd7B8fsQUhI4apqTBUBUngoXd8zNxgazVKVUMssg6zTJMb+erqKhsrGocwkeHHYL+5xw+Za7AqS4god6o1Zu6z9x/tIxF1PP/CK3ju2lloSoSHj3bw7s3beO/OQ4QReRBokCUNum6gWW+iJgKdegOvfv4X8NM//UVcaG4g6rQZiVIiiwiIWZkUBaliZpmlMvPPycdT59d0Fj5EwHMZ0eDsPuHeDXmLZ17JSt8LyR4c549x6+B/wWH3DjRVhaQGiIWIpesJXGA0ALD9Mbx49TfwVP3zqIbnEJGVf3wTd45+Gx33LzEM2gjDGhSxBaXaZm77Gp7lwHORW8nEHSQlCMgOYh7EOz3Q8wf00ousJLnQsvdPXKpFUk+mPCh7s/49fe7DDDzLgKkya6dMOU96+v626yxb37ygdVq/P4yAvox7LOUeJOCZoZ8Z0DnFBWVCEVN3tJzVLHt/nlxoLvh+0bgyGSyzvJJif3IG5i0b3HpQJEzSRZIaMcov3WXgs4wlc9KqYmG4wFibtjcu5So8jxUXKi25RM/KZf+fP9tzFrmUoPDU8SprXWUXec7DaQZ8poG8czJ3KRKePDjJN5T6/UGA5zyomj8vFmm3mXGo7IAUrEI+FnktR87HK1dHZpVmO4JZEaexnlkVpwFPDqMy61rx1igCnvPjdhrgWSbTnAZAT7N6LrI4z69/TsZ00vKetZOVn8ZJZn0hS2O+3wSe8nLAxOJJHCBMdsuIaNN0QCSgExkMzSmx1jJiFQmyQucupZiIEDCin9SSnsZ6yqwcPp9cUZfaENkezYJJ6W9OLkTPUc/o32VYt8us1UXkQouB5/Scy7+T3w6SIqHf7+KvX/8uvvI7v41777wFOA7EKIScJDAUFVXTRE2mlB0RQC6lGgE0BZWaAbNqYmtrE5ubWxgOjnD/7l0MuwlMrQYrOoTeEPDU5cvYXj8LqzPA/Vs3sXb1Es42VpB4Lob+GHFFQavVRMUl12QJriTAIzKcgBhBBRa3SJZDcrclcHl8dIhet83eWW2tse9G/R5zLyVNhEVkRqIE3ajCqNYQhTHG/RFzXY2cCJ7lw3cj+CGYq6cdBLBcF+MxvU6ASUVjRcLqmgJNqaC758Mb2TBNH5VKAs+NYQ0DUOITMhYTANc0YkKOcHzUhzXy4RgmIkGC7wawLBseBWqKMmN5haLS4oOsxNA1CwgkyJGI1VqFgV5DIysvGHgjN9SOL+K1n/8l/MSv/FM4SgXW0MHNd3+Id2+R5ayLaBzAG44RCx7WV1bRqNeZQiAKfAy6Xezv7MBzbAYyVzZXoGgykiCAJstYX1vDeOzi3v1H2Ns/Rqc3gk0u1qqLldYqz2cahhgMx+h0B4yFeG17G69+4hNYq5s42nuEt999D3fuP8LQCQFRYaRv5PVkmibWWy2sAriTiLj86Z/Bz37pV/DSU09DGAyByIVILsxEvhSTU7Q8RyqWubfnPYuIgmi6gvPAM/s3eR/QXluE5/JnYcYmngFWkrm4JTUDTgLLuxrZ7+L+4f+Ivc4fIRZ8QCXaYYrrBkI/wKDrot00cP3yf4ln1/4ZNtQXoMRjDKw38P0b/y3uH30PlttnJH3kXSDJMQyzgZXqKxD648GkN8s0qxnjWXYIzx/SxVcEuaIX34Jlyi0DVrL2lBCzyjS9tNBRqrASQm7Zcmi8iETi/QLzsvXkn5u3eC4DOGXAVJm5LFPO++nHae98WOv8+w88lyV/mM4GZxPlghGHcLl35vNkFrl7liQXIqxR5MmZP0uIvZ0JezNqR7okpJTZ8/Szjn4l2vxSnyWstpmDIwMFJbz6MibeU9f9nDva8mcnDn+FXZhnQz3tvFj0G40zfU/As8yIFc3jSfAxvS2mHA/8Is4zw5Y9ExaC69T6MwMoFoxcKXfiXLzpvAUu/9/MLbLMgBXOYObeOQ88c+Az3axZ+/OgNwMhWTWLgCe1NbUHz9BcFKVpY66nM9qNRSBudhCmgHDZ97yl2d3E/2bfLBmpk+67/Gw4Ofgn1kZ+ipakU+DW42m/aKSmsccp2RDDiWkulbSlGd9I5nabhlIyCyeX56YhVGR59X2PAQjmfiuGab5VIjQi4Thm7pFsBOjwI7fc1NoqSDIEYrKEyOhIGBM0sb9KMiNrEQUGlWfGNBvfGTmthIv//J7MT8hkvInVNDdXy4AnWQNvvf0jfONr/w7f+cbXIbhjKFGAyHVZDGK9Wke9WoUhhYgSD7IKVJs6ag0DkiZBNzVsbZ2BWanAGQ8waPfgDkQkoQgrPEKoOKi1mlhrbkL0Yjy48S5cXcdHnnsOK40Khs4II3+Meq2GFb0KRdYRihIcz2FkQmTtpDQgpBggoERzZA0H6LSP4LouNs5eYC7AoWsjch3EYYB+twM3CKHqJqr1JlRVQ+D7GHYHLL8okcDQH8phGkRAECVw/RBuP4ZlRbDDiLGOrp6t4NyFLcqOAW8wQugOWQ5OIZQxGpJ7bcyYa82qgmarwmKF28cDOOMIqCtQDZ2loOl3yCJrs/ucks7Egsxig8PER5B0WGqOqlTBerOBqkHxsw6SJGRWYyQK3FjFhVc+hrUXX8Qu5docDjHqHcLxxoyEKRhR2y1AGePK5ctoNlugHM3DwRC9dgft4zZb061mC5W1KuqtKlYbdTTNChpmBUf7x3j37RvY2z3EaOQgiELomo/V1Q2IiQzPjWB7PotLjcQYF65ewPMvPYfYDnD3xh3cvHMPe8c9+ATsKeqXFAYA6rUKttZWsJ0Ab7o+Gi9+DP/Bl38dn37lNTTCGIE9gKBKTMEjxJwiaaHyMC/fMPd2/pngtMkRzBU/ixJbLr63uIcDl6/42Tb1huK7VSOHZ6+L3eN/iYdHv4lR8BCRHENQaV8TaVQAqxNhVwWePv8beOHsf4Zz9U9Ajkdot7+HN2/9Czw6eB3jcQ8BZe5h8RQU8b2CinmOA89lCDk7IIpcbYvvrnKutssu9/kDm9pT5vP/deBJoHMRWC+ydpUZu2XPlJ2jDyKoLbxQPkijH/Pdsm0vW2zRfCwTVObLf5Kutk+6j2XGogyrLQmv3MkpF4eXyn2ZZn+qmDt9h5d1tSUX2iLAwjX9vL4nAjxLDFgW0zTvNslakbOA5tI6FpRaMF5I4JdAK6l+tLAHJMBld0j28PwFy5RnOfSw7Dwr42r7ODgra8dMvsXUp5S1gSkjpu6x8/tl+v7iWmf3/Kwr47K9dxrwnK1vWucM2MwJKqVcbUvGeM6kEprELmaqD74WWYvS2LqF6zVdAE8SeNKyWWRZPO1sW/Rb9t0iBW6Zs3t+I9B6XsSFcBJ4ZhlNZ92EZ9uYQKLcJRkJSGphzPQKeSsFP54moiSHhnxiJgcGV+JQzkKJpY+wbRv7+3t4+PABs/Bsbm5ie1VmQIBIdYh8hwhimNwYx8yaRKyhYZjAdmMYlQojU4FE7opksROQSAo0owLDrEAjI0l6EDDrZ5puZQbY587WUw8Vlspl1uPuhKyQ8FyQ/OBJRyMXD5ftnN279/CtP/46vvWnf4z9e++hpckQyH+QwIeioVqtQxIlNCsSKGdHpa5iZaOGSkOH5Y6YGfn8xaegqBoiz0FMVi/HRP94gEgdw5EsOIEHQ65hs7YCp9PGo84Q58nqeX4LkhBh2G3Ddhzo9TpqtRZUQUUYePD88WQeyWWZUnoQsRGlMCGX2/v370OqraBGwFgm18WEWWo7R0fo9QeIBQlmtYZaow5JFvDowUPYlg1dNVjOxdBPwMIyI0qfA3jHDoaWh57vY0TxuTUFZy7WsbkmQyNm01FIKT+R+DJGZNW0A5Y/1KiqaK1UoWgKBgMbsmgiEDuoNwyYehXeOMDY8hAEgGX7jFjG8UN4cQhfdKFChylWsVZvQJNjeN4QfuCCEtbEiQJF0GFsbcJuVLFr9RnLqiHHnCHXS+AOAsROALXp4sqVa8ytt98f4vioC3tMaWdihBFZ9BUYKwrOXFjH5XPn0TJMkL/owcMdPLj9ADYRQBH4kyWEagjTqGPYczAcuvCCGDGx9JoCzl7ZxNb5VQz2Ldy7Sey2HfRtHx5E+BRvGgQsBrVZr2B7tYUzQYzvjW0EF67ip7/0a/jSZz6Pi5Uq3EGHQmJ54qiEgCdnYV52R2Z7minI0w0/o/PO3BxKhclMz4OpUl/kOWhSqyd9TzOvRD4s69t41P7fsDv4JoaBhZDWokLu2AKioYbdGHjqzD/DR576T3Gu9XEE4z4ePfgWdo7+JQbD72HUP2ZWdVsiN3DAGlQgqepJ4MkrzzRsnL45b/GcH6CyAux8OpVFF8YiFe3Jgz+LJZg9ooouiNMOtMwtZDLycw8/jkBTKI0V86tk0lphrBUT2tKBXKQxKdOWx31m2SX9uOU81vOLF8uJIp7UPJVd02X7ULQ2ywLPUtF3E0FjWYL4vOWibA9Of67YjsnfJ4140Ye52gqcboQdjDzf9+S/pyyOXMNX9MnAJxe9ciwiORe1UCB3qlxJC9cbsfmR0JPGV6UWT/5aRgjAc4kVmZqoLWUYZnnRU3KhSQvTtmZyZt7ok98Ds/NSgkCJNJMzdr7Fo8vvuYLdxi7BE/bOnCctb08Z4MnWTuoOVDTfDHstaFr+q6kVjrP6ZehlotjJcsemheWtZAyTzrkDn2jTIkt8Zk7N1tlMgwp7NcepMtvBecsnlUay/lIbXe71Mnt3qhnnaz1HdTVzm8Wp6X0mhUaua/xNimnin8wSxnM98h0/KT03TotOLPqZzgJ2/+XOvEUjOTNaC56lNUgucvSHnRLz62dmvJatr+lDLAdmpkyZ7NVJbpNcEymOcnbBzltkmcKLATfuQseVzdOzPXuexWWxEAJ+QPE+8RQn/H6J+bQpCsuxSFjWdW0cHh7g7r3buH37Jjzbxub6GjbPNbC52sBapQpdEpmFiTiIKIYutMcIPZ/llRx1Bog0DWqtBUHW4YcC3CBmLoGmqqGuErmMBMFQoZg6s4cKSQCDUrYQAKZYPFmBGIjM2qcKEqIogZeICCVyydRRUTXoYoIodCBqMsuPqKgGc98Ey6+Z5VoUGEstnYWUqYrSbrDdzS4M+k1ALNKzgNUf4M2/+Bb+/Ktfwd1330ZkD1GhpJRxwNyOK4YKUydkEKLVNKBoIlrrTTRX65BUESN7BEVVsL6xBUVWGAlN7MdQkhpGPQuC6iIQx+j1ugxYnN++wPp2eDyA2qxgdWuV1ecPh+h02xhHETTdRFOvM+KbIPFZCpCQUo9QbB25Q8sSDJ1cUIEH9++hZwfMrbReMVA1NMhJjG67jX63B8f1GRlMvVGDUdWwu7sLe0zA02TEQ0RmGzIcQAyugNe14Lgehl6Ith1iHETQa8DGGRm1qg45NiD6CrQ4RuDFcB0fQRiw2FcCgbRvbCdEtbKCkbsLsypjpdlk+TtpkxJzLZHK9PpUDyf0YUR9gQA1UVA3KyDvb8e3GUixfCCEDEM0ANPAWJPhiAkqFRWawm9Pe+ggcYFmtQpzC1hpbWBsuTg66qHXsxgxkijK8ALK8Slg69Iarly7gEtnKQUI0DvYw/HOI4z7Q8aMa+gmKMWOLybwfA07e302X1EcwDBFGDUJjY0mBEXC/k4Pu486GNkunJDY7smCHDGWXCJiatQr2Gg1sRJEuDkYY9RYx0c/9wV88Qu/gJcuX0PQ73MPUEa+JbGY5Olnek5ksgU/LDNiIX5OTmQDdtin5zI7DOYulgWXADtx8h4WLDHvtA28JiLTAsToEbqjr+Dh8b/Dfu8+RnYPguijoqmQwxra0ibOnv8yXrj4j3Gu/hLG7TbeevtPoYg7gH8T+8evY693F6PQRaIBww5xa8Wzrrb5QzsTCAh0knYs01DlnykSqLNnT9Myzl8Ui7SOM3WyOZiKWovaULZdCy+p3K2zSPteJCI8qd8/SB+eVBv+pssp00cu5JYAGCUaWxbgPWngWaJppR4p0/5820/X7meC1mzV76fvZR0vKQaiKFkHWZni9BDMs7hlwDE7VlkazBwImLdA8X6kwCLT+U8A7LTP9FQoEK16TnBcADy5NWqaX5THXqW9mRdMC6yG9Hi+vmWTz8pP5epZItGcEMuE0Exsn7pF5i8WNhLMZfB0T5Gyc/84lveivVu2TnLXKfpw0HLywZPWyozOZvnazwv3p9ZbZCpPX15mMZ0ZnxIsp6e7fU5bSkqSzEJ/2jlQYlhZodMyMmiYCjuTKgWEMUueMVXE5OOS2ddTRQR3ypzGDJJLIT/rU8CcolMCcaFzN/0AACAASURBVKmUNAHSmeKAwBQ7exZ4/vByuI9zTNJ1XgmSu04milQSAJmrfAbs0nLnrKpl1n6Zczo/psv2yPT7bN9mfc3mg88etUkm19kUeJJ7LDnmcdmNdzaKSOBPEKgqqrIMv2/h3p1b2Dl4BMvpw7Z6sMkC1+1g1Grh/IXL+PhTV3F2tYWR04WoRjDlGNF4iMT3YCCAcPAQ742GGEKF6wsIPJ6iIwpsaK6FhuOiM0rgNlswL2xAkxOowQDbgc9SWowMHZaoIxmJsBQFTUHHcOBix4kxlKvQa5u4tLKGc1URQtBGUlFgbpxBvXUGslaHEESoqiIMRWZWVo9YQ6m/oQDFAGOlVUijGMtwRQUe5ZyEj7e/9Tq+/7Wv4tZ3/xL+aAhKH0OxkYmqQNQEGFqAluljtS4CugyzWsXq5hlIigE/jGGaVWxubDDrI8miFEdou5RTU0OlVocz6kBLXLjWgMXxVde2AKMBhdxmCUiyHDbknMzPq52HD9Fpd1js5taZLciaCsuyMLZGMHQdqsIyq7IznN4PgwDt3SOMxxY0U0W1ZjIqN2c8RuQFGHQGCJwAmqZBr5k8VrE/4q6ggghJJMIkIv7R4Ps+At9B4IRwhiFGPR/jUQg7EBBpKhJTQ2KqaFZFXGvFqFY0EHJNggi+48NzIsQh5d0UICsGRlEMN3RhVkWcOVNHrSrDdS0EXgTXChD6lM5HhDUmsB5AFhJolPNRUjCOEhyNXRxZHkKR2tdAlEgsnYesKxBorisKKBFO4rswVRkbFLtZo/yjHo4OLIzHBI4F+AFZIF1EsY+NzVW8/LFXcPXKJVR1AYHbw4Pbb6Hb3mVER8R6SxjHtlyEIwF7PRF3D8boDIeomBHOnzHQqOjwAw17Bz5uHx3jcNhjngO018lzgISRKA4ZS3Sj0cDKygqbY789hpPIWHv5Zbz65S/isz/zs6i7IkyHlD8xcxIp77E0Pd8XKRs5OF2slJy5w4hNN6eWXITtAkFGKIpQBBtJsAt79Nc4OvoO2p23YLvHkBQFCXTY1U+hfuFlXNn6BC4aBKoH+M4738H19U9C9x/izd3/Hu/s/huMRyJcLUFs+aipOB14cq0ZESM8eeA5e5mdHNDsm5PuKbRhp4P7Nwk8y1wORcLQB/m9SGj7IGV/WN4t08cy5ARlBKjHFQg+LGOUtaNs++fbvVi4zwuQywXwMmNQFnjGTLN3uhKBAUxiLsjF2DEtfyr8TqwfqQJ//gDO+srGit6Z0eTx3vDvpz1jwLMQsJCIkEnDaS9S8DkpKa9FPGXg5utf+iglr850mLm8mWwM0pQmXMmZAk+WZDrjwJteQWxM/gF45oaZE6Cctk/KAAy2lkqw7S4D1yeFByIxKd5xpc7MlOHwcZS+y2qeLWNOO59uKFIqZVb8DFDm3cHZkp2MOScR4uJ0xorKu54xo05Mnxl45QfAtIkZQEwtgfNtzwtTWcL0RcLaPKDOqiCLZQZC84dFmXVR9pyegN4litXT1ugJRUY2TiR8pouSEQsRU2pCgDBEEPhwfR+6osAaDPHevfewc7QLj6wRngu/28PRvXsYUFzauW0889J1PHflCi42mnBGAwyCMaSqyixZ1ThB03dwcNDGt17/AX7wzg0c9PvQKjo215pIYg8r6w2E+304QQT1/AbOntvEFV3D+kYVqirhYK+LOzsd9AQRz22uwPU93L63g3dvPMTe0Qg+NLTWVvH0pTU8fXYFiUJuwgQeK9DlKsx6DYEBJIaMSrWJhr4KKVJRrdRhRS7Meh2NxjpktY5Q0SE3NIwOHuDPfve3cfv1v4DX3ocSx6jqOhw/Qse2EYsRyyl5blPHmXWDkcCtb27CrLcQMsWphLX1DQYIieyHLFeUTmTseogFBbpZgTPqYq2usVQmFqU4kQwYrS1Iic/eoxydpBwgVmHaK1TOwd4+4ijC6voq1rc2mMw9GvTheR40RWbghtYDxX3WqzUcPthjaSnIsqsaBNyY+R/e2MW4byHyibGYe79XzCorZzSyEJGVWNFgGlVoms4ALllXyeonxyrsgc9yVh60h7ATwJdlBLKIRlPBC880cGZrA6uNKiLXRvfoCM5ojJpRhRQr6PUG2Dt22VjS/DaIhMlQUa8ZMHSVWdiJidfzyApZQ61iMktw6IcYWmMcD8c4GrkYBhTyIQNChTHPRkIIHz7C2MHW9hrObK5Bl0XEnsvGjPgS9vbaGFsUH2pQVhoMhiNECHD23AY++rGXcPnKZTQaVfjOCO39B3hw5x3IZEU1dLY//CBA4MfoHoW4s9vBXm+MSqOKZ66dw9XLWxj1+7jx3h5u3j3G4ciCE1EfuDcoKXfovCClC8U/1ut1NJtN7pI+8EAJYswrV/HMZz+Nz/3cF/Hs+gVIQweUM5sdeCyl0eN98mfDROnOteEzBS28K0oATzcO4IQOW7MyLOgKuTq3EQZ9eJTj1COwH+Foz4ajr2Bl8xq2185Dq8joCxa25SqSox/h5p3fxP3ONzGOHBw5Lvw+0DIXAM+84JZdFn+XwDMbxckALmHIfVIAdP5AL7ocHm+5PN7TRQJGWWvB49Va/HRRu4pLmD5RpqwSsliJyLSTdPvlBK3H6c3f7LNlBZr5MV0sfKboZUGTH3ddzedIWzqucRmL5xR4TsDjJHcd6XXTT+ZizqPqJ/YM7mp20k13Hh/kgSfHbumBPcPJMuu2kkY6MTdG9slembOQFo4fKeFLLBXWJAYa53JwpjFLNM/zwJNZU9OGnQDTBda5MsqbrN9Flmv2XJl8n0uIWOaHh+7oojrZ6lp0WMzFMk4dOmdrOTlvxQIBkVkUfU5bD7MWT6K5LyqNp8Qo+ghJ5ug8tYpN30m/m82WsbTIDMjMoOLJWsorsKbtyrvbzmeFnBDeTCye5BKasqXOHUusF5n2JV0rMSlkMuBZANr4z2wjFeSK5RVPXPOp/BlrJ58YqvtJffLroqz8skw+mQ1l4v1leTTprGFCcchcackVjmI3D44P8b2338TtvQeIZGC10cSaYWJ82EHQ6WGUeIhaFZy7eAGffOZFON0h3r53B64m4szVS7h67iy2HBtVO8G3vvGn+Pb3v4uHx/uomAYubG7g/tEOOkqATdlERFYs30H1whY+dvkpbF1YZ66a+zf2cOfeEQ41ES9pAqyKCC8KkfQ8uMc2ul0LPTHCuStn8LlPfQJrBDJHA0iBjEZ1FWqrhsNghF7kQVEMrFfW0JBqMKFhEAewyXUXBkSlDqOxDq2lY/ed7+KNP/kq2g9uQ4p8mJKEZq3CYhD3ByNIuoKzZ1fx9OV1bK+bcIIAzdYKEkllVtVKpYHWyiq63S46R4eomSZ00wRByEiQGcnSqHeEraYBIXJxcNzGyE+w/dQzUIWIuceSVYyBkiCAKpO7dYxup4vRcAA/8KEaKrOYeY7D3HXJyknjSuCT5r/VaIJykxDwdH0i74lYiB7l1hx0+nDHLmKf0r8kzL1YI5KhMITrePD9gFvIKdWJqnDXZseDQmy4sgYxljEe+9g5aGOvO0DfCeAmArSGgeb5KgLHxsZqDZfOrKOmK5ApL6YsQyHXbcfF3oMhxmTZDCJGMERrcG2ljlpDA+DA84cM/JraBupmFbY1xqBvoT+w0bM8DLwQvqQhgAQ/pPhaEaqeQKsIqNVlnDu3gdVmDbHvod/usjypmtzE/sER+iNK9EnMuSISIUJjrYarz1zAR15+HrphIAoClmLl/q330G+30Ww0mPXXdX2MHVISRHi4H6A/7kKpiLhy7TyuXrrIYn7feOMGfvjOPTw46sENI8ZKS0oA+kM3Llk/w4hiPEXUajVGGkWpbxInRCiqSFZWsXH9On7q576In/2Jz0GyAgghV249KYsnDyUqATyZG+30ollk8UykCAT3KXfssH8Ed9xF4I+YUktVa9CNdQioYS2JYIsqrCjG0Bmi5x5DqAN+7w6izlsI/HuA2kWsjHDsWpAoD6zhFLPa5mM85w/cMqAh/86yQzP/zLIy88Azc7UtevZx28euqIXxXU/qqnmy5fxdtLXsmD7J50rIYk8UeJaZpccZ+6KxKFtW2eeYCJUjRpnvDy8ndUxcst4fp66yFjzm8VbwYayNqQZwqgRLgWQWp5nGd5FbbnaAzvd3CkAn1Bq85nzi5cz1duasnv7H7NDQw9ziObFCLjkvyoxdqcsmZ/Fc6mrLpOGpq+3EPTk3VqxHOYbfojko/D0zuRbOZbGQnlmyi+rk3JinnwTMwrOgoPn54Jycs7Tz2Wv5Z0uxzJbRIBTcK1NLXGrGLxiMssBz/lBctC7LrEP+XnZmZAqXky63JHTnZyifzzMvD7GjieIPySrLjPHclyADmZMy0jOM7TdqQ5xzq2UAkODWghnPKaKoQaJICdPT7b/E0p0nKuLWzmzPZK2ZehUUrdWyv5cDntnYZ6XO7oGsO/McGhPgKRKuiRHRH89DZI2gCSIe3L+Lb/zFv8f3bryFUeRjZWMDVy9ehiEqEG0Lw0EHfXIlVWRsbZ9hAvS9m7cwDnycff4aXn7tZZyRApxVTOzfuoV7d26i0zlERVFwZmUNd3Ye4q29+9DVClRXRKc/wr4OnL92EVfObGHY7uP+rV08PBrB0XVcUSW0YUM3dJw3m2jFGpyBjQeDDsT1Kj7zjz6L51uANj5mhC+V1ipEQ4cd+vDCCIkgo2rWsb6ygRZUjIQAx6Mhuu0R7GHEXIGt2Id1/AjCqIPAseAHHpQohCYKGBC5juuhstLEuYvbuHi+hSq5BkJkrrYhUcBoFdQaLSiyyuImPddBo1qBUakCig5B0RHHAuxRB01DgDPq48GjHQy9GM++/AnmFkyxmqRkIRDkez6L3yRXzzAIWR5JShPiei4Mg1B2zNxpCawahs5ADVnVVpot6LLBgOdgRBYoh5HaNOo1dI86CN0QCcXaRjHCdM+Q4oH+m/8hF1GKtZMhSTJCn0ijQuauTSCLwFinP8aj/S4OuiMMxj4iTYewuoLRqA9RCLC9tYqNlQaaVR2aJMKzRizWVXdERORW67iMbEfXVKyt1VGtqlA0Uv5Qjk9aixI0RUX3eABr7MJxY9hejIEXIRZ1eJSyAyIkRUSlJqC5omJrs4rVlSpUWUDg+BgPLNiDAKJfQ384xGG3wxjeK80KA50bZ1tY2apj++wGFFFG6AVoH7Zx99YdREECTa2wFDFekDDFw+5RH/eOIqxuKLh8dQWXn9qEIqnYedDGX/7VDey2h7CYJTlmSgCK76XY6jiJmOWVXPplRUK1UoVZMVlcbewFiEUFgVFB5ew5fOIzP4Vf+cVfRVOuQIk4J0SZsJvUaSk9BPgZwAHj9LSZv5YXWUX505mvCZdmmCJw5lwUIJAFXYoRRyE8xiJMSgMHfhBBEDUY5goUpYoGnReqCtt10O0codPbBXQXj+6+jqOdv4So7EDRAvhhgqRmYLu2BU1/dzaP5yJr52mpVPICbtnDlslAC2OouJBSBCZpxzwp4FlGQHycfv1tP/thbn8R2HqctfOkgOeTnJ/HGfuisXicsor6cNremn03LzjyX95vO8q62pbg3WFMopl77KIYz6wPRFSUnhhz6Q4ycpApSUj+QM6D5AksysWizR5NsxbPKS1KBmZz7qxT5FI0Rez3UoaTtDGsFQtcbdNrY8bVNmvx/Jww6/ETU6qV2ZEp8UvBaJRtUxb3e1pxJ1d05p05C4A5ydXpwLN8jCefhdM+ZfvICJtKDG0Z4LnIpM6nP6dYmXM5X9aHmfZPXs9G+yQAnQGfOcbSVFxKiak48KTvCDrmLZ7sucxFPluzzALJQRi1h8U+M9fHxW7T0zM3gShNLcncS2B2PfC9wa2Z2b9PWjuzXhUrU0odAPzEnXl04T3Bqs1xWsx5eGTv8BjZ6dmXCZNC6p7B+kypVOIINVHC3q3b+NrX/i2++b3vYG/UR2waOHPxElZX19GsqlB9H267h26ng75nQxFF+F2K7/TR2t7AlY9cw+ZmBXVNhkRCab+DcDSALgrMFXQ0HOOdG+/BHoeoS3XEvogfHO6hWxNw/cwFOId93L6/j0d9G6JWQ4tSjNhDxpZ5vrWCs9U6lCDGwfExhjrwiS99Hj9+pY7VZIChTe9okDSd5XyMI4ER6vhBCNOsYHvrLKBHsJ0BvE4fw70ebr+3g5s7B8zldLVqYm29iVpNg+A5CMcWegMLDkQ0NjawcWaNudtG3ohZUqu1OmIiO1LJullFEERoHx8zy7FOli9Nh6iZEBQDAdGohg500cegc4iHO7vwoeKl1z6Nmk6gM7VChwE8AmcUq6gbjESIXHbt8Qhje8wZUkWBuUezfJ6yzIAN/ff66hpMrYqRNUR30IFtjxh7bavZRP+4y62dfoSQ4hxToisGcNJ/Z4oVnlJHQOQLzDpHrMWUooUsrJ4PtLtjHHUtdLpjDAMBttaAHwUYjgfQdBW1RgX1mgmVCKhGA0b3flmrQYkiBOSmKUdoNE1GtkPtI0ZitkrjCEIYQJE1HB/2YNsETIiYCrDcEJB0BLTsJQF6RUKzqWFlVcPaig5DJzKeBJFPsbUB7GEArysiiEMMrCEUU0Frs4nmZh31VQOyCZhEkJRI8J0Ax4dd7D46BGIVcaTAciI4QYKh5eDhQQdHjoqXXz6LZ55uoVoRcXjQxY9+tIN33zuCGwmIaD8lxDTNQxBpX8WUoybdzwRISWmg6zpzYQ4IeJKCTDWgrqzi6suv4Jd++ddx7dwVVAWdnWkRY61+vM9UWZk7bfNK9RyWOvnsJBiCVbrI4sn4hgTK103KiwCSLDLllR9GjOhPVXXIssZAeJw4cCwXgU3WbxG6NMajO+/ixrtfh+V8G254jIFtYv2py/jIUx+HqP8RB55TmYn/MzuYswZl4DP/W/ZOkVBd6jIrGPP5OoTUdFIEUovatkwgmH+vrODweEvngz/9YW1Xtpg/eA95CSVksQXX+Aer/f2unUW1Psmyino1rzya39vT90+Szbzf9VQWeJY5X1n0F7HHzrmLMsEwJ6jlssOdcE+cCNgZMc/ksJq1fk6siDPIdFYwz71K+tfUaY9bYNPsGzPflcEOZUHNZC7nAcKEgSXdH7lEnpwkM4tvza7D9EwvE5BYtMAmO7IYbC2Km50vnluWioX5pIR7KTsr5tyJF61pMryzdXaKArTsHPElWTwWZYe1jKttqbJyzKf550+ArlKHazY/c5CS5/tJKVL4msvbPCe/krCdFsFkCj5RKegkQqKMaGVqsRaJ7IVNQrqeZxN2pqRb3Ao+aVWOvCjfZwoZnx/XvCJmAjZTr4DFoDOrpZyQWHTm53Ym31ELJp5/Nw1kmAqQ0zWXfcc4hFLlEr2RJYnnAJSXT0q9SATWZBXDu/fwx1/9N/jWX30b9zqH2HXG8DUV9dYaLlw6gzPESuqGGB0cYm/nIWIhZEyvDV1HXVGZe2rr3Aq64RC1ugYjCaERuQqBJXI3NOqwHh7BOujB1OoQpSre+OENfPvwLi6eO4uqA+zsd3G/M0Qg6Ig2qqgEIuC5qGgi1uomVnUN8WiMTuLj+Z/7aXzqtadxvi5i3O5i2O5BILdKrQKPrIxjB1anB892sPbiK9g6X0NN81Cxhxje3cN3/uxN/PWtPfQjibHlPv/sBbzw7FkYcYAxWWo6PYh6BfWNdVRbVYhwMLY6UMmq02wBisbcOEVJhe+HGFsWI8Uh+lRJUSHpFYSCxABwVRMhhhYGnSMcd7qAVsX1Vz+JmqmzOWIrKYmZhXA0GDALoGmYjEQoDCldyZjlVZVEkYEXljeVOJNCspK6aDaaqFUacH0X/WEXY3sEWRZYehV7OGagk8iFfI/SnvD5FyWehoaDztTFMyYXXYGnJnE9RGHIAZWogBiqPT+BPY4wHDrojQP0AwU+YhwPh4jIjVuRISrcght6BKA1PGc2UBUTKGqIWlNCo6WxPJ+uF9HUwvfIyyHBSp2YenUcHnVhjXwGPCm3KMWHiorKXWwrQKOhYXW1ikZdg67y2HDmHuzFDLCOhw68rg/D1CGqElobDTTXa1BMCaIOCAoR+MRIfAHjvsPyjQ77LlxHgB/KGAcJ+mMX7f4QQ9eDuXYOr338Mhq1CO2jXbx3awd3H/QxsETwO4iSofJTh3ARB56UnogUYBSuKTIXZkrtQt97vo8oTqBqJtRaA83zF/GZL3wJn/nkZ7GmNlmqorCA435WYTi1ck7PjJQhPqfKyoPNk8Bzlm9+EfCkrtIZQm7cHgOeGgRRISJppsAgIEqcSv1gF492f4j9gwE07Rxeuf4atvQEYTfAnbf/FDsP/nfsdb6LI7+Ki8+9ih979stwxf8DwtAZnQCebF+kl/J8KpX5i6vcAbv4qiwL/GYO5pzFM1/q8oN7+TWdv3zy7/8D8Cwl2pz60AdZF/MFl5GNikXXD96nv+sSHgcYLtLqz7Z/Ocvp49RDZZYGniUMOtymMXWfy8DLfBwpBwbLkrvnrJ0ZEMklTM6wQrZmlq2deUsP8YSyszH1bmX9TsvNXBYzJtrT1krW9qL1NDmfTonxpMaImattulGmRin+BReVKWCtnNBc1C5OtlK8K8MnVR8b7+L6OJlNjhZ+CaANZ+J4p73NzzcX0gpHIjValWjbXFEL99iijBslmrDokQyz5X9bCLRLNz0btEWWTg6EaD+wXzOQmQNUbFZSFuosxpMkNWbtTJ1mM3GIWUEzZuuU1TazdmbR3By8pg7AmUvuiTXCzwEe65jGQ6cWU7Yj8gRCPJA6l0ourWDCcpSNZJlFUTIONzdQJxIPZR1ko8rr5N3jEzbtKj8DWSIYZtXidN/5oWC/k0ugKMKOE6xKMoK9Xfz5H30Vf/3D72Nv1MXt9jHuH7WRiDK2zp7F2bNnsFGroRaEEAdD9EZtRAawvbmOc2YNzSCBKSt4r/8IkimhokosxQIRALV9Fxurm6h6EpTRAF4SoeckOHz7Eb79zlsQ16o4X13BeODi3n4X+5aDXlPGtcY2JDdAGNmoVERsr1SxpinojsfYevkFXP/JV/HU2S0Ihx3s//AmukMbhwB6NMcQobs+vO4Q0cVn8fJrl3FhQ0HNGaD99l186xs/wO1jD4ehjIEb4eqlFj754jls10047QN0j49Raa6ivr7KmGLjiJhYR4yshnJiEmMtRDUVvhM4ZHWlmyqJoekGJN2AGyZwvRCtqobY6cEe9TAa24gUE5ee/Qga9TpfRCmjLcV5UlynPR7D1HWYhgHfc2CN+lBVbnns9/ss1jMj3XJSINqor7ClMHYtFudJaTw4EAYiL4Q7cuGMXbh+xIAtgSEej0jnWogwCllKHPqegCcBd3L95aojGZ4bMndUSgeTUH5WIt6xPXQsC8cjC6D0I0Q8RG6mYQgi8CK34ytaFS1mDVXQWFEhawkcz2PEP2Mrge9KUGUJ5zYkNpaHx32MRi5CYnEiJlUC2ZT2RhHR2pCwsmKgWa+hYuosp6zvRxg7Pjq9MboDm7n06lGA9c01tNZaWNtsQTEop6wHRZeh6jIsx0JgJ+h3xugcDxEEEvp9H0GiwIkS7Hd7aA+HqK+28NxL13H5wgZ6x7t4++13cef+AQZjmvoa4sinweUhAaI8AZ4sVIARsPKDj/5N40qb0Il9JMSErBnQzBrklTU8/6mfxC/+/D/BueoWQLlGWSKg5Z9lmGses3DZKTsfpn8vso7OvzsvrzMPFDGBqAhwyE07ViCQhTaRmcWZUqJIQojD8b/Ht17/Pbx5+wDa6kfxxZ/953hmZQ0b4iqs3RvYv/k/4cHev8Y+fGxf+TG8euE/RMf7FxBGrnVC7poHZFnSX75nSriHLBhDfvCfdHGZf/SEdXPuMmHDmQsWez+AM6sz309+mM9OWtGl/T5lgif22uMChCdRcZk6F2lQ3nfdJawhk/l835WcfPFJAucn1awyY7+orsXvceC5rMzHqYsdeCUE2DLWQN5+Dh6YCJVZ71JrJz9cwfLQMevWJG1C2vOMWXbe2pkBsFxS8Wys6NifZhI8iUqYBYElJs+AHCc5YgmdKV4nvXBYu1I3wNPnXIAQZ9kMlz9Jri0Td+MZY1M+15cwAZ7sfM7PxczZybXFRZ9y814uNUvwJIEna3jxIjsNeGZ9yyye82MxCzxLGWLfN5ZfdhcWnTvl5ie16C6Y7Jk+8kuvaElw4DM5hzNgP6t84PGwHCDlU6rkS2fW0NT6lqcZy9xsM85rJthlue0mrLaz+5L2WZaslN83fH1k3Zm1EnB33Oy+z/+dgU8OaKes2/z9XB8zMM0sAYVDVuoBYiLNylomx3BiJ7J4La40+54DTwIV6epmz2dAlFu8IMnwoaMSBfA6+/iTr/0hfvTuG7AjH53BELdu3sWwM4InqtBbTWxur+OpzQ2cb7RgDTvouH3UV2u4fO4crjRaaPQ7ePDoISzbYkDBqJhIJAlDz0W90YSuG2gYAYbOALvtMaQhcHDjHtqRxZhbEVJOxA7u7B2ibQDnGtuQnQRJ4MAwE2yfq+OZp89hRLkpKQ3Diy/iqRdfxFaY4PDNd/FXP3gTbxy2cRgDjdVVPH3+LDbNCh497OPlTz2H558/izVJwO5bt/DHX/sO9mwBx5GAkR/BNEI8d7GJFy6egd/eQ/dwH+vbZ9BaX4dC7pwgCx7Fupk0+sziKakGJCK+CSMGPGnzV3WNpS0hL50gESHKMqqaBHtwiMizWUycE4nYvPQMaq0WBytxzFxuyX2ZCIas4ZC505K7rWtbGPTa7N/kOksWz0Gvz2LtFEVmLri9bpeJwLIqM2seJS5VNcpDmqBVbyJ2Q1iDEYYDm4E6ci9WVJmBWUWVUqbjiBFOqZS/NBQxGhKIC5DEEvsz7FuMdIhYZynGlG6PIZEdWTYOR2PEskomS0iKxFxthdCHhBgXV1po1SosxpGAH8WoDkcOHHJp9ajfKrP8rlQiRJGAbn/MYnZl1YCiKAiiAH7gwDQUCWggeQAAIABJREFUXLiio7WiQZMMiFCYZXQ4CtEdONhrDzGwqV/ARsPD5cuXUa1XoWgyswRT/G6j2WTtODo6BkIN1tBH+3iIMJQxsmPY5DI9HqNLrsqGiqefv4orl1fhWwFuvXMXt+7s4nBgw4kFSJRqJ/SgJSEDzEQ0lX3IOsitn1zpQ/2gNeEGHgIxYoDZpLhIcsdurmLrlVfwa7/6H+NK6zyj+SlytX0SwPM0bLNIXo9CHrOqmgrc0IMXiJDlCgzVgEaiSzyEMz7CW/f+V7z++ldwc38M8+Jn8aVf/K/xsfMvw6TTM+zDevhN7D/4Hezbf4bVsz+Bj2z+59i3/pvFwDMbUDqUqVF/W8CzDIj8B+A5vdPKCiGlbsGSD5Wts1QcUpk6SwLPYpG6TGXTZ4oEwMcr7ck8XXbsTxOocz380ANP7mU3mx4km2eRZZ7IANgCgXMOP2aANbOSZBiGvqd4Ek44k0K3E9iTA8/MjZASpE+sninwnDgjpoRAp844I5/L5QRd8nAZ4EkNkXIJqD9MwDPMWZc+6A7Ia3NPK6sc8FwMwWf3V2YhO73l3C3z8U+fv2ngmdrITjT+gwHPPNic/Tcfgqk1MB9FlO2sbL9mQDODdvPAk32fuo/nraAzBFmk4BFjCBS/ydHsCXA27StnccwAZwY26e/s36SEE4VMGZTN/TzwJEvHEubk97HAJcoYsQBPzt497KRZWnr2LONjS10pM/da1r+E5xrkwiWxmBoQIwdWbw//+iu/gzfe/h4ZmiBHAvZvPER/5xidREEgydANDbX1Jla31/DU1hY0Yl8d9eAYIi49exY/fbEG694+OjsHoDNRUBSWIkKkfJ6iiL4YQjdt6BTlFpkIFBPjHz2AR+6nZ5uIZBX28RjtnS4ejV3ISgVVwURDEqFrIerbKj76mY9AcUIcff893BVENJ9/Bp945mkYfog/+fo38d0b9/BwZMNXJWxe2sSrLzyL8zsO+tIQl567gGefegr9R1383u9+HY+GDoYCYAUu1KqK5565hI9eOY/Rzl0cP3qAM+fPsfQt5MErih5WGiZiQWO5OBWzymI8gzCBbTtpTk0FNdNgnCOUpiYEWdgMJP4Y/cOH0KWEpVcJZQMXn30RfkxWPgJ2EQOeJsWpSiJG/QFzraVcq5TXMmRpag6wtbGJ1koL3XYbg36PrRUCNNZohN29A8iKDEWTIKsidEOF73rYXt9C4HgYdodw7QBRTO67AYvF832XuUhWqyZ0nVyGfdi2BTGR0hys5DkswycL6NBhLrFEHCQkEXMhHlo+3ChB16EUMTIESYJMcZiULxUhmqaGSiWBQKy9scziRPt9h1kzaQwpXQ61f7VVQ0NJGKlQf+QgAa01k4FYIrChVDxbW6vYvhCjXpehSlUEroS93R66vQCWJ6A7DuAlAhorGi6d83Ht2jUGlGzbxsiitDER6nVSflQxGAzgjoBhz0Ob0sQ4ESStiuOhhd1uG1qjgqdfeg7XP/I02rtv4s7bO3hwp4Oxy/O/DgMXQezCRIQ6c1dXEKQ5f/nG5PuTrL60zyi+0zRNlnbk/2XvzX9lya/7sE/tVb133/2tM292iqRESxTFkJJNSbaleINkaLEcK0oUIIEMJw4iGIGB/AtBfk4CxEgQBIFkibakISnLoiKJpsR9OBtn5s3MW+57777bt9fq2rfgnG9Vd3Xf7tv1ZoYWJbzGvLn3dldXfeu71fmczzmfExHxmaawUmKkLai7++h95MP4uZ/7J3hm50lo36PAU5FIfVlHDB+nwxM4QYBms4VOow4ptXF68hrefP3PcGv02zi7fwdj30L9yqfw6c/8On74+o/h7vgNePIEwdkIs7svwp/+Xzi8/qP4+NX/AWfBv4Tk+ItQ202720VGODMFFVyAS8WsS/L2cyR+LtV+ObSkaBtvqus86eeTON7DoyD/Sulc9FzgZ2puXKyaGOXnRlXzo4rDtOq53vtNLn+zqvFU9bjvReD2QfXV9/J5qo4PG3fzGpeL0NTi3h7lPAKunZ/VayLfKnddwViU18HSnFpdIPnf5XIqm621xSf0tYVQkXh/mS0pHi30wMnri3JeR660ywzqov9WvYcFJimA7XwvqSQnmreTrjXHxeJGF/8nkYNF34vzizatvsrKosX55sROsfVVKA8iiKDtu5gQ8anyYq546UABNBd3kVBeUumIeWhiWcG0HOa5EmEjHBjiDCkBjKXQy2Lc5+6JfA5UbX85RFNcY8nDvFLOZX4bqxFAc6BeGs9igIr5XRHkLu7kov5frNp186UIa+VLFgnNJUZ9MXdEGMGSRP+ay/LaYCXbUp4nh9sKYFSE3Ypg+wI6i+8s8av5JOcpmDOdC7/R8rwXeFgVZVLy/i2cBXz3ubCQAGvrnuZ5iYL8ZovcyUWkRa4KWYBfEczIrNbqa3VF5lorpcNKHq+SH6yKEpkI9Suz9IVQUl6PVEx8ZAlQlyK8+fJX8W9f/Cxevf02jFYLllnD2TvvYnTrLmw/Y0VRju/UFGiWif39PXS7Hci6ikgBGl0TH31+D8/vdDC7cwuz01NEfiwAR5Bx/UgvmCE2qA6lgnpWA2IVwciD7/sI5BRxGCIj0Dj1cRaKfF1NITBnwrBkGA0Fz330Bq5fO8Lxzbfx+s0hfLmGp569jiefOsKrL38b3/j6K7h7YmPgZgiNBq49/TR+6cd+ALfvvsZiNM9cv4bEBf79H3wVL79xFyMKx81i7O7U8YkfeAEfff4ZvPHSN3By713cuHEde0c7sJoGRdWCtgk51aEbpFabcUkSUoWlutJC7CeDrqmQSHiFJhWzgzWcnVBfeNjd7aG320NCILNJyreCPZUItOQeUENVQEVY7NEQnjODQuGNqozRxIam69jfP2TAOBoOYI9HkLMEvW4bd27fw2AwhEZ5t702h3ZOJ1N02y2oksK5rsSOUngtzWsK5/U9j8Eq5YLWahY7JBzHASSd2U7b9hD6CSy9xiqw0/EYSRzyPSqyDtsGzgYDjvYhNVwC0Ehj6DJgqeAcz7oG+FGCUZBiGEkY+ySeQ7U6XQbivYbJADVzfQwphlWtE3XLjotMjqEZBDZl7O23sduVGPgmkQHfkTE4c2FPQwwnE2bYSTSotWPi8jMtGFTaRJby8iw2s6mdzgHSVMO9B6cYTwLYswhuSLdb47DoW/fuoNE28ZHvfwY3nr6E0XiIr33zFk7un2I29cB1xxVVBLtTSHEU8nWI3SaBHRpCeozzzKXnCanayhKLRRHwnCUBiyARXskQQdIN7D/5ffgbP/2L+KGPfRyHnTo7symfduuLIi3OPdCX89uRUV48kMoBVKpvQ7ZNTAw7qe8qwkknxdBijRn8iOw/GdCVCKE74LYbtTbcWIEdSwgkwE8GGAVfRuhkuNb+NDoqseG/jZMH/zcm9yZ4Y3SK03GIUKIw9RfwzNMfw66lo3/6HfjRBIEXQ5Pq6HX2cWl/Bx+6dh1y9mVI7gXAswp4YINqmxHCbMHiVTZqt11j9fN5fsiWkXoUw3lbG4pLbTrnPIxn6+wRB5C3a9urSvs/SHBa5Xrb2vz487/4HniUcVw37x/l+4t1wab2uZtfPX/Vc1+0zopzbmKMql6j3NhV4EmfnTs/JEREDZRyWgWUKdUNzcG8aGPB1FI9AzJFc5atEH2punhXjlu0a/EBebFX96hz/bCSXzsHnitKePIHBDwLQF9pReRgivfR/Auc01sC0GSYnH/uLuYc9/nKc6bcJ+X+IOBJQivFOBefLbGBq4i8wo2s9nnV58qinaLMQbGWFhiTjJrtDVhq//ZHDJ+w6PF162be/pRCX/P+WgWepaW/Kuy0rsWUiyczQy+YQwacudAQXaHIZSPgKXBlATpXsiBzFm/V9ji/L9ClKAxOgDL6XNTiXPCw9H7BEubB6vNZKA5bzL2izWXHwurvQrylYEFWgHDJcXBufxQTctnBwpbk9rGnwvXl8xXsbnmO832mGZpShG99+Yv4nc/9Dl4/vgOj22Pl1sm9YwzeeQfjsY8EChSNQjklBgU6gYpOC41WCxqFl9Z17F/p4IefuoRmaCMdjeDbHrNJ/YEN1/NQNzVkVMpGzphha1gmsiiCPZwgcij3jaKliR2TMPMDBnS0lxHzpWgE1nRcffIQR5d34fkzvPnKAA/ue2juN3DjuSsYDh7i7ddv4qw/w9mE8s0S6K02/tOf+jh6TQUNPcFei2o+Svj6V97An3/tNWZZYynDbq+GH/ros3jhmafx+isv4eTeHVy+vIfdgx4a3RoUU4UXBsgCUvA08hIkVBtVpKdQX1MIKwF+ErUh9k8h4GnUMRs7/J39w310um1WBSV1UNcnhl5lZVzKEQx8yhek/D+NVWFDz2Wgx6kdioaZ63H+qGkY/P5kOIAzGaLTbmLYJ/ZvDJlUVBsWi/FQWC7leRJTSaI1mqagVrd48hBLStcj8Rs6HzGPFM5L9zKZ+fD9GIEXcm6nJuvQFIVFjtIk4tBcGSoiT8Z0apOCDhRywvJ1IpDYpyYBlmlCSTPM/AgDP0afyqOEBDyBxJ+hYyo46NTR1DXMhjNEMTk2LESZhICuo6Vod3UcXqqj07HQMmXEQQzXppxaCYO+w0rWruvAMCVWzG3t1GDu6Yh8n+uYkvoNgegwpLGy4PrAZOrhbORyuZaExKEyGSeDIaIsxLPPXseHPvQEdD3Bt771Lbz8hoMpiSclJLwkz//R3zTeAsgTChSuMSqFMndGEfCUJNQJeFo12ImP2KOjEiRKDL3dxPN/7a/jl37pn+PS7gFMxefw6LRC9BMBqE3Pk/n7mYI0k5BK5GAg9lVGQkV6M/KiEMgkpakAOtVH1QwElGolKdBJNDH0oasxxv5D3D27g+PRHUzDEWLJRay8DSVr48bup9ExQ/jOZ+E5XwRmwHfuAycjCZm2j1b3CjoUJeDehzc7RZIGrKrcbn8MT1/7Wey3Mxx2XNTU25C8YJZdZOht2/KqAU8RqsbPqA2gq2jDkqd4zcUfA89Fp1S1XbeNYfFwqnLc42O+t3vgUYDX9yrwLAOG4veL9oVlwPDoq2KhkCuutsp4MnuUkQGWM55cy6GsN1mAzJwJzMMkBCwVhspShqUoSbj1te6Q8+CG7IASylgxXOf7am7Ez/s2BwyrzBjnzhZm9wZ2rSomi6swniuGeHHPIlsmLwFDnuULems+N0qM5+rhZUM8pXC3vG2roHPRv0sc29ax+iAOoFAthoJzdnM++0vAs8LEmYPDi9FnuTLqeuCZT5Iy8CyJdIkHer5mCDRWaBrlbgqRrpzlzL9f5HwW5oFCcQi5Su28Vm/p/IJ0rxIyLdYuCaQUc6AAoUs5nHy+hdtjLtBT6sJV0Fm2Z8r7k+jLvBbo0sRYjixZOBnEddc5QJhJrtKva0KAV8GnkN6SUEs9fP1P/gC/97nfxWt3b0Ftd9Du9hCPR3h48y30T6dIMhmqrkNSFZBIGDF6lOdm1qmkiAW9XoO108FHru7ihf0mGlmI0J5hNLJx716fWaMrlw5hUe3JLITalLF71EZdAfyzMbJZhCSSERO1qOmIAxcRGfuKhCSNkUoJzLqOw8u7aHUsGKaC4zcdvP3mGbzUxf7lXVBaozeeIg5STO0Qx/0RBjMXu09dxmd+9IfQravQ0gjuxMWbr9/By6+8C6PRhGJo6HQtPPXkIS4dHODurXcwHQ/R6TTQ7DRQa9agmhrcwIU/i/MSKLLIkSS10pTyE1MEJNMKCYpB6q4qFEllpVZV0dFpd9Hp9UQILIVqxiEG/QlU3US7twPNMIXiKeX/mRoi30UceAg8AnsJrHoTgxHV6IzRbrfQqFkIPQeDh/e47EpgB8zAEvChf5SWQXm8tLNFQcgOBgqVpnuhFzGbVKtTOHpIuZbuh8IpFQynNpI4QxqT+E+MKEqRxhQODFbapTDuNKbamxmikHRtZShUA1Qm1jPlGqRpImpb+k6KqRdi7IcYhTGmfoiYciPlFJd7Tey3LagpYA9DGGYdXpzCpX5ADLOuYu+gjqvXurBMGVICOLbPLKfvZjwv2502K/iqWgarpjI77csCwJFAk65oiCMKh44wmviYTMmhoWJCoblcDkXGxHG55ueTTz+Jp5+9zmV1zvr38c1vvoTjU1L49RlwEsgsUsYK4CnAaB4yTYBaKFEIXFMCnnWrBjfymUFOpRSJnqKxv4sf/ht/D7/6X/6PMFIJcjQV9T+xPe1mXZTROfuNHWwkIhZCIocPZZBKOkDn532bHCAB9FRmVeKI5b4NqGkdOrdhim/f/H28cfwlnIy+BT98wLJHMbGk0h6O9p9Epz2DoX8bNbMPNdRw65aEh2fEIvdQb+1AkQK4kztAFvI1ElnFpb2/ie+/8d9AzfqQo7fRqt1//8BTlD/Y4l7lzVPsnvwwKR2/utmufl7etwsmoYpIxgdhCGw6R/khXb4X8thVeT1mPKv00uNj3ksPvB/g+SjfPd+25XCR93eu9XdeXmubmM+yAVc2DC/qS8GsLV6LZZwbhHxSeraJMu38LgG8Isy2xImw4FB+qjJZsQCeec3ACqDsYrVgsefS/zU2wFf2npVw21XjtQCP53aslRDgdeNYBXjSvV+s1bc8InOwm4OJeVhkfpMX76yLvjhnpOdOAIaxOSinmqCbgOdyq7aHQG1ymK57rm1bz+uBZ8HMzideFY0lwRRWYD3FjD7PtC2tHZ7oeTtKQHNpTIi9JGpjy0tAn3y8SDnxHPAUA0ZCJQWLXWY+56dfw3iunatzpjPPF88XsDh2KQ5rvor5usxkiMlX9CMb7RXL+mza/5adZIvQ2PJ8mR8jNhoucbHtRXJnmw6bn48BhwIjsPHVP/oCXvz87+Hld98B6nX09vdRz1I8eOtNPDwZwQtIREVm4EmsWsL7HdWLEPUYJd2E0t7Hjd0aPvHCFexbMlJnwvmKw/4Et9+9h2uXr2KnZyFOXfixi+5OC3vdJuqqxvU6fdeD7XnMbVN4Z0T1HSWJAVVECqIUmrnbRKtTg6JmsO8nuP3mQ9zrP4BeN3B4sIt2jQSM6hxCfNof4N3je7jpBfixT/8wnry0i9Rz8PD4AR4cP4Q7iwFNQ63RQLtXQ7Nt8kycjIZck9OyzJxtJdEcFUEUIHBDZshJMIZy9wiMkCgPfY/ACAM+KimiU7aewmGT7c4Oejt7fDzFuhBQpHDZwckZA07uaxIBonzBNIFpapzX6bs2ItcBKOpE1jCxbRYnarea6HZaDCpH/RMMzk4R2QEDIKpf6YU+4jRBvV6HQQJEfsAMIC0utabxmBNbRy8CnAQWozBi0EP3ougEsBQWLCLg6VM4sufzPbdaDTSJNU1TOKMJ51BGUcZMLIHsOJXghzGXbfGDAINJjIkTwA0D+GnMQj+x7+DKfgcvPHEZDQ1wJw5ivw5NNzGcTeFHPlRTRrtrYm+/gaPDNisvTMcxbDuE4wTwHPrp4dr1q6g3TA4ZTbMQURrCTSK0my2YusHg2XUobDjA6cBm8SKKm46gMbNKgj+2ZyNCjB/51CdRb9bR75/i3Xffwe1bxxg7wkFF48xsdlEyhfos4uqiHGZMbCKNH4HKAnhSqC09i4nxJOAZhQECP0GsZIiMBI2jA3z6b/0s/utf/ZcIhjaMZMbfjbLtQoPzlIJiI1hJMRFv05vEYtKzjgOiOa+bqwRIpBYcQ1ISqInJ84ZoamLqCbTLaQzbOcaffv2zuHP6ElTtHTSsPmZ+hrGtwHFqsGoaml0bu4dDHB3ISFwL43sqTs8CQCHnUA1p5CL2xuwEmRGzanbx3BO/gE88/d/j5P43MDz9U3RaOfAs7mV1s6yyyT4q47ltA13Hwiy/V02dcenBueGi79U4/qsIPLeNy1/U5+91jP6i2vsXfd1H6a91DqB1e8GmKIWLjPRHacdFfbbJsK/WpmqjcQ7gFbZ4GczRe7lhPc8XW2V/OKiGPNCFLU+BVOJVZuwIVFGU0bYXF/yeH1TkxYkHzNzIzCQs9PUWZ1z1gbHabm5alxWIl0Akl5PIH2AbGBgeD0E3Xdj8Rwaec8Apnp8CJC7gtOjzi1/cojIrtsbBSYcUodXb5+ijAc9zoZN5XcUqzyJues54CtazuJF8TOZ1OcsU2CZwKeBdmQjf1HPFMev6QuCuAnSWwrnzoV9ioQXJt/WVZ3nmIb55Lc9SGZki1LZgYy8KteWLrZmH58FdwSiWwCd3eDGH85WRey3KQFOwnPT9vGyJTGUFzuf0rmMrt4FPVhCd4/6c3c97cL7vMVjY2q3MZsyZl4INzk9eBp6yosLwbXzlD1/E57/wIr711psIdR07BwfYa9YxvH0Ld2+fYDJ1GACSUAyF2VK+IRmpLFITR/AjINI6uNzV8fEXruBKV4ceu0hdlx0QVLai2ezi0tNteMEIt197F8kswe7BEQ5vXML+5TYUuHCGD+BMxmj1nkWz0+HxLPIp4zSEYkgMPP3AQTzwMD2Z4HQ8RJAk6OzuottqodtsomGaXNpkNLbxH26foFk3cOPKJShJhJO7dzEeDLHT22egqBD4bFmQdQmz2YyVZQm0UUhpFBGbKZwOxGqqGtW0zJgdJHuYwCaBNQpVJRAXE0tLirQmlVuhOp4JdvYO0er02LlFwj7kOKD6nOMHJ1B1AzsHh2j2eoRgEMSkzErzIGbGM/Y8xK6P6cyDF4RQNQPNRh2NusXA059NMB4N4A0dvjYBOzfw+JnTbDax1+sy2zkdjfkztSHCaomVJMKDABUBTwb9ts3CO4dHu7CsGkcFxDGJEMUIg5huh6/d7bTZRXN2fMIgzfNC1Kwml9Zw/QQeh9Ma3Penswg2Ad84IFlTUPRrXU3x1JVDPHvtkBnoyWCGLNqBEzgYz0aQtAzNjoVOr45WS0OtpiIlhnggwZ7FPEae53Je6o2nrkNR6IkdsxCR4804bLTX7lG6KcZDG4OBjZkdwfET+BGp/uqIZA1BmiJMPCRSBMWQ8QN/7WOYzhzcvPkubt8+xnTqIpH0JUHVJWIpL7+0AHgcxT9PGSBwLkJtTQaeWRDCIwZZzRCYCRqXDvHpv/UP8V/9yr+A83CIlhRw6RhSQ672Wjxz19o/NGmpdJSsIo4o4kIAUSbEpJTSVaEoGeSkQ9VQAdVBnJ3B9m9j6tzBcHQPr7z+MpcEOjxwcHB4yorDZxMPD09iDqPXTB+HV3xcuSphOkiQjRro932E1M0KhexG0CEjTEz0bQV69yn84If/MT75zK/g7p0vY3D2p8jSVwXjWdz0dw94LnyLmzbjiwzJvyzAk52pW1jPIkRo20Tbdp75mG070V/yz6v2w1/y2/zAmv8o/fUYeJaA2grILHGd4qAceBbv8zIvsZtzgMlFl/OvEJArYaHi98rAMxcxElBwwRKJB5+4hlDbPf9acIDzxoh7KDOyRdvmdKOQdSkbwwIQLdDcowBPUdhh+0swTOey6xahtoRpqpwoR6fbmPFNdTzPt3S7QVB2jLx/4FnMnAuAJ49VyR2Rs3LLGIy4l8Wc2TQCbKfMc4/nM3tZJIhRWAl0Ficrxqs0n6QKFHcBPIuZMQ+xLWFIwXDmOaClPM/yZBLBuuvn1+oeyE6MnD0swmyLKS3GbO6SmXdVkfPJP/n2xSJRZHLziN/FeQtQu/gprrF+wi6tJRYVOX+u8pqjT6sATzLyi95YNw/5nBRtpqqo+Ta++oefxxe+8CK+9vqrmGYZ2nt7uH64B6/fx+23jzEaUdkJ1qXOgwlJO0dmFojUcqk+pB8r2GkZ+L6nDvHRpw6x31SQuTYQUr3FDHEkoXetgSjx8PCdE4TTmEuK6F0Lu1faODywYCk+Rg/7mMzaeObZ56CS0Azr9MiQFAnT2QRh7HIct+ZPoFA4apyhP57CT2VYXOOxzsZ+s1bj0h/DQMF0NIImU8kSIPIdeLMpmvUams0ObNvB1JnADx02yomp0XWTGS2+Zy55TAxXglq9yWBVVRT+SQI9xB4SmCNGkGtOKjI0Q4NiWKxsu3t4BVajiTgSNTSpbZTHnMyo5mYEWdehWhaPBWGOWp3CcymcNWTgmbjEGMaY2jPej9vtJgv8+DMb9uiM8z0TJ2J13ZnnwItIrVZl4LnT7XCZFteesYNAa4hcTiqPUYTZ0j3SfZAKLt+LKcEwCUhrEAI1Et8bh1iT0q5KjLQFIzHw8OQE4+GIwzc9N8bZ0MHYjpHIJtwwxZjKoaQRKSKgYcq4fNjFlb0OupaOhqFyPqg/izDoZxhOzqCaEhodk8Opaw0Dpi4jiyOR0zqrYTD0MLGHUNUM165fwu5eB1N7hIhYUlLV1ahEjMVss2eHGI8cDAZUwiWAS74YRYei6xj5PsaOzQ6aVruOequGTq+L23cf4M7xCcYsJiQYzrJjqYhyKNYUs9zESPPmSeJDFAUhancSZUxOhrphok51TgPB1gZygqgOdJ+4ip/4u/8Iv/Kf/zr80xFkb8QleRJpnet43a5dBXjKIOdSFFLoNYUEC2EkDglXaWxTqFkLkEeYzF7CyfAruD/4GvqTd5jhd+wUSEw0mxZ6uwpqLRmZdoLhWYj+cR2BI6G7N8HVJ20GqPHIQv8sREgOGIo2DsEqx3GqY+SZaB+9gO97/ifx4cufgqwMoUj38fK3v7AMPItbpc3xopDXcpdUYjwF6bs2h6EY0PJgr3b56ka64BEuNmq2sSKPaqRfBJqFh77aqwLZUelEVa9X5WSP0hdVzvdBHfO92q4P6v4+6PO83/5ay3xsDfUqjLfF3axjAN7vvW7aK7ZHSWy78rIJWxipS98iYzIRBvh8pa8BnoQEi3VJif4LmCDCYQU2kpBVSIhLlhjPRWuW7jdvegl/lIzn0k5TiieeM7ILe1q0k9smjOHy+L0n4JmXqKmyRwmStUDSBaBYhMZy2zawaavsVoGu5w6+Eqguxq6KfpLoxEcDnuI2FkCCr1dKMdk2Cxd5geuB5xzIuqJDAAAgAElEQVQgcXjX5rrT1AZ63laYYmQ3LcY6F8oSfo3C0UHztlx1swT2yjVxH4XxzFVti5SZvMeE4i3/ISY12yCPADzX7V3iuZxPnhyAipqjYvIv1pKYb4s9Jg+1XdFOpDqEm4Bnec0IASPx2rgni4m/tKesHsvAc+v+S+B4M908B8gUNqgqqIcuvvGHn8fvf/5FfPXVlzGMIljtNq5d2occeLhDwHM4YXaPXhQOSvmItEZVUjMlvimmMFP6G7hx7QCf/qEP47krO4inA4xOHzIrRmIu+zs9dLstUBbfxJ4gTSNYhoJu22IF2fZum43Wk1sjWFYdVq0BhfIkdVKT1dkYHo76zCqamKKmUJirggcPBxjYDuq9HdSaLZGTBwkN04KqEsMnchZFcnSMNHaRJBE67R7ots4enuDhg2MGZ1a9jlqjKZSu45Q3GxLniYIIUFUGnDrldlLZFM9ngEq/U19QnUgCnsTBKSblvnawe+kaFN2AH5DwTsaAWJcV1A1w+Kzt+ogyEnPVYdUsDmeVJRL3oTBFD1QqjPQEqPyI64WwTIOBJ+WBTod9DAd9NM0mwjCCQywpKcuaJlqtJkhnjgBlEkbieUOlcggUAUJMKKVQVAee5zFjS8ycohCLS4I8MY+prpksIhVGIRx3BklK0W71sNM8wOi0j3u378J3fS67Mp6GeNCfYTCl4FUNoUaKUTGadQ3XjnZw/fIeahqp3qrs5PK9AJPRDA/v24iSAPuXu2h1TeiWDE2TYZL4kx8iDCIcn1DNTocVWg8OOzi81INpKpjNbGZAKeTVMGocyoxEhuskcAh8TkTpF2JiU1lGmGY4dSbwYh+tZg37BzvQTZ2B/c1372MwniHOJMiqzsJMtAeUS0mWIz8F453ws5KcIyy0pJDzgYBnys6OmkGhthZi14PvxQhpbK0UzStH+NRP/ix+/hf+KbpaHanTRxpHkCjP+aLXkmJ4GXwWX8r3EA5OIUCsIImptivJMtOYksCXClUxEVJUbBbB9V7Bzdu/hdsnfww7OkGY+VwX1jI0yJRxG3cB5QjNTgi9eQeRn2Jy/xCzoQHdGODg6il0K4A/aKI/8BEiInFirq9OObyGKSPIdOjtfXRaV9HVD9FqKDDVFN/42lch+aHz3RcXeg/AcxNoLJty2x7k24Dntu+vfv5BAc/HOZ7Ve/79AqnqV/qrceT77a/3Cjwp5+EcQKkQAXDhfrvCGpSdYecMtJJxdhGTu+56BbuxyXDNLUMRV7OwFQXAXBE4WTjFJAHk8hIHi5zC3BitoBhCeVVCgLMEIFf6hO393JBeHFaAhtKDiR6oaZGXmrchv5fCRGZSt5RvUhis7wV4ssHKCOZiNxsxDgzVC8BWtKnkyBPtWHZurJtrhZFfdlCIISoDObrHKnCYvrkdeH6wuwYZydvFhciLXdzXup/0XhXgyVwm5wMts3blc3KfMuVXAKTFHZdwU44Vt/cXZ3gy8MzvIV9cxejy+6Upw8fnc6O8ZOiQTc7epbkhQhXmjeZbXZpLObTldZrnleaKPuWpWwgPSSAl0EUDy2tk0Y8C7wiSdXmuLb03zyMtNpXyscUapnzXCvN1wzpbah8BT01BM/LwzT8g4Pl7+Nqrr+IsDCBZJo72e2hpKh7ceYBBfzjPC6TwTDbESViF8xIpHDNAGFOOnYRLh4f45A9+FM9d20Nqn6F/chfTmQtJr6MDGTutBpSWhZFD5Tl8XDvYx26vhVqrDrlhIFEkhMMJhmMbjUYHjUYbumFBo3BWTcF4MmLWRoKHui6hphiYjiY46Z/CaDVhknIt7ZVBjLqmc+dTTVBZsXitUy4giaq43gyW2USj3kXmzLh258P+KRIpRavbZYaI6Faqu0glMCI/ZPEbYhOpPAb1JQE2Znx9n//udDqo1ywBzjOgsXuInUtXkUgqfC9k50/TqqGmE/MYwwsCBp4BCf2QwiwBxoYFKY3gOzP4DokLpVwzlEDEZDqDynVNNWYL3ekI9+/dRbe9K8YhiWixw6zV0CKwSOB0NOb7oDw7UtMt1Fkb9TqvJWc2gzNzOOy23WpBkWJWcp1yeHXGfd9stxAnEfyA6qsq6HR6aDd3MR0Oce/td+DZDlRJRxxruH9q4813H8INMih1CbWajMPdNp594ohroU7HA2iahTiRmVkcDqYIHR/1tomjqz1YDaoJKthCTTYQ2pTf6eDd4ymv3MOjLi5d6UI3cydClrL6bhILx5Q7GzGocmcpZtOEw3PJ6RGkMqe0zFwXk8RDrdPAlUtHMHQdZ2dnuH3nGKcjm1VuCeiTuJWRM54F8GRAyY5PEk+iskwZoihGTLQ8rSdmO0XuN+1dxDaT84MAvUdh3CGQKikDcrnTxBMf/hH89R//BXzqBz+BuhYCBDwrqNpKJPC2oguxim+Eyq5gYil0WzMyhLGNiJhvtQ7L3EXoa2joHsaTP8M3X/7f8M7xHyFWfGQmOK+529ZIvxgzvwYn6UC3XBi1KUxaVv4u3KmBIJhCq41Qa6VQZk2MZz5CmZh8ljGCkgA1g8q6yIgVClHXoWcaslgFIhm+rf9HAp4bwsE2PbQ3gk7ON6noWn0Ei+BRAWr5wVb+7mNxoUfo9IqHvl8gVfEyf2UOez/9dZFj5eIOIuPwPPB8L2256DsXAcpVsFG0t0obCuB54XfKVnaJ6VkVVmOP6Tx8rgCeAkwsTO1qexgByoXJnLeuAGS5LUo/4jLoFqhBAJPihuhvRsH5l/IP5iHBxanZRBdBmusN6uL7lEdyMaCkS1UJtRU10hZMU7m+6DIgWg5LXDdW65wR6/b27xbwvMgZUm2DuQB45sw2c9LKAoiI+8trSZbmgUoe/AoXZaAn0NAyRppHc4tsS1Gv+zzonLeE8eL2K1INz6Kmd3lFLBR2l+9tW45nGZKt9v/87zwGeIEBi7zVBasr7qyY3/POLindFouEgGepH9aF2xLo5Hzp84Bx6T2Jwh8F0F4yKnOmt+jyoqbpxcN5fn2sOo5SIVOKZujiWwQ8P/d7+Pp3XsNZECBSFex0GzhoNjDpT3D68IzBCBncBLoYvLADgtjOmAEJMUiJYmF37xKeefI6DlsGUucMnt3H1PWwd/UauomHOjMuOmZexAb7wdE+Dq/uotE2ACVCEDnIIlHSo17voNXqwbDqUFSNmc4g8pmRywiAaQbqtC/OZjg5OYZi6bA6DaEyazswqDxEXQfkGmSlAVKwTuWYaxvOnAl0rYFmYwddyq/sn+Lmu29jPJvCbBDQS3n3o1qNBgnyeB5GbsAhrM1Wi+97ZgtBGBLZCcMQ3W6Pw1uJVT+zHbQOL6N3dAUxFM6T1CQV7VodrXoDCWasguoFETw/ZPbRMgy06hbSyOdcVyp7QrHdzXYXYZygf0agTeUyKUnow7NHmE7GDM7p85gAuSpzqCy1kcJUJ8MR0jhmwMqVP/J9ge5D1zSEHALqcBgwsaAqRB6l41JuJhnrKkwSWlJJ4ivlHFRihVXdgjsZY/zgARLXR02vQVUaOB14eOm1WzgbOai1dOztNHDlsIfLe21IWYgBtQc6BtMAo2mAOAY6FuUVt9HqGVANcmqQiJYMKdXgDiOc3DvD0A7R2ungytUd1JsS/GCEJIugKhrXpqQalRx2HI5h6E24doqZnWDmZMx2Uuivl8SYOjNkDQV7Vw6w293B6GyEd9++hbsP+pwrTDmiqaJyf+qZKJlDzGbh6KZ1RH+Tk4CAKDHNYRSz/4rreEriOxQXQmVoyNFAwJP6NAmpRJCERE8QGhq03jU8+6Efwy//43+Ca5TnTNcXmkWbX2wuVAWeFKJOgx5BUnxM7BN4vgfL7KHXeRJZ3ERDdeG538a3X/5XePPWF+DiDLFOFLyEbtOElqWYBcAkpXP5fH/1GmARixsrGI8juH4Iq5mhJ1MN1hSBklG5ZCgUph1n0MiSID8Ob0sUeyvj9CRG5AAfee4zAnhuMriqADKxRV9shLARlCdFicEszKJy7gWdSXg31zvvimtUFxeq8NwVBlqFUBZ+LF3gKWd6vqInfXtvVWt5BT9otROJm6viV61+vnVHruufLX1fBTi8v0ad/3bVa1adN9vaV/V6VebqeeNr9ernveor5uTKF7bPVrFmtwPPi+drCUkVB+aXFjvDxcxfeSxWwx239T8rWJYOEpdf19p8899QUoK+RfvsIm+uyPFcsFj5UsMaSHmumdQqTmUor801v8eUZLJIWlucZ5UpLSIOS+1fMtxJUINZ3cU1eT7l11wY8puZzPL8E1lnzE2d79HScBP4ZFZyaQwWzwYxGgvDWmCl/JxLKGAxagzHyh6F0nF0ve2vZYa1fPwmx+P7BZ6L75dAS54nPO9AKWOBiPJrndOFwg7XayUur2euDFQwnnMQuvBaFMGuBRQrrlx2EBRtUTZcsfxAZ5xVlOzJm8LM6xIDKkac95WyqixfVLSAv8olLlfG8tzQFmJMZWBdbCxFA2j/WoBNcT+LGr3lvYAEVeYKv3l/zZ+cxZymdq1Gvq57vkpU3qKwe8RNcX+XQD/XCKyg2pSlopTCvO1Lea152DqpxZg6mv4MX//938Uf/rvP4aW33sQgiJitI3XVg50uMj9C/6SP/llflPao1RgUiL0rY0aOmLYwi6GYLTQ7e2jWG9CSAKk/hpQF8KMQ1555Ftc7CWqRC3+cInZVZsVSQ8Hh9S6OLlFuJuX8DTCZ2mi3e2h1dtBodaCbNa55SWAvIlaPMLPVgkY5e37IuZ7j4SmzScScEohyJlNISYadJ68gjum7VF9ThWoQM0XlNYbMvGlaHfu1JvTAx53bt9A/PYEfewjTGGbNQKvRgKUZCF0Pg8mMmcR6o4GQ2MrZjENUifEk9rPVbmNvp8vz8P7ZCI3dI+xduY6UBF7iBIaqo9doo1VvIpJcVhylPE/P87m8CQHPdoPUQH3YoxFse8qAr7e7B9f1cXraZ6aN8gen4xFm0zEMQ4ehGXB9n1ln2rIp17FRb/BnBJgp3JYeCxqp7dLemqZcZ9M0hOOESsHQMSQgpaak3JtyhArt/wyqIKNWE+BTOEeoTIeEKPAQzaaQk5SBpybXMR6HePXV2zh5OEHvQMelSz3sdlqcX+vNPGYgh1Mf98/GCDOg1+3g+mEXO3ttZHKAFKGo3yrpiDxgcOLi3t1TWO0GLl09QLdXQxhPYTtnXMpGUXToGrG3BEBjGHqINKIczwyBJ8ELJMy8FGfTGcaeCy8K0Lu6h85eF74b4J2bt7jcz8SNmCGUKFeXmHLqsID6TWJHRvGivhEOGItze4nx9IOQxZ1iEqtSRI4nrT4Cng0CnjULtjtF6CbsOFBMGSGdXmmgc/A8fu2f/XN8+AdeABW7yZxg+Qm5VPlDOAalhEqfLITlFjr24llM7ryiwggTqKRgCx9nZ29gPL4Hw+jg8PIPQdefgRVNgPQEd979Xdy8+du4N/oGpnKEWAN6dQtqImEWxLBB4mLgEjmGIaHRpQomwHicwXFk1DoJDuqAaiqIaW5QK1IZeppBTSMef8rTTqDB8wycPoyhJhb+9k/8o2Xguf1h/N0/oooxv90UfrR2brvmowCDR7vyX92jt3p7i1uvCPr/Y/YUbTJVXtvmTZVzFA/zqsduu+aSV39FAKN8rcKbV/W6245bbde68edeLeWUlc85Pz5jFX3xEuhBmF2lfEr6k0KYtu0DYmptBxmsarvtMDYGq8mer21XwWLkLSryp8R9rgbRnH+v3J9Lv7PYLj10lsHdAiiI96lQOwNiMhzZPy+AnhCDX4QMy3luWgEE+TxzYJKb41QrrCyNmw/XarvYkVtyyC2r1C4GWaKn25pzlOeryDM8/zrvaFn0/uY5Ob/rjdNazJ2SqM5qyOQj5W5uWz3FzS+EndbtC3SvIoUnB1/zWy2Yu8V1WNX2XGhWsahK7SnHrxaAfqUUDxkTYoYKxeY5+Cyanc8hrbQ+1u1T/B6HfBdLO293aS2LNBQxM9lvUHYMF4LKa8KnL+7hBWhad9wCuK8XCyqPxeqjYd19EpO1etwmG2JxbfbO507wopRLHryQ5/SumxPF/XA6Zu5EWN0r5n9TGQjThDU5w5c/95v48p9/EW/duQ3bo5qUCmZ+hNp+D00lw6T/EKenp3x6zg0sMbv0HhvalO/JpSdIHIXWpwC/xGoSYGw2W/jICx3sdFR4dgTSCIpmEUJvhnZdweXDFi4fNaGrwO03T1BrNnBw+RKa3TYkTWWFcCoTQuwcsS3NmsWqoZRjyTmdmgrXsTlEk8JKSTk2iBPUr9yApevw7QmUJEbDsjgc8uHpKZeRoDqe9c4uGkYDGE8xu38Xx8e34KsprN0u57sSCNJSGbPxkMEOA+C8nEYRdkusJ7XLqusMxIeTCFZjH1efuEHVUBAEHjRFRae1C12uQW3ozCByOwMqteGxeA/V6NR1JWdURwh9GzXLgqFoCBwX7szFdGpjNJnADQIuB9PSdXjODDPH4XZROLCq6azOqxH4pNqYWQqjQSGWJmSqPRpGDGBpjdG8E+VgYkiBxwq2BMA47DmmcisxNFkBZWZmJCITUu6mAs3SMAttLsGiqyYQKbD7Pu6+8QCzgYcnPiyjd1hDkigYDYlJraF/KuHO8QMoeoz9yzVcvdrCtZ0WGo0a55ASI8d5jpmB0SDArdsDBF6KJ59pobcr2HbqJ8p55ZBXTeT/Uo6nosmQTQnHtx4gchIoqYk01THxQhwPRjhzbGitOp688QwLLL32+nfw4GEfUUK6uJTLKXIiCWHR84nY31X7r1g/JLjEasbMehJrTKx3BMMQ7xdrmX4nkOqGY9hOAEM1mbHmMFQSQ2rv4e/98q/h43/772NfM6ANByzkxHYIpWVSGRcK36XtMsk431jOKDqA9sSE1YLJTUB5xpxUIWuQZRVKovL8CjQPIVR0yDnR/xLu3H4Rs9TB/lM/g+bBL6AXT0CuhXj6NZy+8Rt45eV/iwfSCBM9Q7NOIVQyXA+IE4nzkCk8WjeI8SSRKonDnI16iu5eBtZFok2aozzEE9MywQxpEsjwHBm2U4Mb76DT7uDy4RN4/umPPQaewja62IR9DDwrGk6lwx4Dz+p99ijza/tcXTYu56BhDbLadq7qd3B+Db1v4FksyfcBPAuRkm33sQ1zznu0BJA2nnO1n1fDYPMv0oNm/nqfwFOAMpG/WbwWYbQ5SCG3eA4oOBckFzlaCA2JLzO8Ywf3QpF3FXgS6CznuRXX3AQ82WhdcEh8eJndqwI8mfld42pYNrKX5/77AZ7LwjPno102sZ7b5tqFn3MB8MUR50G1QF6C8VyNDFr+W/jAV19roolKwLPs/FlwyoSHSKgon2OlLi4DUBqdMuP5XoDnAmRuBp7FPfH83OotKs+HzceLtgqwt7pfnv97OW1z7R66wnhuehYWoiWCmS/KtvDqKJHEOUWcD+Wme6YajEV3rILE4m9SUZV0A/G9W/jSi7+Bl175Ku4PzuCFgONkGM9caO0GuqYKZzxEv99nUEPA83wUiYQgiubAswCdohSKAJ6NRgO9DqArMagsp6XW0baaIARqaiEO92q4fq2Ho4Me4Mo4vn8Pkiqh0W5BtwzExMEpCtfXJNbP1KjkB4VXxrBqJnq9HjOEVBaEgBwxVYZlILUabOhHno8sTmBqGgv0uK6DmW9DVmW0ugdoNXvQoxBGHGI6ohqgt3BmT4g+5HIoNbOBmi6xGM9oNOLQSXpRXie1h/6mvtUMBRoJAJldNDpHUA0LXuiykBKFXBLwNLU6lLomGETSViXhHseB73ssCKTS/8jmj31EocsbtKVqcG0X0/EEvh+w04f8CySI1NENJDGFLifMvo7HY3i+j93dXdSbJNCkMvAkgMHiQmmCjIptUv4qCSHJMnTD4DHypxNEzJzKHM5MYssUVk3O3SQIEXI/Uq6oCj8O4UQOzHoNjXoTOkz4kxB3vnOM/r0+Xvj4Hnb2W/B9CScPXNy7P8O94ynPlaMrO3ji6QPs7piAN2GQTG0kUSOqd2nPAgz6BKZTdLt76O5S7ioRkTKDQQbTSQJV12CYpnCISBmmnoMkyBA5KQInhetlmAUJzmYunCxB+2CP+2NwNsTtO3cxmtjsNElAQey08Ah4yiAxP8pvFA6+Rc3egvEs3itCz6nf6R+9T2CzeBXAM4qmXG5GVYQ4lCqTg0RBbNTx6b/7i/jxn/1lPNHtQbdHnF9OnwnHXiaUtHkfEUBYQ12ErObPcFFDPEVGIbWUSkDhvoRaaY5QWG/aQyvrILK/gneP/0/cn30D9UufwNGT/ww7sBDSlue+De/eH+L2uy/iTvoWTkPRj6EnIfDo2hmICGbQWafyQvRPYidJrUl1UT2KyuZnOzkzDE2BoZMjKqEETzh2hvEZfbqP/UsfwRNPXEOr1oKOxmPgyY+mx8DzfdlL27686WFZxeDfdu7vxuerD+5N19g2b6q2rZoBJc5W7ZrCSF/1fFdtzwd13DnDOWcwL3RKEOMpbpSbMQdQK76hCto8K1Bn811R3tlW9pTbtD2HjR4g56i5FWBZZhHPQYPSXsRAciWX8rwjQTBbc4aTF9V5EMohr/Qgy0Gg4PyITc5BIeXXrMjpLM4pVqpghoXQjwh9Fa+145lLuggzp2BjCwBaDu0vhdCWOmP1nEKJ9vworQOe5TWyClDE8VUiGgQrsMA2+T3MN63y7rVt9lRdUSK09ML1wcBz/fmW7nslImA9EBQs24XjSEYYr4+Vub8SgSDmzvmGrV6XZ85q23JtqXIW01zMZ2XtiNnyaP0txnA78FwOqS3Ge/lnJcGpfJ2dH6XlyAqRM0mGbx7qP49gXzDabFyWnVSb1ltaFqVaz9wS8JQ1FZO3Xsefvvgb+M5br6BPoC2REXgZRtMZIh3Ya9QQuS4znsTqEcNTgE8ygnl+SpRzF3D76XNRszJjIBRFFJqY5bmhEVJCnYkMS6txzU1dSzjEdqen4eiwiauXdnCjd4SbN9+EF/ioN2swTJ3BEHVRq9vhNWvqHWhag3cTAn71Rp0NfxJPodBIAiUkQuRHriiRopqQZY2ZMVPXkCUBbHsAhfIJ9RZUvQlDk9GuGZzb9/brr+PmW2/B9lw0d3fR6HTQNKlsiMvglkJr6UWhtwQ+CFwzOyanDDwbrUPU24cIk5SBJ6npFsCz09xFytGcIuyV7o2YTwaEWcJ5lyTYFMU+gw1iSk2y+gnEhxEDTxLJIcaTGE2Nyr5QCQtFRhQGPFY0HpcuH8Iw6L5lDgMlwRxag5QjS2HTxBirqsJAgTY3FsWhChrUDs4TkVhsSVMVGKqGkMJ5qY8pL9Xx4fg+A9N2t4N2u42aZiHzE5wdP8TgpI/2viWAtyuhf+qg358iQoLOThP7B10025QXmkEKpizARTmlCc0/P8Fk6mI8mkDRTFy5ehWK5gFSWHKCZgIQqwrn/9K8o3x9J6DSLU240wjDsxmGQwdTP8YsSZEZGqxOC/3BECcPHmI4GiOMUi5/kxYsPacJEdBKoMrFM27ZOi2DURp7Apc032h9kHOG5mNRioXWCoXaZoENN0g4Z1YjRprEnmQJrqTgxg/+KH7mv/g1/MCNZ1GjPo5CHheaGwTGSUOhcIhRBLAqB6C6vymxmomGNKMQakqqJBaUgGfC4oG8NRoUkdSEFtUgRW/hzoPfxGv3P4sxXOxc/yTU6HnUek/gWvsKevEUo/4X8er4D3Bveoxp34HjRLwfyImCZrMGq2ZAVoklJWadQvKptq+KIArn0Wg0Xyh/WFOptm0E147hO1TKSEe3+wyeefY/wcFuh0vM3L559zHwrGoSPD5u0QPbwM9GoPlXLMfzg5oTHyTwLIysbW17lGtuO9fq5xvHvwrwZOZEGLkMjtjIWcZygu/54F5EIK2GJb7Xs5edFptYH9E/590ufE8rwJMeVNv6l0Ih5+BhUexlAUaFD3UeVkvXJ0AowKf4rFDnZVO4AP2sCLkwvOfAM89k3QY85+G8KyU7lu4+Z15X+0NcdtFHRe7phaCMG7Toi/MsTQGSqwHPbUB3E+heN3e27Zn8nTXhy+vAy6qqbfmY4jqsqZB33znwV3a0lqfXRRoGG1ZcGQTKayICKgHPIqq+BCnL6bnlJq4Cz239mqcob2VHV8Pyzzt4il6u4nxaAL/y2KzOXQae87HI65byzQqRKfFK85C6xZnWroFFxZhSWGzZWZIxy0PKlcPvvII/+dy/xnduvoKHkymCREEWK3A8D3bsY6dZRxqGrPzJAkMZiYuIkEeuc0mAhYz+vNyKyO8nECFqX7LiJyRYVg1xGrJRnca0r6sc9lqvqahbxBxq2Nur49JeG4e6gfFoiCQOYOgasyrkfDAMBTXKgcxIXbYB02rDpJIpus73QmCQQyBNkzuIgMB0eBdpJkMzmzBqbehUg5IYJ4kM6jGymBR5VWRqDVazhnrDQlNWMLp9F7feeAv9wQByw0JjfwcknVKE2XIZlVyQh8AHzT1WP1UIyBowrR3UOwciVxIRh8TrVPJDI3GhHiI5gWkZDFKotAsBOvqZJbEAhlTjkuqURgHnCRLwQ0w5tQRwfIymUxZ16vR6QEA5onQNYgMTTCZjxCR21GtzP1Cbqd4kOeyI7RMOjCJhQeTt0x5BgCgMxZhR6DIDsowALYVMGnwNCgkm8Jv4VLs1QkoiT1YNpmFAJ+BKOY+jCdzpFBmFd3rAaBBiPA74XLtHdfT2a8zqEk4n55MhRfDcEJ6XIUtVRLFwZPi+C4OEh/a6MExqZsQ5lTTXiKnWNJ2BJ81Jeo+cHH4oQ9cszCYBhoMZBmMXTpgg1TXIFPIaRzh52MdgMEIQkMKxCCEVentC1oxVkYlZVPI85jxWnsa4YDqLn0XILa0Hmn9cmobCY2VR55ZEiCh8WglmmLohYkpzoVxjlQsnw5cVdJ54Dv/wV/8pfvQHP4muosGxbeEMYEpTKEjTFkDtUimcOBu85RUAACAASURBVLORUY3VlMLb6R8BTwqzpXNSp7K3SzgIZYPvZTa9iyh8G4PJ1/H2wz/G/dkbMHZrCMMD9C5/At9/+edwVbmE/t0v4I/f+j8wCu8icanwUQjT1NEyd6HrbdbvCJP7iKUxQOq1slDSJ8uBlrph0LgQk6+wI2E2i3B2mkKRNOx0D3H92ofxxLUPQZcTJM4M3/zKS997wLOKwVelHEmV8zw+5r31wLaH/TZDeclg+x5km7+boGxdjz/K9bb1fWFovbeRfX/f2goKaJPcECJX/m7BnDA3VQCfPASlgCNVgWcVdkQAzyqv7VddBpWL4xfTPA/rW2Ex+Oor7A6F3RShsOvAhQAr5PQU11mGsyV2Ma+pWeTnCdZTAE8hzkKiAaW2FiZvDjyLsSFPrLiOkFAqXpsYz6LG87wI/Uqu6LzNa0IfzjOeAnJsnWMrwHMVQGwC/etHvzQrNoivVV2722cOT4ALJ2HhAS+zlJucG+WY3XNrYK6iWiFROm+RiKFYniPFe3PSlKzVlVcV4Dl3dpSasw54LhRuq6zVxTFV9sRNwHPpWcVLdHOe9yawummOFEbt8spdrOJivEUu1/Jr9ZxcNzRfR2XnV7lNBEDIQDx99dv448/9Fl5/+zU8GE8QRGQyagxWRt4UTctiUELhmxRiSvlsFJJJRnUBPLnMRGEn5wwvgU76RyyUpurMvIVpwGApDFJkqYS6WWNgqcgxanUVe3stXN7vwnCmHIpo0DMiCaFkCSxLQ69HzKRQZ41TidkwUm9td7uoN5vMYDEwbjY4p5SMdufsbZwNbSSSgUZ7D81WVxjGaYjYH8OZDuEHgEYKuvs7DD61IEHSH+Hszl2c9k/hKSkaVO8xd34KkBPx/dO4FLl+DL6JQdUMqHobnd0rkIldpfIgBAiyDDEpm2Y6GjsdrttJJnvIfeIzA6qSAAuFzcYRPBLviSKYBKwhw5nYmNkOgzLqVwIwVOpEJsEbrgEpcgGJPSXmk3Z1yockASiq5RiFqQjfJFEyTWHQxkxnljKj2m628LA/hOO6MHRibevMzBEg1g2N2XZiYmntNc064jSDn0T8k9Yt6d5SHm1CuaauA9tXcdr3OFcTmYZOr47DKyY0k2pHEjsoQ1cMaDI5AVJ4PhAFEgMWAseEta2mAsNUWNyIABQ5E6jfydFAObU0j4lZD8IAnhfBdSjnMsVk7GE6C+AEJFckQyLgrMq4d/oQw/EUvk8iStSHAggSS14qt8ufERtevAqgWYDKYi8oxp8AKK0Nal+xlsmpwPnI9RrM0MPQJtEqSTh9KH+TQlN1Hejs4ad+/j/DT37mp3CldwB7POFYVmakWY1YlC2ilBxyCEgUG0v/cbiIiFMqnMZCR18AVXqoU/3aNDvF8cMv4mzyGrxwjInXx9C5BckaIJJkNA5+GB89+nVcwffh9hu/gd/58v+MRLfR1GXo9RjtHR3tVheeY3Kkl2IMkSlTDu3l5zBJ2EJCFEaoWQo0ncYkw3QW48H9BCcnwE63ieeffwE3nngWvXYHShogmIzxZ//fnz0Gno/2CHt8tLCPLzaQPkjGs2qPVzUAq5zvgzzXB329Kn1fCFusY3zK7dl2riptLx+zFRRUAp6LsD5hgi0AFP9dKa9rYS1XBZ5VgEGVcxW5ccvnKytV5m3LlgulzM9d+qIICl1GZecNeQkKM57LQJMfkmWmkXM2RWhtYaMuQm0LxnOZqSmA/zbguWqcF4AyLYUmrwOf4ri83Uu3uRrWulDbvXiO5VCozBqXGNtHmTsbSOlHm3+PuoA2HH9una6JM6+6ls+znxfPr2IsRSjtYgXM/y6BxWwFeK4FxUKCZoGdKZeqgNyFeFA+fsUwikAJEfZQzUG0DDoLQH8RAFx122za11aB56b5WA6Pfa/Ac50fYvVcxd8L4JkHtueqtoWjhcNTFcrBUnH8za/hiy/+Ft66cxMPpzZ8AkYpAZIUI3cMXdM5B5ByEIfDIYez1iwqTyIzoKFzKVSygVk0iRk5yo+LqLxHRHlnEkyqw0mGeeIyi0fAM02JDapzuCQpxBID1Ntp44iYRX+KumGgY5mQAhdp4KJuqTg62oOsSdAMEcKXECCtWdg/PMLR5St42D/DeDKBblrYPzhEu9WA5D7AneMTeEGGZncf3d6eYGhJMjVxMRqeCoGURgedgz3OKQ0mM6TDKdzhEOPxAE7iw+w20aw1uewJiwEFVApkATwppFKo7lKoowLFaGH/6AY0y0Sc+aJ+KCmfBimiIMWl69e4TAnlqPoeCdP4nPtnGCrinFkkMEUMJn0vCWOcPTjFYDDk61CtTrMmxIPqtcZcfIuACuFJOp9jT4WAEAH1IIEz9eEnIUICMKYOs25x2LFOubOajk6jhQenZzzOtLpZ0dc0WfWWom1I5IZmFNW+3O30GMTOfA9e6PMcsXQVapLAG40xG45wMogwGAYcEkqlZnb3iHX2ufYjhQqDskL1GhQSx4kVeH4GZxbCDyJm9tpdC62eDomZNR1xRDmsgcjt1FTOC6VwcVIMpnnpOCGmY8CZ+RiMHQadsaQipTBhWYLtu7hz/z78kJh68XBlljAj8ZycBV5SkRV1T8ugk4W0coc5tYPWFI09/StquhbvE/AkNpyAZz0JcDZ2EKS5urJCIeKA3jDhayY+9qM/gb/50z+DDz3//fBnDjI/hMa5khozmBQmHWaJCOMNmyKhRqHwcyrlQtm7dDMEADUhfMiCUTZ8923E2Tfx9r0/wu0H7yDMDKhaDUlMuaTHkIwAaeMFPLP7L3AJz+HWW/8Kv/sn/yu0OtCpqdCsDK0DoN5WMBoQ8NXQ2UmgGNSH1GekmW4go9jsgCIUZBZ5itIMw1GEd96JMR5LnNP54Y98FEcHB+xoMNUUo5N7+NqXvv4YeH5AtsHj01zQAxuBaMVeq2JUPYpRue2yH+S5tl1rndF+0Xe29cU67/7FBleVFlY7ZqvDoSLwFGWIxUsAlgKc5IBkbaDq+Tbmj5mtjV+fZbj6tTW03MYzrysJVXqPB4mKjeSvteJCC5VKfr6sOHuKvxmmC6WBhdpoDkxEqPLiGgVjSGqRRVGqItezCGdeVfSbhzuXcjzZ/K+iRJuHEjIDMx/LfFzXCA7Nx3yNcyFmcL097HgVmpQZn/n8rDCUK5G+Yi6ue3Pr7FoWo7n48M0gcO5EWhOiLeYH/790+vnAL11y6ThWUS1Nw8WJFlOT2XBxriIXWoBOAUTL+dHpmuTT844SEeRdDm3PS1mK0inz6Zqv3gtyPKvv08v5j4tltxqRUGFilESuytdfZjvJgbOdpVwwnmKnK63gC8nvdfddrNvVNpXZTwqrNFUZb/35l/Dvf+df49bDYwypLEiQguqpyEgw8cdsUFJIIzFvxHgSACUjuyyGRPMmTUTYLTFrFNJJDFIcU9gfleKogUKvg3Aq8hYTYkmo7oQBSiYkNVA24A1iVhro1jTUNA1Xeh1YWYrEnULJIhwedKHXVA6/NE3q1wBxFKPR7uD6jRsYjad4eHYGcnJRCZKdXg89I8SDB6ecX1ert9FotrlNJLVTrxkIAxf21GbWrNZqodlswxnb8CcTrpUZRx7niVJoZ6dzyO0kVotCKpl5Y8Eji0EQjaHre/DDBIrWxOGVZ2A2LDj+BJ5vQ8pS6JoJFQbq7Tbq9RoDcmI4Pc9BHIUMKCivkxhP+jsKfQQkXDNzMDodco4pgySaIbLE5W12Di5DN0xev8QU66rE33VnEy4xQox16IaYDh34WcQspWzoaHZb6HY6rPpLIbKkdEthnQQ8nakNVVJRM2tc7sUPQ2hUgoVVdzVYxFQbGiJECJOQ8xi7zTbUFBgen+Du27fw7vGEx/hgfx+XLh9wGY7p7Ay+57BSLoWLaqrJYbxxBNh2gOnU4XDsWsPAwWEHvf06IIewJyHXdqW8R+pnCo+lfqc6lWEU8ZjM7ACziQrHDTGcOnDCFLGig0qMjVwHD4cDDCcTdnfJrF6bE/V5qC71H0VQEvPMtThz0FneI4r36b0ivJzmAI1jUfOTnBKF2jLNi2ajDjPycDZxEGUkKqVzeRFdTVFvmpilEvaffBY/8fd/Hp/6zE9Dp3B1N6B4dehUe5aKzNCcIEaZIhVSCoHO9ei5rSoU1YBK9WplS6gUI4MXvI3R5P+FG/wb3D65i3eOM8QSCWl1YMhjJN5tZJkPW72BG/v/La43r+Ds9H/Hn37jc9BMcgtooBnZ2I/RO0zhOOLZ0u4CKqUcRyoCz0CakIov0JQSaKooRUC5zcNxjFt3QshyHc+98DE88eRzsIg5D23oeoSbr38bN19/9zHwrGA3PD7kffbAXzbgWeV2qxs928/2KOeqAjzFFRdG1ToDaR2Y2d7S6kesZQIEdbElXJIOUufNp/OUgWdhGgpv3xYzvspBlW9p2Uiv+rW148X5NQvguSlcksQCVg3xc0Yzs0CLnFhhwhZyPuLowgQmkRjOy8hB6kL5lotXrHxrYQrPWZU56BGlE1ZfS/MsFy8qkM068CnattzWTWvhvQDPVdC5DDy3RW2cn2CPsk7LfVP9e8tgpTwvtkUvrK7nTVN/da6RwVV+rXNwkBFEE7EQBRIhdgvQWTChXE/2gogYBlo00yiHqXTRTcBz4VxZHPyo4kILH4a44upYLO63DPwW1zu/NteD2FXguRoUtN35VwarF4dAXzSfykCzuN/ieGLGLCXDG3/2JXzh3/wmbp/ew4iEa6iIZ0DV9lJMvBGDKE0X5SEox5OEdYpxLcIOC+BJ7xMrRTsVsZ6UV0iMkmXViXhD4IxZXEhWqOYiEFE1CA47FAqeMYVpkqiLpqOhq3hqfx+HjRr0NIScuGi3TRakkXUFe10DdV2C43pwwxC9vX3EGRnbotQHsYH1mokrey0h+kL35oVwnQBBRCUgLOzs76Gz00MUzmCPzpAEVKpC4bItBM6IQNKJYU0pp9FFJrcYtNL5ipBP6hcC4s1mk9koYjxJMFYzu+jtX4VRszCenWHmjKBrMna7e2g3dhHRvM9DKam8C+9+dP8UNhp4zOD57gyRZyNwPc77y6IEhm4yqDkbDjG1HfR2d9A9ehK1RovPn6VUosZlwEniOKHvwXVmiNwQVDwyljN4VDzE1Jnd7bSpxqYMfzrDbDzF7l6H80Pt4QS+E3AuLjOIoymXWDHrDcRpDMcZYmevh9Zek4FGo15Dr9WFKekY3D3Dd176Dvp2iIOjfVy7todaXebcU3tK+ahAEomnN/VdzWrxvBpPpsxeUu5ru9fAzm4dtZaODAFGZyECPxezIkeXKsAeMepUgoXn5sRH6FiwvQBunMJNJLhJBjsM0J+MMJiKUGwqOUK5iuJFIkXiN8ojLsrLcIkeoiRpZEjkJ2c3aczougXrWewORT4nfY+cM0XILYWlE/BEYGNs+wJ4yhpMRUJDB6yaBo8Cnsw6Pvrjfwc//g9+EU9duQqTlMPdgPdHmo8EOjkQQSFAOEVKztdEh6yQ86IGXacwWKoLa8MPZggSEp96DcPh/4N+//cxsIGH0y5k8zJ63TqaygCp/Q4mfRVO/Tk88+Sv4YndGibT/wWv3nwZuiUhjVMEmcasZ7sdQqcancToE+iOSSm6icjvQpIspFmAPW2EZlNCKkWwfQ9jO4PnW9jb/xCuPfkCrHqTlZTlJMJofBtf+9qfwB7NHgPPVePp8d8fTA+sBR7vQVzoIkOm3NLqxt137/7e65kfpe3bgKdow/n8u2XDqNh0qwSYvre7+qCAJyf9F2qqpaacKxy/pplVcrvyp8+SqM/6O64GPJdh1OJMgpDK+5tzbEqMZ+mC5fElQ5+N/U1sZx5+mBdByR+pyyG3hV4NlwKk+oIF2CMVzFy0SfwslHFLrE9RUmWem1nc3XbgyY93ri8qXnPgOWc6heOgCMEtumDTWkhIWGENIbV8vAi1XT1XYYx/rwNPwZIVtRxLc2ceeiqcNpvBU3kiLQtVlef00hx7ROBZ8M4F8KSMR2Yqqb5iqZ3r1tAm4FmkVa0ynqvAsxjdaiHvixaUS/98N4Fn+dyEwTfN5eL95XVddsGUJzr9vrxPrztv+Vzn5nu+/gh4mnKCd7/+FXz+s7+JN49voe8QW5dBSyQYCpWmGGEy86DpJhvbVDKEBYZyNVsyzOkfu6kyEb5IwFPU6xWsJwE1Ap4kCpOSEmwcc6grtZF2vSgPmRWBEyTTLCPIVNQVGXuWhaO6iZ6poGFIaLUoT9MiiR80tATdOuVSGvD8AEatgYSuKynQrTrnfTIYlEIYJOYiSRiRmunJQ7h+ALPRglqvY3f/EFZNQuJN4A1n8MYuJENHbCqsPGuZCrq6CiUIce/U532nYDypb/n+c/DJ2zqB3noLvZ3LaHQPEaUJRnYfUeygbpnotnuQMw2pLPpAiCfROTIEnsugUwjTyAhdG+OzE2535IWsVEqOHQqlJpaPWDCNFFWNHprtDoO/OPRxenIfWRLicH+H/57ZU6iZiobawM3jOzibTdA+3MXR1SvodtosHuWOJkiDCAqrDJuQEwmRGyOLJYxHDm7dvY+ZGyCkDlCAZkvHpWuHOLq2Dy+cceixlhGXa8Eb+Hjj228iMyxcvr6PnT1izMewJzNochf2mHIxAzSbdXS7LQxHDibjMcI4RKvVxO5+D+1ODaqRIUpdJGmI2SSD71GOqRCoomdFLQ81jmKqETrLgaeJwdhGqhkIJAUDx8XD0QhDx4YXktOD5hhl65IIlgj1JwVZhZRjc9GlIvqA5nnB7JfXafEei0nl+xy9VyjcUlvoH31GwJPGBZGNqZsgTKgaKjl9JLRNBZYhk/QU/EyCculpvPCpn8RnPvkpXNvZg55KHArN4cCkgkv1XZFA47xdFTRBJUWDpFCI9xnO7Ndw+96XcP/0FdjBgLIuoTgTzPoniFTANRVovRq6LQuNOEE6HMGxNSiHP4Lv+9B/h4NOjLv3/ye8+sZN6HUhlJXpEl0aRpbBMCVougzfT9A/keDbO2jXn0G3e4TT/m3sm2/h6hULqRJhMJ5i4ihotK/i0tWPoNHahxdEPJ+oJu07t1/CK699E0nkQ/KC2dr4Evb/bcnlq2qSCo/m9jAWNn4KT4SwCNdegnNEyoZcftS6QKMqbfzumd9Vrv6X65jVB9ym1j8KmNrWA2XjdfXY8uawDpRVMtJWTrrtwV4Y0he1e3GOdeGB67+5bblVTW+s0g/b+rz4nPJN5nipLEJTWqgU1iOkai5+LbOVq/L/OfihkJEVAQ8BWgRNx7/RfpKrvi1ABo/KeWPvvN223Ej+fEOwbUlQRoTkiPPPQe9cAUW0iT4rG89Lxn55PyMva/7hul2RDWv6L1c+OD+DVt9ZCe1lwFj0V94vLMxTKm2St1d8Wg7yK2KR8vfyPNFCVoi7i++7LLxTXKN0x7larYhOLefpLsJu8wBODpObv1ZFfIraoxSqtxpKmnfeErjlBOfl/igiZMvzaNtcrf75Mthd9z0KkYrznF4B0nKwVgJt9D0yMFYdF0VI6pz5JqZxQ1mfc+t+w4ayYNEzaOyREK9i3vHvS98VPXy+3Yv7EJRolSdpTreXJn559RX9I9qzEDQqQoTnjCd9WAxsudPXLqgKmaFC6PPCl7hksRLOX3/x9aWd7vx+s5jsCxOnuPiaLizGgp8p8zm/xgGxJQVBUyRYaoRXv/If8IXP/jZu3bmLiRth5ifwPBd1U0EYTDAd+UglFTKFpRKIGo0QuR50SRGgKy8LIYZbKLuy+E4sionqugFN15nBi8nwZDD6/7P35r+SZNl52Bd7RO6Zb629urq6p6dnejhcWxqJlm3IIqR/wH+YfzJg2AANUDBtWoAlGqYkihTJIYez9Uz39FpdXXu9NffYV+OcGzczMl++l1E9PT2ywSwU3nuZkRF3v+e73znfKb1deDlYgmxOG6HSzKaYyC401cFu18S1joodo4CTFug0bSKHYNo5uj0HO+SO2zCQZBRzmUHRbY6vtKweA1C9TVQqpQShBPYuZuMRkiiGY5PRrmJ3d49VWXOKSaVUKcMx5/gMKR0LKc5SPChUmLqJbDTknJs0fw3bRLPVEnXzI0SkjENVazhoDPZwsPMaBt0bCII5ToYP4Qbn0C0Tne4hHGePQRWLkJZHwxq7eJbR+aW7Z+JPMDt7itOTU6RRyqlOQi9gJorUfBuOgzCIMDwtYOx20brWg2kWiIZnQBigsdNmQZo0iGFlGszcwhfPjvD50yM4vR1cv30LB4cktkQs6RhF6nHcLbGq5L5ZpAWSKIPvUd9RjKiHk+MTBEmIw3s3cHjjAIapYeZOWZVXh8bjIvNTDE/O4HR24LQayIoIvjcDLXuG5jDjSWlt6DCD3JVPzibodBsw6XCh22RlYYofnrskJATEUcaxtcSWp3kEVS/Q6rSYOQy8FN4sReBmcOcxXD9HhIJSwWISRTiezjCi9Dc89sReW2gk8KNyXCqPuVIZS8zppW1x2RJWXQ9ZWEse5lBan2aT934CngSSSdWWWOUicjH3Kd0PHbAYHLtpmzpoHhLopUN1p9nC4eEBru3twuz0YF2/h+61mzgc9LDbMOHoKjST4mJ3mEm0mhTzTIrB7+Php/8Hjo9+jOPJMc58OhyKYKkFclIIptyolPPVAIyGimZDRYPY/CJFZNzD29/87/H2G9+Dkv8Cnzz4H/DFwyMWwKI+Uq0YmUapglS0tQJNvYvRWMGz8xiGcxtv3PkedsxrePbxe9jp/TVu32pSJ+N44uL5JIJGaZKufQf73T101R4rIx+Nn+DHP30fbjBDo51vA541Fuw6OzQbZPWA50rQidwQq5vgQhL6cpGbdUp8WxHrbJfb7vHr+rwOA/ZVgkB5MrSR0dq2c3+JRpJMiZzoKzZG5XmyXJuu+xKP3fiVy9r66rZYGqbb+mFbX277frXQX9W9CHhKFoZm8MJJjtxCFodE9YDnqn0ogASDHqEEXpp1BDyX6876XF60QenWJ+8p36+2EW8oizJunuUi2pH8WTYcEFQDJynpNgFPFucp1zJWCxTf47bJc1YirKO6vWJMbhht/PkrzScJtsTPajyimEPs5Lg0eSv3Xh1XIsWDnHcL8R+5QW9ak8v31scn928FHMp4Xdle9FPkUlsqhV64R3kDHoZl+S+bB9VE35sm8KvMn/prRk3gyanfl2CqdEpdjBW6S6qwU+viVWX4lsAT0NYOZpbb47J/xXp4dS1o9pnKqsgVl3GdYV8jTxdM5BrDuW3NEWuzmCtVfaSlq614dvXxq+BzmU10MT/WzIqNfVwj/65YiLZbAgJ4brNlNqdTudgb1SOfy/tq02HvpvXusjvI75MAja2F+MWPf4D/+0/+BM+fPIcb5nCjDBN3hoalMBBxh8RyKSgaFgpDw5SUb6dzWIrG+SULXUFGxruc26TcmlKMohDeYeVRTStzHJIBKw8uVsenLC9Fp+mFi0Qhd1QL3Y6OGz0d12wF7axAzzHRamvQHKDRtrCz08bOoEnasByLmBY6VL0NVWsjU3S09gmcBawOSitLRsAxCqEQeNQ1dDtdaIRkNQvk1BlMxhgeH+Ps9Bw+Gew5ECsGmp0e9rQESRYjKTKYjsWKsgRafTeAN3N5LhYNG0ZngIP+XQxa1+F7Y5wOH2AWnLGrarNziFb7OlodEoEhYEA5F3MWexKunQKYUyyfkvrwx0c4OT5msEzgl4Bn5Ifc9o5lw53NcfTYBfoddO/sotdvwIxDxNMxUkNh8R0CkOTPWfg5Zl6MB4+OEOU659/cPeii1SHGz4Nl5bCtNjvPU25MmxWNCbAHUMlV2g1w9vIEM38Ga6+DXr/H+1+cRFwHWzdgUR2SDJPhEFazz6CH3GhJMKndbDNLqamkiJxhNp1hMpmh0Axcv76LZsuAaVGaFXLlDTGfkRqujSwh91YaN8R0JrCaBgY7ffh+guGJC3dMwJOAasJuq5ECjJMQZ56Lc8/l3J6koswx6KT0Susci/uIfJu8v63vgZzX9OIsqs4/+l0CT8l+EvCk+8rUKuRK3O10qPHg+gHiNIeiG+y+zn2uKpy2RS0KtBwTh70m+o7OTO2Z3kPz1j289eZdvHltgAExkORufXgTubaPVuM6DASYnP4A73/wh3jw4kP4dGCCZmk/kfqxipAOEDKV3btpfDmOgp2+jb2dNmaNa/jGnX+Fw8EAYfRDHJ3+Kdypj9S3EYXklhwjNxQUqo5GFsHKGjgaqhgmGvbufAfvvPXfohm18fmP/xo3d/8S1w4sFHoLR7MQD4bnCGzg3v1v4LX9+9jVdzEdneIXX/wIH3/yAk7LgNNJvx7gKTp4OyMiTqov9vzKhlYBnps2yfoGQ7kL1vxCnU215q2+0svqlKuuwVXnXrLNfx3AUxguFzd9ZpousbLWr69bx02dVPcZq+W8GnjK8v0y5XqVsspr644JSm69+E4FeNKiXrXTathsa3yVaBdpenGKj5KFoydWDxI2gbR1b4xNgIVHynZbsjx/vgSYLsYbwSMx9lbB2LL1Gd7RRlfvoeKLG9J0SHaHP99W/jUlUPGVxTlu+Yh14FlRIlqY0XJeifV3RRG35HmqM2/TdFsR3+FHlPeiOkq3XlnfBZOqcs696mvT2MxlLpi1wb5uPFwwJsrrNxnv2xbiOnOyztkAS0KQ9VPJF7sEkqK36H9OycsrXc6ArGSVqsCzerCxMlYqdd30/np9afbpFcZTru0XritJcPn+uiG26f3L2raEIAxaZF9JFlOQYrKmiytX4pz52qULxuqacklnyDtd2d88j7YftBflAcLVY6cu8KxjE1180qYxXmc9J+BpaREefvAe/s2//iM8ffQUfpzDTwrMfI+y8EEj4ZFRhCApUDRMqLYp3ExHU+gZGe4aClK3JaYuLz1AKO1Dmd9TppOg8hADxK63ZS9dOm4KigGLAKuDKBdKqTf6Du7tNnC9raHnGLAtYlopdMYKhgAAIABJREFUnYoCx1bR6RCT2IDrepi6IVSjAafVR6FocJoquweTeiwxhKTISylGCIyaOgnCKMidJhxSXW21oUQhRi9f4vGDzzEeTTgO1Wy00Bvs4KBvc17NkFw9NRWmbcG0LGbSCEBq0IirRW7YGLRvomEOOBZyNn+BKJuxoI/t7MJydtHbaQungEIqDJt88BRGFJ8phJYsDchDF0NiWqMItmGw0FDgeswcEZgmpvX4+RQZqbzudtHb66NhGfBGIwbYlmOBUl8RMI5nIRyng9PzGYbjOSulOi2Kp2yg1daxu9flWFyKISVgRO7Kjt1gpjMJIuRRyiJHM3eOee6LPJWOw2WluhiKhoZpQi9UnBwdIc5VuOS+HZJir4l+r49Ws8VzfTSc4PjoCH4Q4sat22h3HDRaOjJKuRMGiKIEeUoDi+KLKQ6UXJNFDDClUmk0WhiNXJweT+C7KadjmXsJYtXCJAxw6s5w7ruYxwlyBogGNDogp76iGFeVWFeRb3MdeNIsY4Gugjy8ROhA9X91bVzfS+ighZhcakNiPOkZ7Gob+/A8HxEBT80QuWfJpZraTaPVJodp27hzfQdvHnbgnZ3hp58ew2v08fp33sA7b13Hvppg9vgJ5rs7sA/ewOHuGzgwNGizT/Hxw3+Ln559jkjPYeXk2l7Azyn1jQbPI7ZYQ5ZSHlDKlzvAnTuH2Nnt4bPpU9j6XWh00Kk+hNF4gl7XQezrOD+bIyZBJ9bZ0GBmEYoAOJlaKNoHuPv29/CN+99DOo7x4L0/x5u9v8P+LtGqezhxU3x8+gjj1MZ3f+9N3L/+beiRiScPP8b7H/0IUzdilWOYwdXAc1UCYNs2ve3zOotseb65wapZbjYyCe7q8+oYCRdKWMdq2GC4bKvp1/n5l6r3L1lAeuZ/ScBzvTp1NuE6TbCpbTe9d3VbLFmfbcb1ly1Tne992WuqwLMMExS3YrfN0k2TxkNdVqEsiDAGl0mSJegUoE44VXJbb1J8LY+xtvMO27kJURwhn351P1bWnUrsI32HgIUsa63zNdkGMnayZHurLqIERxis1QCeJCq3KR2L6KeSjSVW+ZJBsAD2lc+ly6eMwVxCbt6CN95JuiwtPuTCC/deMVZW40/pnYzSMVSA52Vzlw46tjGe6yxQ9V7Vg4yvan3g5q2xh8h+XIc1C0azgvmr/Ony9yU45dav5Jpb9sYqOqyzL9D9yeVr/bX+XTEXt68gdZ4pOd+VPKOVw5MlqF5S5XIt4D6sAvO1I57N87fmGlCdQ1dWdXvuU1GObasTjZ2LbPOmR6+PY3lN9f11NepNeyLli7S1DC8+/wj/+//6v+DJF4/hxRmiTOEUGWnkc9qD+XmAeZgis3UYTYcBnHs+BigekNwMdQ0ZAyhRR2KyCNgRaUD5LW3bYiN8Op1yb7GaaPnatM5Sr1JKKK2hI0xT6IqBa/0u3r49wDduO+g7GtSU1mcNeZEhz4nNTHHt+h6iMMLR+QiFamDv2iG7Y6b+FMPzEeauh1aL4gdJXdViF1UayFSuiEDWjeu4e3gNHcNAOB7j6WefYTIci5yVnR6zg4aZYjKbISKBFU0HUWIUX9hsNNCkvJZRhInnIipUtBv7UDIL7nyEOJ1AMVJWhTXMLnS9i0avDVIWtmyL3TNJ4Zam8mQ6ZrdVAiWUv9NQFcRJyO8RW0uKsFHos+iMRYCPvjOZYz5zkRcKjE4LTq+L1A+h+gG7c3pZhMl8gsQN0OsMoCk6JuM5zs6HrEjb6rXR2+3j2o1DVvml9CnEuDZaLVg2gZAISkaHrSqKhOIp5xhyvRL0+3202m0BtIKQ42mbpoPT42OcTwjckpKvgWajyblcSVyGcmjOplN4rseuyrfv3kGc0jMpFU/MeUgJiumajSyjAAMDg34Duk7CTpQrM0aaKBhPApycjRFGGSslB3GOeabjbDrByXSCSRgyR6pQLLJhQs0p3U+ppK1S94m9Xq7d1d/ZBZxDi1YVbqt7R3XNl2OZDluI5aSXjBGlOF4lCeB6PjOelGqKGOUl8BTKDLrdxJ3b+/jt+wMcqsD7P3qMB+MYrXsHuP/2IW5YMYbvf4CfnyTIbtzFW9/9R/itOzdxszjH86f/AR+4DzHVMhSxjoS0pDgVTw53Rky/iSw30Rsc4PW33sKte3cRJTH+5sd/BM8F0iKG2fJwcMvA7dsDkODVaDjCfJwg8km2umDBsTwEZuEO7N37uPXmu9jfexOjl8c4efR9vN58DzcO29CcPRzPInz44jF8xca73/stXN+5jfm5i08//gU+ffAhHxrtHXaRqd7XAzzrbM7Vham6aG7aBJeSFcsr6216a8txDaPhsnJt34a/niu+VL0vKdqr3OvXBTzrGHuvMt7q9tKFcVixxK5qi6qwxSaDoe7z647DV6l7nf6+CnhKIMPL+obk8RfqtvCzKxd+Ca4WrrZkzJDzZSXu7BKLV3heXm00U1usmHYrlF1l7ZDJlxdEYOVC6RpYOgbLODj24SDQuUibQDEklDKAq7D1xZhMsn/lT0FuiTrxx3Qyv+VOdB0xEcuvrrdJySQLh+kLd6s+k+dWxWBegk4JO8uDhjJ+c/1mKwbygnetxI9WhYUWIPSrBZ6vMv63dtJXdsHFBJSSF6+mFWGhnkoXkYDP4rUAZ3QQvd09VoyHWmhxpZaXHbZddqfLQNHlTVdCx8reezXjWY3zXALPJQi9+sBoOZO3t8X2K+odNNQBnWIf2w48NzEzm/pWpnm4ao+hQwZHB86efo4//sP/CY+/oDjEGGGuIEpTRP4cWp5gOgww9QIkhgqz3WT3QPd8hNgNxIjUNeTEPnIOQcGW0fOJ9SGxFfpJLCkBPCGas4yJ21i+glxim1AsDxEJj+QW9ns7ePv+Pn7rW230HQXRNEUeUXwzncaFiCNSY92BbTVxOh7Dj0P0dtvYP9xBPp3D9T1m1lqtDvYPrqPTG5TKu+C8mEfzOZRmA3dv3GDWk4RUxqfHrA5L4LBBoFDXMBodw/VcqLoJzbL5oCyIIs53SXlHx+Mh5iQqo1Fexw7CeY7ZfAzVTNBombA4/6nD9dObDU6FQqCt2Wmh0XA4XtubT+FNZ+xaa5C7q00pMhQE/pxTrhDoTKldFHKZtDhWMFdTjJ6eYDKcIabvHBygaTVgzHykgYdJOoefhpyeg9aRG3sHzPYevTzG8fkQMAy0+n309/YwINVgFczq0n/aAujwoNvssistlWs0PMfxyUtEcYzdvX10OkI5eDwaoUhzfvZsNMHM82BTDstGk3cASqHC+U/jhOtGwjvNVhOKoWI8GQJKAsMgl2MBCCmukHPBFmBXXIqXHJ97ePH0HKdnlALHYhEbn9LxqAqiXMHRLMZ4NsXYc0WcrqYy8CTRJ97O2Ms2Z4Z2mx3HASkl2ylBqvzOJsAq5x0dbNC4lzk/+VlJwArMEniqFD9JyrnMeArgaVot7O518MZdG791cx+nH4zw2eM5/K6Fg2/s4puv9dANXfzHf/MBfhR42P2d38A/+b3v4N3DJtreA0ziZzhWYqidXbTaNvLEw/nxDIGnw3auIc4o/rKHxs4h1GYbT46O8MVP/kfOqwpLgdYsYHYUtLo69g8tNBwgdjXkEeX8TaAWc8QBAVqKQb0Dp30PsdfGs8+foQif4s0bx7h16xZiRcWjF2f4/NkMB3c7ePd3/oBz5j55+AiPHj/G2D+DaQGNDrHxydcHPLef/8n489Xl/x+A59XWTy3joqYB9Sr3+gfguRynVwNPCSMqNuQrHHisd922PnoVw3vbvdaNo3XG85WBZxnrs0ixUQGeC90MdqVfGmTVxb5qtBQsLnQ18KTHVVOGXGDAFo27FNQRb1Xg12LhEuojojziegZm5G7GJo0QV2HgubV/paJsRQCIvlNhd3kTpkPHLcwJuSwaC3R6Ma5Pur8uo+w3OAKvNKOosIhkq/Kelba8xIf5Yr1X54hsymqdOPb0K2Q867BDNZfDepfVQSscDFd1+BROnXyyXhFCIgOxGvtIBaiKC4lDggIFBV9VXpeBxVoVWI/nvGROfR3Ak+t7wdX2qwCedTppu1e7WA/rWDJiDdn2+iqBp1SdvRJ4khIrKb2+fIT/81//z3j08DNM5h78jLV4EAcu8tiHOyIWL0CgFrDaTTi2DW84QTidi/qXjCfl6aQXuRfSi0AnAQsyrinGT6ZhkYqgl7eHBl3pIsM5kizkGL9eu4/X7+ziN79NIitANA6Qhwqalg3HAeazEQOUVqvP4mQxImh2ik7fwo3OgPOJEkgioGiaDuxGi1O6COEjC+czF36SYncwgE3smKogJBpIzRkIEWYJ4wDRdAzdsKBoFrvgUq5CzdDQdBzO+TmdjOB7XnnvFmaTADNvjmbbRLvTgmU5KCgGFSZaA4ppbMNs2FB0jUVuiCmjEI7I9RC6PgMuyvlIrqdB4MIiMRpDRZpF8H0CXsQ6K2h1bISnY7gjHz6xep0OeoNdNLwYk7MTeFmATMuRxBEi38fN/QPsDfqYjic4Oj2HF5PaD+UW7WMwaKLVbiDLc3ghKcqSkJEN2zLhGBbnlaTULi+ePUUYRWi02mi1O3zYQDGboR9CIdZ8MkV3tw/LtplBpc/ocILu5dgOBr0+g8+5O8fR+REDaQLfrZbDbrAEUOk/twm5yao5s5XTcYTjF1OcnPqw7D6z8bMoRJTTzwjPzj34UYgwTVieDaSgTOCz9GTSqTMpNYoQCuDXZQCU1FzXr5FAVP6kOSC/Ty7mNPeozBJ8ct5PWnLI1bYEnlApDlmoIRPwtEg0SCmg5yRYZeDgtoFv3bmG4PMA83MdYyVF2E7RP7Rx//oetCcz/NnHH+GpqeHWW6/jn/7GW/jHt/ZhxwFO5x703UPs3voeev23YWqUW3eO45PP8dmjn+LJ6Uc4dR9jngwRpHMMvBl0zYHiGIi1FG4SIM5zXLul4NbtDprmPtTMhlJMoWuniCmvbKpyzGeWNeCNHARnwJ3DDm7ebyJMCnzx4gSPn58BeRPf+e7r6Do38eL5Jzg7eYEwT5E16MA0hqIXiJLi6wKedZbhhfDZhfVpfZCoJaVwmeFcx6Dmh9TeRGqeHm/baX4Fn9eu61f4bHrm1wU8qdgLMZdKHa4yAOobB6/WKJctVnWB56+qXK9Wi1e9esm5/bKutlz/MohNQDUhUMSn+gLJlbzcKs+3iB2sqNpSvM02/z9x2Ll0q7kAPK9ghC70VdXDjr9XyoxU1xBOKUAsaI02JpAqv7uinisZTxZ6r2G+LoHnOnu5aiiXgPkSJkyWpSiRzybQubhmxeGxuoyuMsVCv3FZB+luK+f0wt36MtfdqvhDTVfbqlFQna+XMUdX9VSttXUdKW684bI1qRc4bxyr05YMnownEv7mSzfzUoRHwibuQZom6kUe/MuAzxXH5xVsVjmc4KH+inHLVw5/MQ75tmX/yjygon4itmphMVTccJcsZ2k81nG1FWbm9glZ0z1WuMNffT9Rr+2LwC8DPNcrtD6+q+uX/F1TCP4Qe/kM/+5P/hCff/Yhzok9YiESMJCK/RnmwxBjEs8pEmgNm1OUJDMPwXTOcY3EdlIUWEGBniTxQykrVI3TYtC19DxiO0lshVxw1w15CUSXTJIGXesiSoYoctLiNOE4LRzu9/Dm/Q4OWzpMYu6SHG3bRruls2Lq6NxFmhjMRDodA51dDe2BgZuDw8WeQu6/Ork46ia75ZKwDaV2MS2KL+zAaTTZdZZiUQnUmY4J09aRFynC2IfmUVyjiUIxESY5/DBml+JOp4UiCzE8P4FLAEvVOb3LdEa5FAMW4el2O/x+GpMwnQGrSaI+HWi2iUwRIRoE1tuOjcwP4U3n7NasaqpgbH0PTsNk9pF8d6LI57ZO0oTjXO1MRREXmPoBznwf7d1dHDY7GB0dYzIdISGDv8iRRCHazSb2d3eEG6bnwQtCBFGGRrsNFCl0UxfX5hnsho1Wu4WM+pV6QzegZBm8yRRhkrBqLrUfKaASo0kKv3mcIgljHNw6gKarmFJqjcmMY2zZhdhyMOgPuPzHJyfw44BTqzSbDrOdBFSpvpRqp9NuMXtI8ZZxmLCC7XyS4uTIA7Q25nGGURhi7Ls4nc1wPPW5/9hOLMNThK1RiL42TRTEhJZ5OeUeUZ3Hct0hd/TVfXO5Ji3XpuXsk7k+pbutZD05VQsxnuRqS4mzF8ATnObHMlQ+7HByE46lwd4FDg/6CJ+EsOIWFNuAb0YI9Ihdvt9q7eOTx0/x0ckxsraFu2/dxbu/8Tbe3N2HEhYYnk8xte9h5+3fx3e/8wZS/xh/+Z/+GJ9+8peYzB4gjM+QIkSrk2HfbiFJbHhRCj8JEeQpHya1dyIc3DCw07+OXnMPDQsw9AhxoBJuR1bMEEdzBNMYuQe8dqsPq72Ho/EYz46J7c7Qbffx2vVvYTY+whcPv0AQTaG1VeRtDTAito2SBF8f8NzuVFLKTG9Y01cW+priQts2h38Antv34suuqAM8a7V/jSIIULJ8vSrgXb++TrkuA4i/CuB5GUNTo2m+pkuWRi67l0og9yXEhUhAobRjhfFZ5nlkM20Z0rWw2WR7rxtRPCZI0v8Kd2cJZkkhV25CcixJA5cZRrbkl8Bg0ahr446/Q0IFFaVcLrMUzanEL24/z5JJGSTWXjVS1zfEKzu6zPXJ5rVAnquXSzderms1v6u8bNnwom5Lt9oquF6Zgxy3eTFX7IVyVgJUuYXlwYGMDS4bcF1QbuMcZyP34mvT2FgatGuM6/aOWTGS66wVLJm49SVEWJbAacl4LowZbmBxr+URgczIKw8jxIPyNbC76cChBtQq+/pyFkBWi0tbGQCbxmf9Q7UybnuLuJCc2lXIS8/9UuJCq1paG3tLgvqtXflrBp6bAOWinyoHwotDonLM09+kwGrBQOqe4s/+rz/Chx/+FGejMQNPUiKleMKY0o+c+xjNfUzTEIploNfrQSWRmRkBvYTjOxOaz5lIpcL5HA0D3W6XGU8CF5SChdigLEv4mqrRXo2zE2OJPEAsjjElbxda11XTgNNs4HDQxq2BhTs7Duw8RcvU0O83mMEaDUMcvyD3SmD3Whd33uyhu6ujaXV4vhHgoXLZpsUxhwRsjl685PJSDsy9/Wuw7CYCAk9xyh4mzXYTlmMyw5imETTPhR8kJAODOFUw90JW0j3Y32Hw9/LFE/izGSu3EoibsJhMyilbOu0uTVYkYQJbtxncW60GtykDdxVoNZvoN5vIw4Tbl9KHUOoQPwgQhAGDUOlkQ7+TCy4J9xRxjLbTgGWYHH/5/PgYSsPC4eE1zM5GGD0/QhhGUEwLOeWALDLs7Az4ecSYJnEMz/PYjTrL6eAhg09xvsjQ3x1gb38XaURxlTGyhHJ7JlAoL2uhYOK6rOlgWpSCxUAa0+c5dEVHd9DkkBPfFwJDxJYTI5qlGdqtDrtljycTaKbBca6UzzTNUmbVMqo7pfxxTO63LI0ReDGSQEEW6nj2dAw/0TGLC5z5IU5mMwae0zipHOTRgQgxpRnXmdqMDx5UUs4VaX9obFTHoNg7y7jODQeJ1bG7vifIdZ1ZTnKjLfPcknqylkbwAuFqS8BTKXPZEuNpk3uxpqCh2nDoO1aGZquBcJqirdk43OvAaqgYui4mQYHXrt/mfjg7O8MkdKG0DOy+doBvf+stvDY4wNmDJ/h4nCC79Tq+/e17mIwe4Qff/3eYjD5H0/bQaaawTBpvBdLMxHioYzRKOY+q4ahwWjb0lofufoG9g310220YaooidxC5e2i39tBoedD0CfLI57jPXlfH+IWLaThHVJjIFXKzN9HW72E+f4RnRy/hpWMUjRwZCUUZCUhrLI2/RuC5OV366jJPm0p54HBh/V90+BrwlINm/Qu1jIbyS7U26e070q/lirr13HZdXUZATsJtAHDb8+o2Vh3guX6v+kbQ5lJc9f26Rtdy4xem5NfZXnXbtk4fVZPaV4En7ZpLXFEvnQoBz4plz7kgxT2EAJMAoMt8jZeVj9qSjJ+qyb9uaAkznoT6BWCR4hvyOrnRlKY8/7iqjwQ/K6LLF9eV6VQWojkbFGo39QXdI93Adi4NSNEmtBZWYwAv69fl+rXJ1bZ08VTIgFmqzMp7XZz3BJDKvijBdNXjQNSV2OYtwHNB+izHvmRwV9pwjT2tlmu1vuyIemk/yf77Zed+9Zl15ge5i20n1ATo5rgfPqzYLJLDbHNJ9sm6ylauQk8mf1de21OnbBo7YqYllSl5yU64xniuA3t5EFmr7Uu2l0WvJOPJXualimRZGqErJtuprH0JPHl2lAdG68TipjJIxeyr1kVmn2sYAjSHto0LUYZfDeNZna/Vulb35U2HMWJFUWEVJvRkhv/wp3+En7339zgdDxHmwMwLkccx0iDAlIDnzMUkDpDpKnYGA1iFinjuMXAg0MT2XKEyuKwCT2LwSM2WgKcoK8XrXR6zz2OHc9gCaqxxruRcoTyCBRTNRlNr4M5eE+++c4iWEqJpAPu7XQbR8ynw8LMzjKYhDm718I3fOECzXyCMKBWHxrGQlqGLn6TGm2eYTSYIA59jACldSrPdQ5yp8IOUhYNanTaDoSj2UVDySW+O0WgGPyrgBTkmM49ZrLt3bmB3p4Xjo6eIwwD9bg+NbhsT30eU5djbO0Sn2eX4wjRM0HJIdTTj9CqJWrD7YaEBTaeBfqMBLS1QhDGy1EeS+yJNTEbASWNGlsYwubASwKW/EaQM8MgNN09CDE9PuL+MQRd5kCA+niL1YmSmydcTABrsDbCz00eLqKw8RTCfIQoITDR4PyI32zhP0Oy00e8TWysUWCNSnPV8KGkOVTf4sIJcji27AdO0kcYZg0+OT22IeE1mkNOU2cY4IDfhgFVuyT2b6kXxmbzHaZRmhdagnPODmibVN2AAR+8nYQo1s6BkNj779AWmgYJxmOPl1MPJ3GMxoYgEgVTSci1XTRpz9AxQmhHhYUKCRjTWpGusjMVc7rkEPClURogLLdaYFS+M5Qoi5xjdh/7LeUngk+psGjqMPGZmuRrjSesCOajbJqUmonhPHQ3NQEc3oBM7runodFTcu9bGXsNi74MXpxGKlor2oANb1VCEEQLPxzCPYd86wLfffBOduMDD05d4FI5gNXScUkqe80dQtAj7uxZu3+xhp9fkWOEnz08wOlUQuAanF2p3NZiOgdycoLGXYrDfRbOpIMs8hEED3nQPewe30d+N0WzFcIwObOUmWo0+zn/6VxjNTjnOuDBaUAh8oo8wmuDF6DHG6TlSI+O0TAQ8ySs/8gHFD91LV8gqS1ldbFcX982rdWnuCEOBh8D2tVgm1xWdvuzkpePP0jlr1UCQ95ZGVo0dRG5w6w+7anf6mj+rVYsau+W2+7yK4XD5OPhqG0c+Zx14lpZnjW1dlIfHqjTyF25cV5d15TsXBlplXK65HK9v+OLKVdaleruFCymPd3GyeRkps/xs03Rd7eFaBmBN8RE2GsrbM18px1upastv0WHQuqKO9JytVJhxJ3XHgl6ogBcJKsg9li6oLP6rbJu4YbYiVFO6667n5iLgSQCJxYvIAFoFvhxPxg0rk8JfbFvZRyvAk2TXF3Wg0/plKpj1NC+y+qusPdkj5TOrZZLuvCUY5wTj21GNiCdZvNZn+3JNFMBTlFUaxmJ6yNKVHbQAntINenF1qU4r4mcWddswaPlOXEWBpJZPKB08F9/ZrPp8YYZyHOjFleyCM3LJqlaBjQjJFXG5rBZck/lcX1o3raPqmsKsLPcqOBHtWv3+eh5L7pFFky53PPkdZv7KcbFUm2cUu+z5bQv9xUaFWiyBZzXGuDpeKUWQ8FBY1G71d8lg11qVlxzm4hBIAs9KjKcc07Ley/5bxnyKx1UXzUoak8oYJ0ZnpT4r7SAqJYRHrhYf4adJ4Ly6tIs7ls9cujCvr8vrHbCeE1RcXyn6atqHRahBJTZcxg5XvT948JdFqq6JhQo9N+DAw1/+P3+Mn/zob3BCefeyHKOpx260RZJgNnQF8AwDztfZ6/fR0E0kfsgpPlJyElXJVdxgdlPE5Rlotzv8czKZLISFFrHNMjwhF8IxS+8MkReZxr6W2byqZAiRKqR2qkNJDNzY6+Cf//43sWfF6BgJdgaUlkSBP9fx4OMzDMc+Dm50cP9bA6i2h4mbodV00G61WCWWwCylryD2jfNoUs5IYqIyAnNN5AqBM4pBIyVWh8GW74o8lMSynp4OcXpG6UhcjCZzRHGCu6/dxrVrO3DdCYvh9bodjt0kdeAwy9Hf2WO3Qx0Gp/MgMSJKhZIVKWaBhzm1o6Kg1Whip9mERft/riKJXfjeGabzOYOvVrfHbo4EWsm1lRhLRVdgpybmoYccCUwlRxq4eHZ2jFEewdEstBMNiCi9Bgn/KXB9H412A91uG512A4ZaIPFdjEfn0NUGNNPiPsgoxYZSsIs0AciWY0NXVQaWKTGflC9zOmGG2NDpM2I0Y8xnc5Ard6NLbOWSXSQVXqK5WO2VWFKO39Qw55QrEef3pMFAbWNaOrvpTibnQqRHJ01dHUZmIQ0UfPrgBUZ+geN5hGejGYY+gU5i8AStRWOC/tO+Kewlcp8WzCelwBEgl1SRS88SZjmFJ5A4uCEiXbCnBGTlXF8/aFp4Y5QsKfWTZFOpHFRHm8SGkMEPfCR0qMBqumL/pfFlGQQ8CYTnaKgGbjU6MJkCt9De1XDnoIEDx0Q+S3F+HuHF7BnMawMc3ryOfbsNY5bh6bMhfnF2jr3XbuKdt+5h7D3Fzx/8COPJHLMoBqX2TEzg4MYdfOub7+Dabh9nLx/g5w/eRxZQmqId9NukHBzDDWZI9BnsvQROj9joApaeIox0zOcqrGYDRsOH3dDRa30Dh93/CjcOfhfxp/8WTx59jFP3BHFRwDQOYeoazsYZjrwv4OlTFKYKRdWh6wXcOTA/Twl4ehveiwW4AAAgAElEQVSBp1Q03LSRrmzcK5L5YoMScVslc8Frqdh45amAXHhEh5aGSSlnvthoSPpYbqsL8CBcwagScoXm8zKRFKzkIyomWA1QJjeTC3vy/8/eWDF6arbLpiaoa7T9ss237VT5svuvMzjrf0uFvV+2fBIQbwabq+yZBPbrz1xvy00HANXTt4WhttZ/q9e8Uujy1mbgYP0tL5p+ZH+vgKtSfKd69k/i3GKWSsNJHk9VQAGffQpejT4V6Y9l2valAUlur5JypXaRgjVVd04qdjUlVBX8rDtIbh1vF4VJN7bKiiBQpUGujNaUTPDaM5YA/eoOMGoCjm11rLYjG4NrZ4ULh+SCgOcyRQKv8Gtgjv6s4+WyPj8vq6loopoV3TZga31OrnrLDpQ71Xq0I12yqVTrwLPOkrttbZX7pWj7co6U7Jo8Q5H7GYleverrskPFJehdu2MF5AvLb3VMbHr+pmdU1y/JcqrEPFTYhuVBpLQn6CdxHJJtEC50HDdZuk+UK025BixOzxZHJiWcFsXkk4DNLqGSTeTrKM9fWbHq+0vbRlhOIlZ6eWyw8MkXDVU+kmbI8jqxVlXSVHE9FHokv9jzoAIkV/Yesos2DEQBYktArhCjaMFKJnjvr/4UP/vh9/HsxXNM/AjnM49zYBITRjGLFAs58ylDJeVtbMBqNJGnCQLPZeBmmZSqQbh9EotEqUFarSa7Mk4mI2ZGqX2km63cd+l9epGxLpki+j79TiCW21G63xYUP5qi3e3i3Xffxbf2LezoU2h6gmaDXHMtfPrhEdxJiP2DNm69ZkPRpsgSmw8aKaaw1etCp/yYDYrpbMINfOESCRWx52M0mSApcjhtEgKymbWjTSfyA7gzD7daO3j5/AWrwbqujyBMWPG3szNAZ2cHUZah4ejotEyRUkZTWOTGbjRY7KdN4NOwWdwoV+dANMN8PMbUT5AbHfR7O7i106GMI3ATRj5QMxfnkxPotoHdvetQ1SbiiOIdqewxDCODFtjsvkqgWtcVdg0+PnmB4fCMQTaBxiQnIGnj9u3bfDgwGg0ZjFFfNZoO9w+x0+SrzHk8LRPtXge6ZXB87mw8RhYn6LY7aPf6CDUVnjcEshBhECMLdKSBgXCeYDoaw3I0NHYd5GqGLCUVW3KbtTA8P+U8kqZtMDil8eiTuy4L8ZHAro00oRjWBKpKcaM0lwG922BxonAYYvhyitEswVGU4iGpEk+miIhBJudsSldSjnGqkxxbNM6Eu7dQXKb36Tr6e30civWFDiXEZLuwJlUOwimXrUxDRfeS19Kz6EXAk3J70jij+SLZBJGuJeexbugqzyFyxbZVFQctBwdNm12oNcvC7vU97B12YBgB5uNjhF8UmDccWK/vYfdGF4eWjfbQwsc/+AIjy0V8zcfT5CVeno5h+hb0xIPfACaWjvvf/gP87jv/HO34FC8++t/ws/kM/f4O7l+/ga6uYXjyFM9fPoTRLWDt6oi0DO2GituDNhoOiUgVfEDlRREydl8msa6buHPnN6EXPrJgimD+COHsBWI3hzstcOoqSMinmFx7tQJJrqNtDTA7KnD+cvJVA0+xqMpIFcGQLDcKVoBcuKHIBK2yX8QCLDd2uYfR5iFOhyVzRWkLyqNh3vT/AXjWMTD+AXgu/fjrtNe2a+oCz20McdV4qAMMqouiLON/icCTANhSE1WUNGPgWZ7qrwGVat2ZzVyIDvHaLEAQMYvS6OMM5oK9Ko+1VtxgJWhdYZzL764fqm1q0wv9Xxd4luUURmoVjK8CgZW/SkOZzc7qB+T6s2Ug0ndofa/zqjO+lgB+CfzlvRf9+WsAnqzKu60x6jRCzWvIzlAr8ZtLl9dVVeA6wFPYLPUKfxX4XMzzEvSLuFl5er90RlgeYNWsrJxTVdas0tiSbVy/26KsJXZSSpXTV3vqZuE+vSKytAL8Kocc7PItFoqlOye3h5h4ss8I0C3WjXKOLSGh+I2Be/Wg4ZIk8hJ4Vtdc7t3S8BXrEa1fVA4JduWxBT9p+X5OkZLi4bK5KXaOD4DYS6NcQAhLVw7u5fOq65Z0Y1+f47KPxE8VSqHDSad4//t/hp/98G/w7PkzTIMYIy9kT5Mii+HN5phO55j7IVICAEYDdrMJ5BlC30WWRMKIVwwGNHRvUid1HJvdI6fTyYXQBjLCpdEvwYEsq0xJIUECDydVY4M+jBLYjoO7d+/id+4f4kaPsP8cTVNFFqoYHQcIfboG2DvUsbNvwLH68AJSQCXA57CaqG7oGOzvwbAtBltaroDEoSfzGaaeyx55lF+T1FcJ7FAOTXJn/Mbtm3BnLo6fn+DsdAzPi6GoFpqdPk6GY07t0emY6PdNBKEPp+HAdGy0ul00211YVpOBJ4FQu6FCyzx4M4pVJNqry6qtNgXM0fizO9AVFZk/xtyfMPvYaPdhWV3Oa0muvwpCAT7RBnICXRGSJGIBIWJfKQWLQuJjFHsbZwgzlWN0BfjSuY9ozfADj/uI4iyzIMachI2oHztNjnPl/kpTxAQ24gRRmGAWRHAcYo41BF6E0MuRhMR6A+M5HQgo6PUcNBoW/57lKY8HOgxymhZ0TptCsY2UriNi1WPHacCxWwiCCK4bwNAtdt8lcaqM4lsLDcEkwsnLKV4O53g29/F87mIaxRC5nVUGc1VbSMZvShErGndyDZHjkMYavS9jM5ffrxw2rq0B8hpiZzXSmKB5Wnm2BJ6kbkvAk16h7y0O0Pj6LOVnEitIfUFjraHp2G81cEgpdijfbEG5dUOYVoabN5p4/dYugi9UfHj8AnHPwOCwj9u7O3hzcBPJPMEPHv4MP33+Ac68U86p2jKbHB98HMbQ9g/xzj/+r/H2W99COHqEz97/U5h7b+GNe3fRsRKcPv8En330M/hBBsUGZgkQQcHdt38P3/7uH8BObewZXSSTMzx69BM8Pvk5ZsoxrF0DnYMeNA/shr/T7KBl6PCnpILrQXMcvBxNMfVTxCqQailiV8f8LEc8V0hcyC82bXaXGWcXTrZLd6rlgbQAnmLNXCa1XlmYy1V2/cRQ/r04XV6wnuVgkCeZenmyegXw3GZkVTfHV7n2VTfVX+X1207IF5Npza3yV13fuuVab5uvolwrp8DlOKu+t13avX6Pidih5UJ1Wb0vMwaqT6oujlWDQs6bqrGxaexWGYE6BnrdPlp4S17VLBWBG7qMXHXW2TJ6P4YusmFuLKB0jxGuVwtTver2yf5woiBFWnpVVO4lQdOqGuzSJbR634ruTe0OX8mrWOtb1bGx/AK1DsVJLefnMuZvBXiSQboFVPLWWyNx6Lrxvqn4vDFWynWB9SwPA4hpqviFLm61OhdWY3Avay4xvrc3Zh0Jn6Ub8fb7bSNPBdsmCnYZ6BRtL561ae1agpPFaK5RsHJ8X9EoEuCJ9l7OtKoLmFgvaj/uQh022gQbbri6tpaeSFc8trqeraubVkGSsXBrXYu7WWHXyfhbridKCTpF38mlghHlYs2pHu5wSK1kMji5/MW+XAeY9Iz1dhZtvdwLcppF3FbLybvM57wEnjkBT76MgHE5Dwo6oKPfSzBK9y3jlFb3AllW8VN6iWwHngYahYtP//7P8d4P/xpPnj3FLIgx9WNWNI2jAIHrM7tH7pAUr6hqFoM/cmOknJJJ5AuCQKe0GREzOAQ8CdjQ3543F2v02v4oh8W6sU/GuzTaCSAJdVLh/phmBbNVzVYLdw+6uLXXQLehoG0UmJ2OoKYGep0u2h0DvYHGLrem0WbhHLqPZhiCqFDAzGm718V0PkMRZ3B0EyAWLwoxmc0RJzG7s5oaaf9SaqMCjpMzOJiNXJyfjDGfkpBSG+S989nDp5yG5vBaB92exiI/3X4XrR7l6eywGy8UA4piYHf/kBlXYjzHZ8dIoKG9d5PjEbR4xmquMJrsjoqQYkpdBLEPaDZspwfLbDKlk6Uu0tSFpndhE9pm5deAgXKRRsxKExilOFYvIBfKhPNtEgu3v7/HYIdYPQKFlOaE+k5NCnaVDeMIhmNxHQaDAcdJToYjjM7O4bkBEsqvmQecE7Mg99GCWG8TQVRg7M+hOxaaKji/qWEaSIsEURqj2+vwlkEuwjTHSM21oQt33AYxwZmCGR92kHhVwcwzsd+Bn7IQjesmOD6b49lwimczD8MoRkRKsbQ5MvBbpjdZX3q4fqWwEI0nGdtJ40yylfS+AKu0BlzccBe4pASirFhb7oVV4CnvJ4EnC28Rw16ysDzOE8Hq26bOQlyGZsDRDAwcGx3T4LqblEPWKmA7KXb7wLWdBnbim3h8doxpEcJskkJwDweDFsaTY3z/gx/h+XiKnVYL+y0H57MpPjsaY54Dd77zDl5/5w1We/aDU1hmjt3em3xw444f4/mjj/Di6RMxX3UD564CPzXQf+13cec7/wI3WrfwnRtvw0liPPjor/HZ47/EJP8Y9n4INAKkswHUzMdep4+B0wVSFzudXewfvIFPn/wIHz/8DCMvQGxQyiDAHfLwvgJ4cvJ1sXOtMiprhvbC1XbhzS8YCrlwlv0oYqxErBWTlIt4CkFxl+dxizx5sv/JlWC5VJcnmSXjuXi/zJO23dFn8474VQCeV9vit19dFxhsv5MMR1udUL/KOr9K2S8rx5cpX9Vwke2yXpa69912HRvpG4Dt+nMvM/gvHOBsOIyp3uuqNq2WtfTG2jos6vZRXeBZJXTkdxaumWVpItqy2AX/okVc8g7CkC7dBJnMkKZ1OdkXDEEqPlz0+cL5cOGBWxo/FeOvLMemQ7U6AI/cs7a9qtxGtZqLOnNu0QJJBWFKLw8RR7p8yfpve6ZWA3hW1/Gr7ndRSGgTgOScHovbVOtWHbNVN+fLnimw03aElJciJFe2Bd9m+722XyH2p6oNsgJYKoCCPXLKQl0NPus8lXtpUYflelatl1QnLg9neC+t3JtdLsucAlsGTrXZZcydMKiWz5OkWzXd0UpNqsxoDVdbcSJdAnqJ9EobowpUiPmRrbFo4IUHgQRpMneCoDEJKMhYWul6LPpkOValfhPfuwI8qSikqLnttcEuLdcZ2R8yTEBYNIuwgnIhqw5RAgBVrxA2oXPBdopmEvWkGFvZNuL7F8fSylFfKcokr12UgeTRVAst+Hj03n/GT3/wn/HF40eYhzHmYcJ5L8PAYxVS348w8wNWfAXnYqS0FxrSmECNJ9J+GA67LJKhTSk/qKnJRTOKgoWxv74nk4G/Hu5CBjndh96XwHPRBorK96dX0zZwbbeNw4GDBiIEwyGuDQa4d/cWK92aTo5m24Bjd0ROyCRe7NHU0gqJB7Vb/F7o+ZSyEx1S7DVNzDwXnk+CQgUo7yO5hNJoiAuPVXG9iY/x+QyBm8A22vD9FA++eIZ2p4sbt3ZgOzl838XO3g6a3TYaFNNJLqQ5ibSo2Nnbh+N0UYQzHL14jAQqDu++wQqzFom4RD7CQmfAa2Qh/NiFyzGcBhynxy6PZPZG4QSuew6YBHb7MHUdWRwx+ESWgvYC6iN3PoNLMZBJzu7Q1B62bXK6GwKfNNYl4GqbDcRxgrnvIslSNDst3Lh+HWkc4/T4GMPTc3aLte0mPErTEgRAmgG5hjjV4IUpvDRlt2Y1jGBqGjPMJJ6kGhpa/TbiLEGhlrG8SoG2DpiGxWJJxHYS6HTnPsIwhuM0+WCD8snO5wlG8xBHUw8vpi5OaGxmdECqMFuckUt3RWZw3a6R4j/rLt8SeNK4kmq04kBkNWykSggsmFQpDVEynnLdlyBUutrSM6hfiOGlwxNiZiltDL1vmwanHyKRLFPR0LMtNGjcGSYavQ46Oy30BzoGHVJyTnBNuwU3mGM4nyKng6B2CyEm+PTJR3g5PMbBwTfw1uEtKN4IP/jkA3x0OofZdfDGO2+is2MhyCfI9AL3v/ktNBUH3vgcw+NHmA6PxFzQdISZjuE8Q5iaaF5/A9e/8du4e/gG7l27DyPN8fLJRzh++QvE2VM0OjEKzDGJWtCtAINWCwNngJZp4bB/F93WdTx4/Fd474Mf4unZCJEBGJQPdpphcsbiQssYz5UT6/IUTS7Eq8ZtZeGTAJNdzATglMBTbl/iJJ0W1dIXe3EiKQa/XCDZSC/lykuX64UBwBGj5SnmAgjzteVmo/Chyv8nXttAjdhb6hoq26tcxzB6ledtK/+Xvde2+15V08ue+Splqd5/W1mqwLNqbK+X8VWB5/bevPqKVwGeddqmTpyheGYV4JWusmswIKK14QpxF24rNrRKI65UruUZLlnUEowqacU9rWySFZC66JTtwFOA2avblT6uAzzJxJWCQJvaV6yFBeJNwJNOZCsF4ZygNYAU8ch1XnXG9KLZFm26yl6LJ61C5MsOUUSc/5ZXTbDI6sTbcEFNEFunv9kgWekjAQCqQ0WyotVibQaf2xpBfL5pj910mCYYz9WWXbjzLspcD3xetuZV+5QOi8QhwkVRmwqvuFXtlZ9VutCu13e1hUpRreUjl6NRVpsXHVovhGCHAJxyBZCHrWV4RUWBWQLPxWFPSV9uAp6b2r7qvre+7q/YT+WgEGsjMUVLICnXaD6El2mYKgSOPKCX50kMPEtXW9GGa621CGuQHwgPinIVXQBYUIwnCc/Ax7Nf/C1+8rd/gc8/f4A5qWQmGQICa4HLYjGUr5JcbeknueBatgPLNNhVkJRQwyAEdGLPcnYrJBEZinEkdi1NiTkUIFJ0+ZINrsZ2VtuLGC4p0kKgMytTX5DgDynl0ue0FvY6TRz0mmgpCXYaGt68c4DbNwbotm1oOhGlObtq0r2jOOL/DDJy+juGaZno9bqIvBChH6Dd7aDZ7bLNGkYxkjhBEsX8me960FoWWpRyZe5jPpkjCTNo0OHOQwwnUxwcHGJ3vwcoCYOKwW4fdqvJMZ6kABvHBQsX9Xd2MRjcgBK7ePbkc4RZgcO79xlMOoWPMCZABShZAS0J4IYzhGkEVScl2z6ajS7HBYbBGKPhSyRGA93+Dhq2xXGhke8jT1NY5J6a5ww8PT9gTQUC7qPRCLPZhPuKcoySci+1Kb06dovzsJJ7sht4MCwD165dY9B0dnLKSsCm6WCwd4CcXFypfaYzzCczzKc+wihDrppod/tIo5DjHymNCVWu3e8g0wCfcsRSDKyhwbF0tDTKqykYTwKbEnRSOF6300cUxfDOUwxHIV7O5njp+jghgErjsVRop5ykBI6LQrjNVsdZFTDKdVUy7fS3BJ50HY1VkQZldV2V43Od8RQ4RBzw0TVyTZDjnVP42OR2nrILNKXyoffooCkqY6JJXIgOASjPK2k0tHQdVqFAM2yYrSZagyb29pu4cWii3wQ6mYkiDTAcThBnBgrbwfP5Y3x+/CnanQF++1v/AjecNp589lP8+/d+jKldYPdmC3t7TWRJiDkdqtgO+jduQ0tCpNEcSTBFFgV80F9Ax8QDpn4Ow+ni4OZ1XL+zj26vi0LNWFgqCefIAg869ZtmQMuBEy1Fs9dEt9FB2+6h7+yh39gB0ghHLz/ERx/+GA9fvMSM5m7PRhRmOD9JoHjBqqrtyoZT2VEvA55scEq1NR7G5BBQuorILaEEnpfFeJb70RJ0VqhzkbdLqPezuVN2uniS0KeXgFQkO9js9lRv6/96rtpmAMrFuk5p6txr/YT0su/UASK1nlen4OU1l93vVZ9Tp+x1rpFF3/b8TcBzU7XlonUZCKkaL5sMnep43lSmzffdTiLVbYs6wJNPp6uAaUXFdNkqcR3gKeMcS4Ap3D1JYl+6k5VyHMx4ipOohS1aHn6JRaBKlYoyLK9b5tGU729jPMmlso6rLeu9ynVzQ4ynYJAuAZ5rjOeqy/Blk4q2jHqvbWNaNtB6bO4Fhrj0cqk+dRMTUz2MqFfCy69aSrpccaeaIHYrGF6sTctncZeWQkLLg09pgKzf8WJqjjriQiLQa8loLRirhWeFKI9Mi1O9p9BjqTgkb+ij9ZZb9pkU91pesagR7920p5cpj6peHmtqwdvOBejuVW3i6hpUNe7E/ifUqC+LbeR2kGle5GGVPITm6b+0BSgtxGJdrxwM0VxdPLfiaru+Dq+UkykRMRjkXOYYU1Fo2UFMl7MhXAJOsn3Y/il1LkQCqvJYSTKc5S1EfGep/lrWs3ziKugsG5yVmiusD7+9IvYrWVgNimahVXg4/uSH+NHf/Ed8+snHcMMIcQGO54vjAL4Xcu5KSgVB7ppJQYIpFgMYGgnkPkgpRVI6ilNVjhMkoz2OI2Y8KaaP3peuh7xXkqppmedQuj5W23UFpFLbFAUrkBJ4I+BJrB0BF1ILpbyXfcfA77xzF2/cGaBhhLD1nFVsDU7DEXO/EnglMEiAU7rz0rP39/ZIFh3u3ON+cjptOM0m0jxHTIBn7mJ0NsTw7BxOd4Beu8c5LQncJWHM7CwBVAJWu/v77GZMjGKSxuh026xuS+CTclxGMSmrArt7h7h16z7I3/Dxw0/gJRl2b74GSsdkpS6r3caKiTxJkc3HmLpjjvG0mx00GgMGnhalGolnOD97jgAml5lUewk4JHHE6rG2ZXL8IAFn6gsamLL9zs/POOaS2GnbESwygSMlJYEig2M8oyRil9hOp8Ns4nw6Y7EpRdPROzhEv91F23QwOzvH8dNnOD8+RRplUAtSDDZQ6HQeQS64ObOng/0duFEILwpYWdd0LOwM6B45x3HaFrHmObOeJBJkWQ4Dz7Pzc/hjFeeTEE8nUxyHAcZxBi8S7unkkszHMUxmCaVa+l8FoFUgKkFnNX+nzOlJY0UyoyveI9Ldv5INQawXBbvPyn1AMvjM1uc5g1iaKwTsiX0mESEBPGl8CTEuOkRoOA67sDcMAw6tpaTyq1tQrQZgaWj3TLx2Z8CpUJzYg44E7tSFHxbw8gIn7hFS08P+7j3cPfwd5PMpPv747/DjJ4/RecNC/0AFkhDxLEUamTy+Tt0AqpIxICXP7zyjVDcp59eceZR+roXDm2/i7Tfv4XBXxTx4jhenP0eUEfMPGJoJNWvBKNqw9R7mzQSd3l00GwM4Zhst8xAtqmv8ArOzIZ48/AAPnj7Ey1mITt+BpuuYzkIorj+/sA/zgsB23epWIhH+isGxiPEULiL0xWWMZ3kWyXn3xEJc9YmuskF8csBQUliM8kSBXZ5KKfcF+CwX2U3As2pcbTW0fllr6Et+v0656gKDukXYdiov9s26Jtn2p9ap4/pdvsx3VsbihvJfdmCyvQbbr6i6JS4MmxoW5no7Vw2dy/qgOlfksy4DqqIZrjYD6/Z1XeCZVp1EpeDPWkqVlIGnRIBLh9sFjyQ9GtYPrJjtlMq2Ze0zYjuWjNpKbkPJivIytj3Gs65yr76VcitbfTEGlvOpOjTrxnjWdbX9qhjPBbAq1YTXXaWp+kLwZF3bVfTJ5jFVB45sn2us/7ltbhGbViMYlMfKtmKtqdWKr4gvrTpcL2P+qrVYXcvIzW97Ha+ak4vPeEgJ3x7pTiqKJdm+Jeu1rZLrz7tsrUwLcpEXcZJVY04WQhz80oHL9v1Dpghav8868Exzep5ky5YGZXWcqYVMN1SCzNLteNG9HKajLBQoxapYplvg8laA5xpwv2xNJtGb9c8utAnFgJViOhSCxnZPRmqaoh5CcVjys5KXlO61ItKAe7NcNKjN5Poh3WbFGUW5crLJJEKY5LheMJ4LkCwOEAoSxsnnGD78GX7013+Gjz78BeZByPmO4yRicaH5XKi3evQ/iJDkBTTdYAOakt4TizOfuwhThWMHibmhh4eU7zEKFzGwVVtPjFehOEovCRSq+xoBOmF7EssgwKemi/QbxKQmGcVXWmiYLQzaHfzTd9/G66+1oGWnsJQEh/1ddJtdjGZni9Qd9CwCxORKys9XNVZ1pUb2PR9hEsNqNNg1lpPbpxRXmCANY3iuhydPTtBpkegPGenE0glFVBLKsVo25/1Mkxye63MbWA2DU0+QCy+BCGI7VdXE4Y2b6Pf34Y5e4sEnH8KPM1y/9xYaJDATkyAQUBgNUNBoMjvHcHaODBkarR4cRzCetkXumj4mk2PMAqJHhcVMcYkUX0uKvNQfBHIod2ccBJybVYoIUd8MKX1O4DPwpH6jz+Yj4qPAqraaaTDwpBe5zJL3EQHPueuhsCz02gMc7OxTQ2E+PMP09BTRLEQwjnH2cgx7r4VGp8VuziTc1Ol2WTU4TlOMpzNmXK9f32fQQ3GjpJhK7GYSpyBPDhJjUhUdBJInUw2nswgv3TkmacaMcBTGApxzns6CXYalYFB1vMk5KcGoHH/S1VsqKstxyOt6GbtZXYvW1yXxN505LNcOCWalOBaNceoHOizJkpgZT/qbxgel6OFDGIoSNnSO+93f6WOvYcM/PUPoRYDV5HyeiqWiN3BwsN/FrYGGw4M+A1ZKZ3NydoYkTXDt5nUUqYXYNzBzjzEKHmFczGAcqkjhIvUL5J6KLDDghxqOzj1kBnBw2EKnnyHJI7geYTdifZs4OPhNfPPtf4bvvPlddIwMjx//BZ4//09IsqeEjDknqZeqKDQLTmsPncMDOM0b7BFhmA2YuImuvYu2Ocfs+BxHz97HZ48/wKfPjqGaCnq7XT5QuQA8F4sq98SXA548JHgdLF1EWHCEgok3q9qKzURszAJ6yk1UrKM0IESOHuHEppRC/cItt2Q8K662ixPpbYbKdlvgV3JFHYBVFxjULeA24PmVP+9LtH2ddrmsvlcBNvmdr7KOvLBtKEydOvwqgecS4Pz6gOeibSoxmmKOS7d66WC2bMCqcqbMbifvQ262Mq3Kos0rwJNXi5UBviAl+DCr2v/y+1Wg+lUCT1GOJeW5ZI6WdRUgejl6FjBuQzqVbaY8PUnb7tBaYoQtaEsyegsYs8oMCxaltG43UMQX59c2dFd39QLnvNvaFnRBjTQivwzwvIhZv2bgyZ1Qxj+WnkCiFbnylQbdjq7rAs+E8gtW4wzXDu+dGgwAACAASURBVPikcVYnrU/VFb3a+9U9m26fZlLdldxUL7rR8SyrHA7Ig+qFh1SpIbH4W7IXNF9K4Rr5k59dplMR61QJBtd+ivKW1klVxXatPdj7o2RZ2fBdsJ4EuJZup4v8ouU0YRa0ZD9lZmE+OrtUHbvCrJPoUXkYUW1XCd5pfFBqFIoZ7MDF7NmH+Mnf/Dk+/MXPMJ67iAmI+T6UnNxlQwRRiiBK4AYRYkpbrKhsKFu6hjyJMJu7cKOCBVLov3Cz9RiUyTi56viiNpasU9XYFwa/GM8ynYoQWxLXG5bDYJAFcowcpm4hTS02lO+9tod3f+8m7t000SSl1xRwNAdJ7gnBI1K1tYQ7MCnZEqNL4i1kT2YxuQxTTlICiw4su8EsHbWXY9nodymu0sF7f/8efALZPrmQEmhtQTctFtDz4hCm47DbceB7aDRtBpCkaruzvw+n2YaqmTCtJvYPriPNY4yOHuPR558hgY5b999Bv9cD/Imwtc0Wuy9m7hCj6Rk8Sp9iNljVttnosFutrlLe1Cmmk5DBWppn0HQNrU6HQQy7KLP+RM4MbTSbMRAl4EN9lCQxHzCIPJ069vf34RGL5vv8PXKFVcmlNwzRdGx0m6Sem2MymXI+U1L1HeweYv9wF7apIHFn8M6nGD4Z48knz9C43kV7p8t7veu5whVVE0ejPqviNrCz24OqEytNBwqBAJM5pdgxYRoOs+mz2QxPz2I8n/g4D0MQrM8KyuuaoYgThBHlYU3Kw0iKzVz+rx5myN9pXEpWnccViU6V6X6WhyBiHa2OVfm7nFP8dylCJAFn9Rl0Lxp7EngWabI4DBDhg8I1NycxKfrd1HH75iF+4+4tYDzCi8cv4SUqQtVCaphQLIqXLXD/ehv333wNu4cdZOkU7vQMJokANQ7heQFm3hRuMUTRdmH1IzwefYGnLzJOOZTHFNOcIE3oMEHFPNeQIeWYaCZXHQuN1iGuHXwXt27/Pm7d+C3Yao752c/heZ9B055A044Rxufwwym8JECYpxynvHfwuzAbLZgtSlnUh6XdQcd8DS3FxPT4Ac6PfoJnRx/i4ckzULg4xa4WZiaA5yaDvGrMrW4K1VP8MjChBJiS8VwCz+U5LJ2obTrl3Gh6sAEmwCcDzvJ0gYCncNUR+XLkQitPfqsxnpsYovpmzq/2yi8DTjaVqC6QEu108RBhdYPaZta9WpvUqeNVd3zV71/VFvJeddurTk03Ac9NBx4XTsPLm18GPjfVe30Dr/69+fftRmedOtI1dcSFSGCOY/DK10J0aQE8JSMhc29uHmsEwAiQkTEgr5DrkASfDHvIMBHrtriuyqyusKxktC3H/fKeq4CqjksrA7wabBolVl88slLNzccUiwYTv6ynbJFZ7a/orFcBnlv7vAI8RXHWWOYFnt6c2uQCkCmPCa9+br11J+X80FcDWTqdr0G6iVCQbZi4LBbPx8WhqNxzqoOMmIfNNVzO5V+e8Vw8gctScR0V5JAYPjLh43J3vLLpq2vTVXt8nCtI8qXAjWQWqt+hfdq4THmnUgrO+VtxYZMf8ZyuAL0kL/NzstiOyH+3riLOwDMvxQdLJkK6ukvxFBGNLPJzcstxgvnSSKWfJSBid71K+62Dz0UVSvaRPq+69q3speVYFe2rlMB5KRgkr02IAZU0ZQm25JrG6155/i6PXDYdFCzG2Fp+UTEeVgG0YDxNdNUA8cnn+Nnf/QU+eP89nE/GDDAnkzGQxeweGqcFA08vjBGTmEtO7pgaLEMHsoQZsHmYs0smudoSoCHgSYCGUk1IlVoGHqWgUDUWTradtNPoM3JXZRddzrWYs1ue02gxmCUgZGoRdFVHFDugEFPTjvHf/cvv4L/5J/fRUmO4R+ewchPQQwZVdC/HtjlFyXg8xtnZGTqtNgOBPKX4wIT3N9UyGCRajsjj6VgO+p0eBt0uwvEQjx4+xvB8xKk+Wp0+t83ToyM8Pz7F3rVrsCwdapFgb38HAQOiFL2dXbQ7PQbOhuGg3R0gSqaI3SGmoyGgOegd3oWumfBOX3JdjdYAjmFCjaYYT88xnI4QZQoss4NWq4dWw4Ft0liOEM9TZgopLpciaVvdDjONxDKSOi0x7uSho8YxAy4h0CTcUcndNopD0aamiW6zgzAi5stDSkcTlkiTQwrO5FrbabeRBhGef/4ML05GaO3u48a9G2i2DCShi3A0w/yFi2cPTpA3c3R2Ouh2eiycc34+ZGBOQ5HctTvtDrsjK3bOysNhSH1OscPEIpLSa4cVbp88eYbHowQv5iHOAh9+nnNqlaZiQsuJXfcRJCEyylmq0WGCmNP0kvGb0r1bvk9/S/Ap4zrZxilddGmhp/FbBbHVuFA5p4jtpDG+bu9VGU/paltk6YLx5HmgCtafmFDqBxgabt88wG++dgudKML5yxOcjCKMIgWhZkFpOCzS1DcKmB0LO9dt3LndwK0dB7anIxuZaHQcuNkJnsy+QGSNcO1ejk+ePMXP3gOGEweKVsAwSdqxgJYCc0JQOaVAsln06vadb+Hua7+JG9e/C924jjRpoJnrGFBaX91Fbs1xMnoK15vA1oF+i8bWDN7sJT6bv4dpOkSKDgz7Onb2bmB/5xaaWQfR5DGmJ88xmX2BSfIpJvMEMRQWolLmvsuhOMK9o/xXLljS8VXubNINtmoqiITwYlEXG0N59lqKU4oYjdJF65JtcLGg8imluIG449KXmt1iSucSvUzOzG64pcLUMs5TPETsM9usC/GM9de68S9ODa/cwyvP/Oqu23anukCKF/eLlVx95xIGb1sZLvuc+uvrfNXonlcqzrbSC8Pgyz/1VYEyXS/GpTT6V42KFcPnyxfrQhvVudU60VQFWetrxbZOoE00WspiLC5fuJ0y8iTPMnEqvnA9K4FSFbByDJjMLSjd1xaO/GLuC7VOeqpcdMo2rjgvSnRbjf/YDLJK5nXT4FlniaoiSwuQUxIvcr5yUSRol+tZKcBUaUiKE5Kvav1XxoRYoS5ct4hPKz/VaSOQl5WLqrB/S5Gh0hWu2vaXjeV1ELi6roqHVL1bxH3WG6/cW3jbrOaFLsNBSgWWcjZAW7SzlHiqsOyycUg6n3+X6qhLSknuI8KPtTp6y5Q3lX2FD7AVSrJY8lPVPl7EP5Zr74X1cIXGKvul0vabPi5dRS/my1ydZaJhN7y3Nvl4X8ukx5AUUih3XvZYEuwcCaFEi5Qeq+ueaA5RRxkSI/p12X68/0jXNAKBlbWM27AEWZLZ5Pg+Bp6lTUFlkUzhgtGWz5SpU8QBNTOqJQhl/Qco0Mm1a2EnSO8p8ZPcWMtldSWelMfihj1MWSmXAMOXqcyK4VDGxpZk/BLsq8xOiXXn4pojDzZXlo3FH5WY3LKMJCizOnPkuiFnL5WFXOR0OIaK6PwxPvj+v8fHP/1bnA3PMY8LzD0feeQKsJlmiBLBehLQonhLcjMmBpEeRKwUidf0epRnkuLZKFbMZ8OejPJ1F0Zp/POsW3PZ5vFBYkRpGatXjg8GjxrFbJJ4DEuyIUuIxdFR5CZUI8eb79zEP/rd+7i7a6MZezBiwdKSS2OTRFraLZ6f7mzG6p3G/8vcmzVJkmbXYccj3D32iFwra+9tphcAMyDAIQYAQRKkUTSSZoRA6kl6kvhAMz2IP0Km/6BXveiFRpNRMgMXwyIK4BDAAIOZ6enp6Z7ppaqrKiv3jN09fAvZuff73L+IjKzMBoYAoy27MiM8fPnWe+6599ya5tYRdC4YiurVsMgokDLA1u6O5Cc2WiG2tgcYDHrI5glOjo8Rk3FlKGs9xPnpCB9+8BOcHI/w8OHr6G23kSFG2OT9eljWPRzcvy8lVZhT64ctAdB+wXzJc6mZSSa0t7MP329gdH6OsNHUYxstNKkePDrDy8PPcRzP0d4+wP7ufey0uqjlCYpaIjmnwhYmZA6BkPm3bEOpnZkhpsjPEugEIRZZCo9gh3OPbB/raKYpRpdDLOYRWlt9DVclm5hmEsrKsOncW0oeaYdt6BUYX5xhOo/Q7im7ynzaek4p4wKXh2M8//QFpl6M/lYf+7v7AuDPzs9xfPQSu/tbOLi/j1Yn1HzWZIGTkyGYKku2mWJEnI+NsIUsXuL5sxN8fDTFs8sxTudTRMwbZrh3PUDA8khJKqV/FmmKrBag3elgd3dXnBTDy0vJb2Vud5bnuh7YrG9bjUDCZWvw6+yzuhxDBxeZVAs2rfPCMpt23GoEpllMbSkWAl4DYCWXuU4F6ESO84NAfgSwMtybIl90FDGEnWVuDnbw7qNd7AU5kvEI03GBo4sYZ7Mci1qIguHpLR9pHmNrJ8Rbr+3i7dfu4G5vC35Gp0eBrJjj6OQFxtEZBneAWTHDBz8+xecvZliw7ZoFCo85z0ss610sihj9zlLEsfZf+wa2XvsG3rr7NpKTIeIswtadr+DO7s9henaGyeVLXI4P0e4P8PD+67i/t4cguUQx/xTfevG/4cMnn2EStdHffoTXvvI2Ou1dNPI+Wn6KPD7DyQWVd7+LaF4gSWvC0nvD+Uy11Twtn6KNqwaBb1X8zG5cwReXkaiLJ9qGdNjNoszzXE+8v7L5VaEnkgezAjxXvaMWeNKzKku1DadxwKfWVVMD5mbWzLgUr7GGK6bsdsBT9+BbQZab7O+/0Oc338Nf6PS3+rK70Vz7hb8AcFs/520A0q1uvFxPXt2P1zGZm65x1ZFxu7u9atBb4Fl93x7jXmM9t+bLPPef59jbAnARiLlhfpDtXJRmuNNOFiiYz+i9L91TjmdfD7Pfs6UnKuPPFmdamflUxRMDsKrYKGDaGsQGIpUf2xxWZ/yW3s9bNKD24qZ6plXonJ6PoV8KamQ0mtxKMfCNUSuhQaaYZKWRWTHB9nY0zNkBns69l2OIeT72fbO2ytpuHAEqGke2sGbWfAP3Ns1jC6bX2sMdp8omCqqojnJEcdzTUkJJgacCJe0vVQyVv8y+YQXm3OqbbDd5RiOCRYND29P8r0Q+FYiRc68hZ+vMdIcwd80r4jL2aUoHgh2HTmNct/bZa5bAc3Wt0PQSKydl21/PuzK1BGyZdr0uVFOeW+eRYh/NqxQ1ZdagXyqwSnJIuKXTSVexlhHSYZ9WtfC0j8RQkx9GLKmsjoP2TN6jhqEKYKEhtQwccR4zRCyjbca+Op313q1xKWFw5TKjIz6oFc57NnVHv8soKX12/aJdOytHnz61Xe+9IpB56DKeV6a8EUSr5p6mHWkYrS3DpTmMVzvO1vG0dtHqvL1ueVln+6sSE7bMjAH4tTrCZgvx+XP86Fv/Fj/6k/+I09MTTFkWI8mQRyPJ+SToTNJUVG3TbAmys1TFZVkVAtBoHmM6HWN7e1sYHDJkNPYVeNZLxU8b8/bqSB4Fnmx7AgcbriglKJySFZkAlhTLhLO7AY8hpjstfPWtO3j30TZeGwRo5QsMz6fCwBJ48odjj8yTLJNFhhZDZZkDGS/kuVh2JK/V0KPozU4f3a0uuoMO2t0WlkVNQFKeLqRUSS0HppdzfPzBpzh8eo6t3i46Ox0sGznqgYea78FvBHj0xutodrsoPB/tzgBb2zvwIoLJ55iMZ8r+bW2j3ekiTfhdKuCmElnAMiyNdIazl0/wYnSBYLCH/TuPsNvbRS1PsYjHiKKpCApxDEmdSFOHUgBPlkqYKxVyu6225FgSRCYMyw18dFpthOzD8RSji0skoSdMb9sPRVk1jxMML4eYpTE85o62m6g3KK23kPnMPM08LVCkBYIihJ+HuDwa4fnnzxDXM+zs72Fna0cUp6P5HOcXp9jZ7+Pg4S6CVg3xYob5OMJkkmAyK1jHSHJmfb8misFZ5OHk5RAfHU/x7GKE8/kECwaKN0MBzrz3erZETjXmKMLcq0m498HBAdIkwfn5OaJ5JEwjVY11bdRUPTuXucaIU4pMM4Gh78sSQHEl16Zy2fpyDTDri10jVse7ndKMyspQ92tSWoaMtgBSAtHCQ+B5CMmABg0B5V95NMBeK0U2HWO58HF6vsDJcIHxYom4AKYhnQopep0Qd/b6eHh/F1994wHu32EdzVRyedmm0WyCrDYWlvLw4iU+fXGK03GEGXOHuZaL46yDPJhhu5dh0N3GsvsOst2fwTu7r8E/fokov4R/73X07/4C/GkAP87RagF7dw9w5+4jbDFHOn6JePRn+O0P/1d88vwpCq+L3YNHuPvoLWQpHQM5ei06eEc4v3yKw9MnyBcE+3WEgQfvZDZb2kLhtvC7NXQCetHMoqysmfGG6g5uDBL1ROveraCVoRKygZU2oDF5rrW3FSiKMoQxIOwCa0Nn7PV5B1Rq1nAdU/S1BKFuzc8NLN/GVXs1fm4zaNscWrbpdDeDvleD3es2lk3vX2Fd1oz6m+/ly1ztyx1722vfBNNve9XbQbnbnu2//HG3BWt2oTTL2SprdY3x+l8r8BRlzBuiEJh/lxqGTXcJY/jZP8zf9FRXcRG60Ng2ddvWggUFXobhlFA4BXIyGz2bcWnXN0fgw6xhPNJ6OZWNuEpJlWvkDYNRViYjPnKtISnOPAJi3SBt/9u4D1vaQ9bqWwBPNyZ5hZFeG0M2XUHmL+/BmaAKPE1Ei7mjTQ4YBZTViH3VOik9YIVR1ERwWH3nmxSbKWthmJsyolMWg1twWY0b059uuDXViSlIYU9hWlf+dPJDFdhe15GbAfy6T8XFFWT8bn6tHXNtFMrqcVd9OQRjNit67arlvq3OD4a5aZ+avbtYmlIWGuJK2yBf1lRcyJmQ5Ryz5xOj3gBNsy+XbL0M95qwniIuZG9YgJgyDRTfsSwZr5kSEhq1WmlHrdUmY8NA5RXnM29N2E7DRtjwVDHKLeNp8SXtByc012U8bWu5+5cd47w/CzzturxpHdf3qrHj5m0q8LTj3F3bqt9LB0/Z/zcrU4kRvBJqbhlQY52V89ZDo91BenmIH/3nf48Pv/17OD4+wiz3MU9zAZ5z5tAlKeYRy6lQrdUCz5qUKqHQ0GKRIppPMRgMxKgXAGAYTy1NoYa21Cq1zrNNDLLJ3bagXMqmmDw5AgIJvTVlWbKcojJMgqSDxBMWzwuX2BqEeOPuAG/f28N+K0AxGupYQiEKrgwpDIO6CAPxXzJ1ZJ3IsEZkd5Mcp+eXKGoedvZ2sLW3hUYzQMCyHzs9+T4BaxrHIv4TIMDxiwt8/MHniGcZGr0Q7d2WHBenzPts4P7jRwhbbQRhC7v7B1JqZHzyDF88eSIOlh5DlLtdNJoN9Lo9WWsJ3uczqrsu0ex4SKZDXBydgnoz/mAX2/cfoNdqITo5wWx6LkCNk4AKu3meCtCieFKe01nADDyGRitAT8iEEmzValKXlOCbUJLAcxhPxM7vNlrotdoC0M9OT3F2eYG0yOGHIZrtpjDB3HYpMsXw2XgWo17U0fSamJxN8PzJc3hdHwf3DtBhCZr5QsJt0yxG4eXobLUQtOpI8wRZlCAIejg+m4qQVdhgCZJAAO30Isbp0Rg/PpvjcDzFOJ4j4ZxtBNJOZDx9OsYWBOELREYtmWJJrC8r41CUYwN1ZBiQyXG6biOI88knGAol7Ji2gAhMZZmMIfm8Xi9rz+p7lWHCzxW02r3G5Ijy77wQoSYpIcQfAZ7U/iV4VuAJP8DenQHee3MfO80U8/NTeKmP2RQYTjIMoxTjeYyR1M0NRQDKD+vodBt48417ePedx9hiUdQiFjaYpxzOnuF89gTTdIKXZyM8P5rg9DJBmrPeUB1RWkPYXWDQWSKo9xHX3kSw+3W8vfUQe8kCZ8PnOMzO4e3u4L03/jbefPALeHj3LlotPkOCIj/DLP4RfvzZv8MPP/0+8voU7UFXxIZqPmvcjpEtjuDljDKYYjJeYBbl9C+g2/XQagbwnk3mJfC0zmabFxHkeelR5IAtgacNlZDF1UitW6NElCuNgWLAJ7uEC/2mRbpiCmjkkHNlKE61Wdp8kFL6XMQBqvAgDa3R81eLPQOAbws8q4tZI/WqgXAbo8EYWn+JjOd14GUT6LstELzZOLrdEbe93u1b9tXX/WkDz9sAw9s+46Y7v24uXG/IqLFCZ8smgCWfblCOvl1v/eUcxVzQm140l7T6W/VabxO121aS2yozb8VYF2vYmMtGJVPYMQU3dvsQQGzYHmWvhMcylqDeNA1ZSnPIdxyQW96lnE7rCrpKutc977LuqmPaO6mO1tCgdaPN3reWkimfwNilr2I8+VzlXLuGTdNzmna1LJB5Xt6ZPb/kfkqzmFDV8t8qxeFV81o/s/834YalMW6+uTJWapSU1G9pPS2naqMCRHV88rCrV64IcP2sRgbMlOcSfO0KuDihk9fmgTrgzQJl7f7NwFGuYZQiLctqmm9teFiP/Nr4X3FyrIIadRDY0FZ30rjzZ2U2lUSvhMjW/JKFo0FMwRuGpwn7aNg5jnwJ03QjC5wHsO+r/8NqMlSkpvRWGZ3EsDYDYk2UKsGEXM+AT54vI3CWuWRb2Mwvy16YqAFnmJa5o8p4apgtr+tLjqe2geZ0Wma7ipoyk13HmAHKemXNbySA4r9e4a8pmdllYnVxs2CL55C65kZ01k1H0nBkx4lhc6pN/d7KkXIVeF7ZJ8yaJO0ht1IBT50tCt6LWg2NVhv5+Bgf/+F/wA/+8LdxeHiIaBlgQUwXjRGRPWFZkflcVW2zpYTesp4rVWUDGuhkxrJESnUQGDJfjz802G3+nCqHVlEb2rZm3jvlKNhGqSlF4ebgWQEYKwyTpYwuUKDAJ6KwT+7ROZfgzqCLtx89wOOdbTwKU1GsnUczATO9XkfW0pkA5Z4wXAEFb1LmCqZSBmRE9k9CYGtS61NyhOvAvXcO8PDhXXQ7DVHzTWYLBLUQ8TjFJx99gfPTMfx2gO5OW45P8gVanTa6WwM0W23s7N7BnbsPcDEc4eUXzyTX9N69u7h778AIMk2xt78jwk1smyLJJZx42aqhscwwf3GOZ89PMKrV0XvjNdy79wDJ0Tm8nKVIlGm+OD/HaHghAIegMmCtTNZWDVnipC5MDfNOCX4kmiBNxUnUYBjuPMJoPpT6rASurXZLQBjLsbD2J8/P9up0WXKmi7TIJGR0NpkImxmgjk7QQTyO8eLpc/j9OnpsY7+BZQYJzZ7MpkjSGO1+G37TR1ZkEk0ZBH28PBlJ6aTeoItG6GMymuHyZIrz4wk+PBnj5WSGWZbQ14Ba4MtcYj1tUZjPqDCcIeVzSU4wkxI1T5NLFXO5dd5yj9FoBjovqpVE9zAJPzaKwAR1HIM2X9OOWRtuq7Nd1al1L6nJeJdQZfOeRn3UpL4qx1M9qCvjaUAzgXOD87DuI/WW2LnTx1977yHuDTxMjo+Qz5aYTwpMZzmmSYZ5wjlYA9XFF/Cx4PpQBwa7bTx4PMDdA+bO1jAY0FmyxDQ6x+HxZxjPp7gcLXB2ucBkynapayRDUYPfKNBqMJT6Du48/nV8/Rv/FG917+FOkeOzzz7AH3/2uxgFZ/jGN/8HvPP230e/vYt6OgGSE8yTT/Ds8k/xrR/837g3+Gvo9ELk9RQRnQYzjt8JwuAlktkRjp9NcHJcIGIt2x2gv23W808nkRvoVO5QTCwOC0ocayNqSEuF6q3xVYauGYPPFojXMJKKKXQ7xt0GVxYiq13peOEtgFSqXI2twJiZtD0FdMpmZ84qTlfdaGyWz9rufu2ffxEgYU968zlWDYfb3tum437awPPme799XuNtzqULwE/ndQtMc+sL3QZ0upvorU/sHPjTAJ6ybK6Fe4pHXRba//petxEqKtmNG9rKBZ5XgKk1kLlO1FaVPi1AoWvKDr6E5SIkCHDVSNJoTlsneCkOL9vm142R2pLhhK9mKHhHmbNRXcsarqiU6mypYjos7Kz4y1cBz5qUq9LXdfeuTxcoMC/xHxmviuty79U9j7vpfrm5sYkDN3uNXNYouC4pL2TuX/7Rv6r0EAIlsmcVoK+GkJPHKMYvHao2Z9qEYdmzG7Ea+a6hfzc5eqrnZVjhzYyUV6/2TntfV8ZtoZqv66+VdpYxYYwnpxzIeptLGY8Ny8DquYDc80umUdUwDdByFlTmU9vw0vW2cM8X0KVtjDG1F2S0mcdhNJMN7bWlUvQjAZ5OqRF1FxmHhAWL5llt+Qjd3+0OX42hFc0Ho3Qv4bTWZjB2hLUX7PHrfeEamvzM1vxDVkVarLOiq/1qnCHaMaVarc4fkwxk1HW1lap55jKeets3A0+KL5UvmetVu5fzRkyyGpqdLmrRBT7709/F9/7Tf8CTp08wz33J5c2iEWLJ7STwjDBnfcp0iQXDQGnc1wOptchQUUYOEOxQpIaqsVWOZzUObKjt+pi29qRtQ4qdWEEiG/5Ig56gk+BHGKiMUSc+/DAQANPqtYUIX0QUHvJxsL2LRwf7+Ptf3cPh4XNMR0O0Ww0M+sxRZIZjLvmH02iKPE5FoC5NCqQJmZ8GxqMJpuOJAHcpuVIrsP1OH6+/8RCvP36AVhhIrud8Mkc6X+LsZILh+URyOuvNGuIkEpDhh76soZ1eDw8evoZubwd/8u0/xXe+/yF2dvfwd/7Or+Hd976KRTzD0dEL9AnIAiqt1iXoL4kSREmEXhiiHuX49NMv8Hw0QnhwF6+/+y4aXoD69BhBbSnhwpcX5zg7Z43OTGp4UuyJTDT7ivUx6UDgZ4MdzcddUCV2OpMuYb5rkjI3N5MSLARmZDj7nS7iKELE43IKDrUQNLogHRqEdUwmzEUcY5kV6DY68Iu61JhMA9ZbTcB9sMPczVpdFGoD1g5lDRWTy9lttnB0NMSLwwthg3d2tyRE+PjoFItxjskowQ9PRziZx8LUso1B4CmlSDS0mFs7142MbLbNrzTRNnyfDLfFL5Y551hlW7hiRG4+MhlFCyZlXjoiYnZtU4erSYFx8BGPtQypXE+uA9R8ZUw11NZDg2VjDPCkrnJvt42ff+8B3rzbQTq86x3BKwAAIABJREFURDbOMDpnKHKMlJHILM+CAJeTFBcRMF/6SJjP67P0yhR3Duq4/6CLoHOB6eIQUbTEeEiVaP1JE3UaB4Fum3FSk7nMjI3tu1/FX/+1/xG/+Rv/Er3Yw7ZX4OTkC/zx+/8n3v/s/0Ft+z3cf+uX8drdRzjoLOGnL/H8+Pv44MV3cVScoZd+VdbWbBlJLjFzwcMgx/5WgSIe4ejpBZ49izGae9jZD9BoZpjOCngfTSJZc1eNEg3bCJgAK6ErRjFKHYAryeEqzmGXF7uo2tDbMjpGvA/XGdvW6yzNI0nklmVQT65dpOySHzB0xngz1ZNqAWi59JdhOFd28Q1vlB74NRRk37de11ud6wbG0+Yk3eZcNx2z3p7rYM8F9Ted66/q858W8JT7v5Ftvt1T3ha43RpcOw6b64zK9XNtBgevZjztuW97/7drjZ/eUbd2Dmwq1aG7QHkzyvRsYsdsCoAx5yzwlEg9K2VTzWieMl7WkZtQXHFalfDOSKebotE2b6rsGzds0dxLjeBhpajo1fbj46VO7uQ68CzXHQt07SlMWJoEz/F+jWHP6DO+/qLAU8xzhl6qT7diwlwxEGfCrvSn/cOyb1/CqbQahWoZEauArM9GHtxmYWgeov1RoKSpHewhixY1fNqW27LK6DJsasw2XgW8OiKsdoABiY6jQW7CZYrN82q+pYaB2nBVuxSVjJYjglvN60pPoRwhlC+Undgyye7Yse8RwGlNwnXj3UY8yFhgOKJh2ey9mxlRnpRtyLB2aT/zr8vIacPXVHtLwhWq+9JQ8+pvtqvNdbKgUwMLHAEnK7BjU08NQ6rCQQqUycjIfUqosDoMLNi0tfPEmCuBZzUgVbSosgesjWBkqZTZdvJC5fbsMmLCY9cdebZNyznqAM/r1nIrxGU/rzQwdF6ZpjOpQnZNskDVjmUnnH/DerK+P7hrPtvBspxVrqcKNLHPm+0OmsUMz9//T/juH/w7/OQnP8Zo4WFGcDm7lNIqZDjjRSIMySLJBYguWA8BngBPlsUg8OR1GWbLHy2lUqmLaptVDgS3vdZtE85dhtnyfYIjCXtcLuW8BJ783ffIVFJUqI56S5k8vp/EKbKEBm8D+zvb+PW3toWd5ErW9Cmmw1IdHvpbXYStEGcXZyZMlNxZgGi2YCStCPYQSLWaClYZgVe7m2Jnd4CHD+9hZ7snYZ4MIR1fznH84hLjUSSDMWwHoHOJ6QDME2w0Qgy2dgRUJUmBDz/8CJ+8uMDb776LX/2bv4LXHj9AnsUYjy/BEo9pGiOO5qKsLI7L+QKNWoCw2cTJ+RkOD08wS3JsPXiArddeRz8aokZiiEY/a2qOR8JQkoVm+/GHwjmMIrig2M58jkazKbU7ya5STZZt2+100GjSeQbJ6aW6Ledgu9kSp0LBMcG+j1NEyVJCg/vbXSwWc1xeXGA+niHwfHQaXTTrIbw2RWxy+U4SRzLmer0BlrUaEjpH2FYBlWk9vDg8x3CU4ODefezsbmM2m+L5F8+xmCwxuojw/ZMLnEYLSUNnDvCS/W3DXyVfXBWjM7OByBhhWKyEG+s9CNgzeZwcfxyjls206yeP5dgj8Cbesce7KrmuCrN1WtlQXHeNsNfjWkjgKeQYwTbvV3LKPYRkPBney/6pL9HbauArj3fwxr0uPIpCJTVh1DnOMhPa26o1MJ7mOBkTfC4xy4HUT1FrJ+jv5OgOPPjtMVJvCKa18ieaCumKMKQoGPeWXKJZ6EtgAFEWBmjffw+/8Gv/E/7pP/6fER9dogmqDKeIh5/g+PB7+HQ8hL8/wBuPt7FTH2L88gd4/8M/xodHL5Ftd5CcJEhjis/RrZOj2fIl7/Ttx++gFzSknM9nT5/iw8+/UHGluoecjt8fjucmoIV7hMmTMp5+WbBvYjyN+05zpkyuiKPkZrd3WWg25KSVBjevI4tUJYigG4MxBoxZwNM0xGNtQWm1eVTlVMyGdROqMRvfRtPaUYJVo+Rms/k2QEQ3jP+yjNQmAHqbe/vpQYzbn+mmLrrtmW7undue6fas7m3PeJ1n/KbvXwWflUjJJhbGXue/VuDp5j29+tldD79lGVe/cRuWSUw5AzwVrFkHmbU29b2o8JAXGtzKuVnzGFxoQacVK9EIDjGKr8nx5KLEDdUt4bLpOTn7GWJjgYD0pTuA5TImD9F6cE1+qqyQNl/L1NXkvQvYcHJjryxtaouWL73E1dlH4CatYPYCm+enz6zru+wJG1MnHHGkV8QyuDmmVgxGpNVX7s46B6xzoRLxUeEbBUyZYfYUPHGXVzaNaEnvdak5nabQOAFoXWJCTWM4IcjVfqPXVNVRx5EhX3Hvnr2ku44FJnZeuqCQY8+GmevnboiyC94UbNuRUTbHWmi0MrZXgae9D7n33LPRyc5pVscZr5NZwCfPwJxOd5tmmKhK3lOoRJ/evlydB92LlSWsPlfgqQ4jbToFPqtmgHVcK6u62r6MXLIl1TR/k8SHhMqKzoPMUgVZ0qza3womDchkD0kIuck/LcGnCfky96s+nMrZIoeXSrw6H+XestX73+QgFMi44mxQGKi3aK9hWH3bYPKvcQC4Y8wxidz+fRXw1PbQnrLRX6XThKGqYQMdRDj+0R/jO//fb+HDD3+IYbyUHM90PkSSs5xKLoY4f18scsRJgnjBXMIl/CBU4FnzyhqbBId8ST6bEQpSw7waMa/cB2v1spyKgCZf1WwJjixD1fSbwuLldcALPCSLWIBikS4lL5L5clSxfXMA7PT7uMM8Ss77PIVfW6LbbyFbEkBFWMwWqKUst9KBXwsxncwEeDJvstUM0e200O03kfdmola7tdXBoN+RWpo02s9PLvH8ixMsohyNVgfNTksYVYZ2JtlCcjgHg20Jmzg7vZTyIPngLv76N/4G3n33bXS7FOhhLc4IVEtKkkhqgdLhwhzK5oJAOEMuOZELXB4e4eXTl4jqIe78/Ndwpw7UTC1OAkm2xenZKfIkQZMlZNh+aYoomouCLxVWyQyzbbu9noSlzhcxmgzJbQQlgGXu5mQyRjSLhDUd9HvCWs6ncwyHE3GcUJmW0y4hIJ0nyGMq4S4R1hro7FHBN0SWRJiMhwLAd3d3RDE5W1J4qSnAMB7zfAsMJwm6PYYlNyRn+Pz0HOncw8XpHN8/vcAZlWFZuoTruixFdj3QeHkCUdGkN/OKwJNhsxxrAvzEIaZhzHb8SQQDlZJtDVmG9nOsp6nOU8NculEPZf45GVdZF1btRHt9Czzt+BUnmQGevD5XLAm1rWuoLT/r9Rt4cK+L1+/3UEsXCArWK+WzcU3gmpyg4TGsuoazYYLTyxgX8wWiIhVRq7CXoxbmWAYLLOupaOA0mlTNZt1UDx3mKC89DC8jTMexKJRz1ZyHLQQPfh6/+Hf+Of7Zf/PPkZ6NkecMky3Q53PORngSf4ppeIZOa4L5yQd49vF38JPPfoLjOMGINWqjFEUaYJHVpLbt1l4HP/P2z+Lx7s9ifjnH2eHnODz9FEfDQ2SphyD00Wj5BJ4zo5VocgPsglWqiVuVusqoqIxe3axM4IjZUFQOo7SljOKtu2W5nll3MDA8hEaf3eEq06PyRIvkMkON7MZiRI/4vXIN14yUlUXPsWrWfl0PY3E8qHZTEuPkZmhzO3C3ZgFef2M3fvJXxXje9Jyb2bqrj2MNvRsf9BYH3Nw7tweUt73/W9zWFZXjL3Puq/1bhXm5Rsj6fXyZa9zmGX56x1Rz9NXnrObk9c/iztPN7gtukhqyZ0wwg8ZkNstX9DpciMl4qoCQhqmJgWv/NvliuSnNUrIfGx6CuSc0dF/1klqlLpu2BjqVKascawKyzCpL+5/ft5stP6P4C1+vAp4K1lbv6+o8dkICJY/T1Cp0DGGB3yan/rr1x93k3Su6x9vfFUy4og+VYe+CURWsU3EoeRZ5HuYj6u9lWGkZWaMlcii8xPIOopgoALQmfatmvgEr5QixrgW9H3qby5dFSxvAunUcKONpDH4rxicAhBLyjtPChi6v5Qprf2zWQnDbrmJxbS05A1osMJZcV22XV60N6mDQhrDiLrpvV70mYddu+PErBrYwEPaZFAkag8+yuwaArrShdSzY3d52Bk00KdRpCrYrey3zkka39KEBnrbzDTug47MKoWbYXwU8DUh2AafMeX2/qumn93ElzUiAZ/U86+uw2DacO87At7ZQpWqrbbzC+jlCXlbqrJzUJUPswP61sbNe1sUyncrs2++Z8lJUAfVinH/yHfzpf/wt/OAH7+MyKiTUluJCEfPAshwJ8+cIPBOCKbJCNM5pzNfRaDIXUENhLdvJ57FCKzY02SoaywrsRP7Ydta2lIYWlmqdnSITZfuBpUyoqJvI+lcgjSLUskJ8i7ynWrOBsNNCiBh7vT4Oej1sh6GAz07DRxACs3giIfTpPEUxp/hQC512T0BfkizAyhWsyzkYtHFwbw95Y4awURMw1WzWEbBUTL6UENsz5icWPprtrggdLRaRrDN0chEAt9s9JIsMhy+O8fTpc/Tf/hp++Vd/FQ/u35N9ZplTAKhAni2wJOVKxw/BBNVn0xoiqunWc4T1HPHFBV589gynkxg7b7+N/X5Pwk0JOpmDmWcpxqORqLoGJrST9xNNJ2gFFBKChBETcJFFbbaawiD6jVDDX2UxKLCYRTg/OcXJ8YmUUdm7sy//EuDF0ykmVE1d5gjCQISmWF6IaqoXJ5coEqC920av34TPWi5UYe2xjmkdl+Mxmp0ewlYHcbTA2YtTJImHyWwJP2xIqHGWJYimEeJJjpPDEb5/cYkL5qbWtNyJ3KLJydR5Zp1lOr4lDNdjvqaKW6nPi+u/MqD83c5n65znZ3YOa147NuZ32vNrDrJRVnfWersm2DnA60sEANcqE2ZryzfZHM+wXheRq247xL2DDt56fQcex0JCx3ddyvcEIefFQtanIvMwHaeYTFJMZgmG8xiTNMIy9LAMgIJ5yxJxkEku5d37Ddx70AJqCV4enuPZk0vE8xyFr471sd9D8MYv4Zt/71/gH33jn8GbTJFhAt9L0S4WqGdnOCk+xbR2jPpyhpPPP8TTj7+Lw+MniGvARVbDQZ+CQ00kmY+cechbfbzx2ttoFNt4zhDxzz/HdH6Owl8gY8g2xb3COoHnVHYDzYMwghWmnJikp68IF+jnrp0kwNMR9LAbVwWvbKmVKiba7l3rhghzqNywKyPWKNdUFTq9fpO105z3bO6nVXeU428NPNc2PGeBtPfJfFfrQXyVQXkTINPv3tb4ftWVzJlexSA7X7/dfd18Pbt53HS+2wKfnyrwvFYBcvW5bntvt2uNP/9Rm+7Ddci4Z66MWRqaN4sL/fnv6s//zZvGhJ75ZqZf15ZVZ9DmPtvsSXefQBU5K0PamMKOYa3WISXsrXYs2TByfjQIajR65XcaRx5SaBmLMqTSnX9yKnozy9TAVzam1cBZARQ6wXQVrtIsld0zrSfF1flTspIMoNHN81XAk7ocZAdXJNectV1htwq8yDPafD/L7pp7k3+q9Ngrz7jCxDnhtpWzctVFJKqjJmROrimgkrm2CkDths6gMmV6CQ7oDdboT2H2DAi1I0evlYsntVZj4XsFnjRuxPBwymWusMCG/bTXZd7ZKs6snK8WojI0ThnMza4vtgcVYXOK0ljPvDleAatlA61e1i2Ap40EMoxcycY5gIhttMlXurrnavil3pcBxpqk4qgZG0bxyslsWzgOIAGwKrxBu6DMozUx0mIrCFtp781FZ/Z3M/Y9sjA6quU8NeMUkjBbtRPIdvKnNPpEvdIJtTU2Q11yZy3DqbB6teaoYVHYV2UxeR3a68ATeQWu14/VKWKBp7hoTNtWCv8q2GSnjcN6mhu/4rMyQ9mOnXIMrY233ImrVpBtWOBSZMjadzUGrWNQTzF++j7+7Pf/Lb73ve/ibJoiygoRF4pZB5J1LlkrUUJuMzkL2U6G3/Jf1o1kSCoNcebN0cgWltnkrgsIMAy4ZaDtU7vsUfm7KW3BEFvLmBJ02vIsAiDo+PNqSJaF1G9knZ8gL2RVZsmKoNMC2iGmcYyOH2A7CHGn2cR+p4XtNoV2mLs6VaGvZIkiosqrhn5qYDOBQoFmq46dvT4ODvaw9OfodJroDVoCpshMzmcx0jhHEhNU8Lt1LFhfNEvR7bZVRTcM4ftUf00EeH722VMcfOOX8Te++cvY6veRJQthppqBL78TRLI9mZBHpnDEeprMAyQI8FLk8wlOTk5wfDZGs7uHzt6eCAHxubl2E3iyvArBM3MbpS5lniJfzNEigKG6rKjmzoXJDpoh2v0e6o0QUZYiqAVoeDWkswiXx2c4Pj4W52i710V3Zwu9bgtNr8BwNMQkmgvrTcDuMwT0YorDp8fIFgX8ToB2j6HKLWxvtdFu1aTsziyO0N/eRS1sYDQc4/zFOebzAtGC6zJrnXIPK5AnOWbDFM+fnuAHozFGy0LCZ2UJ4ZiXiV+T8Fu7R1k7UtYB5i6yVAnb3wj4EQRyHLm5nJsjRtRNY8WF7FppQ25lNSLDyvIlJuTXHfP2eKvoLKHjjAgn8JQQYHWyUtW2Ua9LWZiAubChjzt32nj37XuoLTMsZrEsGI0mIwsojbaQcbpMCyxZWyVl/mgN58MIz08vwIo0uR+g8FooiEC9FM3OAl/7xbt49+d2MF+c4Ic//AiffXamgku+x0Nw6W+j/zN/D7/+j/4X/MqjX0FtMgaCObw8Rp68xDz7MUbZF1iGBZreLmanM5y/fIrh+AlyP0FSC9Bpv0C+jEWFvKi34Te20OkMMBsOBXSeHV1imdeFVU+XEwklT1k7+oPxZElQZUV8dCnXBTNf90y6XkKzitATUq6BJpq21FMz6FPWWZFa1xO4ni938xWDzwnNsOandK7xBnPchSXw1NCeCphWm78yF9VrNUDKtZdWgecmMCTA09l4r6jsr3hPV8/tbK2GGH6VTP/KDV8x6so37Ek3R+itfM8alDcTthvqnq7cvNmIV9ToNt/ibcGdGQ3XP+eX+OS6/l23Bzced8VmXKOgrruPDe1z5dDN9uia+8aaRWJWXD1F+RCW4biBvV0/xWYbdCWX+lXB5FfGsJpT1X0668TKsWvrxfVz0J2nblvo+5ttejsnzcw0wM+k28n3xHtp8twsi+MWXJIn4BwikiLjKYyKGqGUGxI4KuCgEJCzALPznRsywMGuGVynWDPQMmqrXbk6puSa5qXtUjn55C8TYmvzxQRES6odE/kpL2PqLsv9GK+tA+116bXhkECaUznSQYJO6oJzIygkllB7VzZy29MlLrCpD4reXCBrDcwyL39tWK8yRfq8lJiXOnu8FjdQlkGQH/5t8jfVJDSlN5RBZBiSsKAFlQttaLAGCvNcLCcizFdNy6cQeNLbKiUeqF3gDl87nMsBoeCADPF1DhX7Pgu2ywBdaws9pTYkgacYBHbolPmgq4BVwhLX1pQSsJsvq/PVhrSu3p8FfHa+rMwb87zrc7BQb4SjZmxgmQxP3RstkNFxwvd0vG5izCVcV2wC62h2R7k6AiRwgAjL2AvyyObvShJQ6+pp5q4CT7kzAa6mii+ZTJObrVirAp4W9EprCeOpF9MxWjmH7DOIrBPJXUsBW3BvS8OYjpHrybjTiACxf8xEtw4jdRIZe6cM77/KKpf7n0XLLvi0/cV/xaNkHARmHJR7rDnOZUlVWEg/YJvYF9tRcrs8D7stD+nLn+B7f/Dv8Z3vfBtHoxmmcYKMNROzAjHz/eKF5HgSeDLHjrnkFKshIA2CUNRi2YkEOwxVtPdk2STft6IvvIfKaSPqyXluwAD/pdpoIeVFWs2mjCuGPQrbyT4jmGWJlVpdfl/kuYSNsi+CHAi8JcJmiLDbROYDw5iqqUDXq2On0cBOI0SPtRS5JkgadYGQjNKSpT4yAc5hk8InVLQFuv0Q27sdtJrKkvb6LezubsEPlphOR8Ishn4bda+DPKtjNJ5Jvch+r4OdnS0JL1W71hOgfnZ6gS+eHeKtv/0P8M5778kaFc+nIgRExpUhviHrazJEtsjl/M9mEzR6HewFdTTzCEU2w3g+wcXZGMkwRb6zj/agr+Vm0gRFlkpkB39nDVO2MfcywhbmaXp5ATJsfFaKDXGT6u9soxb6uJzNpbxKN2zASzLELGEyHuOMOZyLGI1OB/v7u9jbGSBJFxiNhzLmyXgWWQ3DswnOj0bwvVBY1GY7wN7BAAf3trAsFhiOzrREDlV00wyz+QJBFuLl0QWiRYGw0UTA0jActbmH4cUCn3/+Eh/PIsxsjVKzH1lBFxt2yznIEjIWHDK8mNdifitVevkiCCVwo3CSlFcRkSx14mv4v2IYmb81FaerGPlq1VOwWkOaUmVW85EVeMqCVjrxrJAQ25p5vzWJtiHwNOVUJNRWczwbyxravoe9vSbee/sBGqGH+SQCFZy5ZzH/tvAWCFtNUQL2WWrHCxDWG5hOM3z+4hxHwwjzjKJBVAwOJQw9LqZ48+1dvPf1XdSDSzx7/hO8PDpFvVYgho9kkmPeuodH3/yn+If/7b/E2+3X4V0MUfMjUaUdxZ/gPP1IwtK7ndew3fg6Wt4d1LmXFSMs8nN4YYyPnvzvOJt8iLy+RL0xAGq7Up5oOnuGeH4JL6+jlrdEwCtenGI8n2E6JfAcTUsnm6sgq2FK5Zq14tF1NxwJ5zGL3zqgtIaGMKrGOCq3oY3WJH1xq8yo9SjYThYD2V5PFjPdTMpC0OYC1fFXjfQKGJkF2tnstQ2scWVzTFcBsQ09stuy9XKql90ZqOuFFWQtWqKwVG7VvFd/c2rKrX94O3ap+tYGe6ayNd0NzagSlhvVhrAyCXXa8L57j3rK26CyVzWAfnZbECtXvC4MzlxGGJ0Nl7xyDSe0bNM5tb83qupfOfur2v7mp1894lZtsY4UjGemMkX0nFLlbCX/xuTGOfPLXt0ppKSGgDmDddkIIFLuQT6xziDtDg3r4IsGj5Yyuf7lFUup0XXTq1bwiuwDCuLwhxylqpxKOKowgx4Whu1wvZeWWbbrE2tq+U6oxabcDhZfnpp1QYxUKa1QoE5PPD3unm4ufo38oy1fUM0CPpeCWPNkQSVhZG1Ly2paO1MkcLi5GW+v5IbKj4bqZiwVBqBlQ/GEDVfhIRsmS3ZCRWRqSAVDmz6ihAWNapOMJsYivbgNZfAs6HCXaWtMWTjKduRz86XCL5XKuA4CzcMR1o9S9sIKMOTJhEFKAgz7rQpdlLBZE36nZSz04QopfK1grsxx5Z1qwI2eQ+pAU5xD757SIVI+g3XfKHtv7tXjAGPtVidc0fWAq+FBEGyMIbtGroU3yuiWmMoq39Idt+7+VzoHnHPYMWnXGHnSUvxmlVmz65vsddfsH+76YMNQXS+/vbdyb6xxTqpCrtbXtOVGVuuwkgWq+5UAkDy3WeOra4oCyEoYqns/1fzLpZyN3der53JzsDYr8tp2Kg0+SeEma1XBVVleDOOq0Vj8jOypsRXMPuHWq5Wpbxwf621kr+WCKteBsp5PL2Ndcmerdc5YNI4jxzCwxs9QOnjMV0qnkcGcdIBc0bU1a4m9ig0VNi4jm1HqhEnrKsMmmfjAVqcJ/+g5Pvid38K3/+h3cTy/kNINXuRpDc8FAWYiYiTM7cxE2XeJWRQjiilAUsNge0cUVAkQCT6pjKrlK/Ky7qFdR9x54TKeyi7loi67u7srIZJ6PgIogt/YgJxQlGbppOJ7/NyCXQIL3gdLu/BzyZvkmJb12O4+OkaY/8jjgiJCPY/h10Nk6VKAW68TYm+rgZ0tH732Eo2wwM5rDwX0iuJsPUOxjATAdtpbmFzUcXacYjQaI2xkePRwG3f2trGYEzxOUA+XqIcMJ41wdhbj0c/8A9y9s4WGN0etlqDRbiKr+ZjOU+wN+miwhiRLvGQ1zOM5UoaqdrQGqcc6nNEc8XSIl8+fI+08EqXZPImQL2ZohWRP+bxLAb6TyQTTWQKv1kGzGUrfZznBEvNwtaau6BkQyGc5cukzT0OJkwTReIKzZ0cYHp+jsfSxd/817LzzcwLMP/3kfWTJFL12U/IVR+djTEcLeMsAeeTD7zTRfzDA9sMthE2yywvk8wWGF5cYT6fiKN1u7uNydo4kjzRKSMJXfCzrbXz0/BTvf/oUx3Edmacqs2pCqHtFnU+6p/AN3ziEVwGjhtXa0O20SJBTuIlOZQNUbV647mtmnzSOJdkOqbRthM84imyZoNwrJO9W66eqHWIdW5yH9vwyzmVf8lALaB/UFHwyatMPpNRM6BXot4BH97p4834fvUaIbMb5oGkly3qBpFggT5u4c7Ar+ZdpOhVXbLvdwWyS4MmnL3F6OsJ4FiJCF3F7ibjTQJR4uLffxZuPA/TbZxief4aL8xnGHjAcAbsPfhFf+1v/Hf7a3/pN7DS30b2M0CxizJaneLn4I1zEH6Hh/QK2238Xg959wItkLfXRRZad4cnxv8KffPB/YJ59grCZCAte8wZAEQLBAo0mpD5rbZkiiydYzAMcH85wfnYN8CyNR7PaXWfwqkGxkaRZ2YDYKQSem86zslmKlW4NI2epcoUU1JYtX2rkmlAZk1Pibh729+ueoRCF3FWYZBnfCogbEO4YjtZbWXn5K++ibn7VOcuwHgs8ry1M7jzXBuD5ZQGnu9hfZ+6v4P915moDSLDy8zcBg00S8OvfuRWQuvlCzljQp3zVOHOGTnXmtTBdMQTKUEen5dbfuwW2/isBnuLdt4PahH457SgmiGeBp30IDV9UGqIKT6WxbgGkcE2WFSoDVg0MsepiNtRNe6Kcm/zLAqlXdSnb6zZ+mTL03YBZLu6a+6hMmADPwhSid8bEuiHJvubGV4Fm68WsQvi4gRB4zgWoqZNLypOY3ymRboFNjcIvjnvDMoLKVFVrgsXW4rk137BheLZ+IllNYd34H8GVqV8pgJPzJ2F1AAAgAElEQVRlzMwzB1YEpwSdytzw+ZU5VLBK4Cl9KyGkNGZ1hZM1QH6WWAYKRFbZMtsWOj50zdM1kRuyAk4Ns5PQWQPipb8NO6R7uwWYDqgS50HV1sYGKENtS8EXUTA04bcl+NQ+t4I8BJ5UouRLnAPcd+gQKO/NKCHWVKjICijJ8XLPdi5oaDWZSm0HwzbZ3w0A1naqgOeVvcZhjJWjuyoqpHNLr8vxVKaUODV5V/dIHqPA7VX7nEAVy86Zziz3KltnjqdgW5TOItu3emY7D2s+iYBqbVXnhi4wtl+1ldZrfVarbQU8l+J1t+yB6+SxazePtSV8qrWiSrWRZ6cBSaePHcsyCNUWsGPGDiJvKaPU0YCw4bZ69rIlzbnWAa67Xq3mJm4OsdZaxE7ecgUDjXiJuW4Z3qx/qw/IjDVzUVmrS0e7nafmOauhabWcy29ZrVxR+tWz65gvCswDD1vtBuqnR/jw//33+PZ//h08H77ANMmRzQqkGUNZqWJL4KmlVAR4FktEcSLAk43Z7nQF8BEAkmXT+okKcJl3aB1Idi2x4Ym8G3FEsXyHCMAwzLQrwjf8m/VACS4JhngOsle8DsFfkiaSUyoMGlkkismwLmcQqKqyMFwOTJf1j+GRTHpeynG8Tp05bCz74TdMuHaBZuCh361hbyvEwX4He9sdMHq31+sLYJVaJ0gR1D0k0xyHn09weZIibdSx9aCHR4+25RzDi0iEd5ptD37TwyLjnO2hc/8buLPbQxFdYjo5gxfWsXP3AWr1JvJFDL/IZM4xZ1/Yy2WGKJ5isZghqHkYUAio5uHl4SGenEzRbHXQ63YRhqwtm2NJRduwLvmiw4tzzKMFgrAnQLvVaqDuqxhUyjzCpbJ+0k+eJ31N5pn1TVkWifU955djzAgWzy+QeyF2v/IeXn/tIV4efoKjl09RW+bY6vbQqDeRUNl0nuLwyRBRkaH/oI+H795Hf6uN2cUZslmMPC0kAiljkMiiwCInGMzEeekzciWrYRot8f7nz/H07BxnEYOjfbM227lhQrhlXihTWa8RWJs5tOZMtKVRjATRyj5lzHQrGCD7ge6RZvZw3Jh9VBxYkrBJLxdnaY6cgN2OYeNMFXBqxiFL3cgUZ8i5r/oCfFb2ZSsI0aDIV1jHvb02vvrGPt56uA0vSTA6HUlbkn2tC+OZYjJeoM9apw3mVUdIk1iEsfZ37mE+S/H0yQu8eDnDKPYwrS0QN1tY5AGa4RK7Wwt0OyOkywvJGz6eAbMMePz2r+Obf+uf46//0j9Bz8+A8wXy+ALD/I8wrX+EejhAC99A4H1VyifJDkbxrMUYw/Gn+Pz5H+Dk8jtodBKETYbbnmIWH0l0le91EQRN+A2WKkpQFyTfQDyvYxG/AnjKgmx2nk2GfMluGmN1k3ez3Bhlat8GeCpbUoWIXY0ltUaY7LsGCMivuu84gkKVQe1uHKu/E2BskNU3G0K5fIlFYDcLsylbL4f1FItxaMrO877WgGfVFhvFJK/e4hVG2M0vuv6JNn1yI4Fk6xU6X3YNIvecm8LBNt/NFR/tlcNuCzz/PIB747k3ok7dlFeYHbLS1zCoX/peuPFfe90v14+3OtowEdacsiyvDdm05xBm0HpwHO98aaaYe2bye8Xi25y3pRHQsYhFwWpZO07Gv36m01RPRoXMTVUbV8bXNe2+/uwqlGPC9eS8ypzZHEhlPJdS8VBtezc/fXVdoQHrrhbr0RKS17EEEmPsSzqCFLKm99TTf41indn+TM5QxYrb2pjldSRErxJM0DxOAxYNY8t754pi2QytD6oF6ZkGwX/5Q9bHAgBVe2Xuo2F+xWNrgLgFfmLJatjQChxmsxggYm1VBRcWdCh4FCLTGPnSo+JFVuApcvYCbGhw0ZOuYbN8CcNqoipYJJ1hbvIR31vJ6ayAr52XXKcrUFo5O1YCCb0lcgukzPqs6sQWFKtLURwDawIxlUqybS/2hyr82j5Vh8zaDlLONwPcnYPsseJckCa0ALYCoHI2MzZJxOrYMvGg9h7XLqxKpWviNOsTxIJNOb/xyJcOXF5SHUpkOSQf0AFg2qc6h+W2mYNbOqEN+C/7y2Aa8xzylFf2ruo9SYERIpwMQpU6YL+npXHUQF1pbMsE2/XBAE8NkfWMAm3lGLPaE+pQUUCi67A71y0XafZrYzxalr7yCVSK/JadlPFTMvVrY8I42ezVLHjU3te5JPuLu+4aK3h9nVYYV70sS+M6tvWsus+UILN8TqYLmPdlHciRBHV0GZo6usBP/vD38Cff+m189uITYTyjaSrAk2xjwlIaRSGiQrquQkJH+cM1JqBCarcrIFDDbRmPYUPbteaiZTwty2mZblvCQsIi/QCD/o6AQ4LKmQj9qKgQX2SGCDz5IIuFsp08T6vVKkv4WKcW+7fZDKr5bUP3JdJCQayEYOYpljlDiAPUagpuQn+JbruGu3tdfPXN+3jrtXtopM/R7+/AD5rqWqktEXrA9HyK5x+f4vzlFHGrhe7r+7j/YAtFGmE2XoiyaqvLOi7MafOwNXiIxp33sL/TRzw+wfMvPpWww8dvv4uHj17HfDSSPE5G0dTqBNKsBVpgOhtjOhlKyPSg00an0cD48gIf/+QJan6Ard19dPpbApDYNi2WzchTRLOxtCVz4AmaLVu8SGJRwCVo47JLVo9rQRC20Gh20Gp1EfoNESKaj4YoWOZlNpFw4ggNvPHGI6SLKU5PGEo5Q6fRRK89AKWGZ5MYzz89xySJ0T7o4tF7D7F3p4d4fA4vYSQQQ5B9YdRnrAFarwmDXqRAE01mPuJymuBPPv4xDscjRHkg5b3EOWVmjdr6OlmsY8Pz6eTQ2abRNPYYu9saJ6k4SKvSJrq+mBBZU7+Y+5UmF9B5pPsx64jyXzsXXcEsUcONFypsZBhW7oG8kWTOUNua/DC0mSwtQT1LqbTCUMSDKHp1Z7uFx/e28Pq9gQinJtMYWUKozD2+ANnaoKF7K9l9Xouqw0mcYXuwJzmV82mMk+MxTs7GOIuHlAhCmrexXBIUzhB0J0j9GaYUcCpaCHZ38XO/+Bv45jf+e7z92i8C8aU4nfLlGcbp7yDxjtEIv4ZO/RfhLfsIA227JB3hcvIRzocf4ezsCNnyEO1OiJq/QJy/xCz5HKin8Io2kmSJtGC+aiTAMwx60seyy7mhtlfYmVcwnqUBbuXfVwSGzBJrDDX12dMDa5eSSlDBXbKtJ730jlvvpTlIh5HN93RC+kx+RrkAm31i3UiwORh6Oh28FZtj3nW9i/bmaPRY4Gk2MJvH5Ioe1Q3wXN3E7WZQmXg3Q7LqDlfbp/TNum/f+LsWFnj1y7I3m45ywZbWV7vN6+Z7/S8JPGVJ2WAAqfGur+uuL+21IWerNOD026s0+XVNcktFyNu06G2OMSa+mh0l42IXTWv4GpBjRT/kcVYdNXa8CFiw5oMjeKNOHr0j9cuYXDAz0iojz4JTZUQqemHz08jRG5j29aOFjSqBpzJP/K4FngK2GF5kZIOkNIKruin9Z+akOAcsGFsN2da1SMtMaBCnPgLBFZk9CbHlZlYaesoCaU4m78H8a6tFmGfzM7JzhvkrhYP0/hUoktFUsC7hO6LhWZe25nsKOg2kN7WPhSmlQq/x0jIny4K+kvEoPcK2v01gqulbUccsMzerlUyeyYQdMcdObsSofVvGU9gHX8PbuDlHZEqMqIOs2/TgiuADJOyWxi2NWY+UmhlwK+DSgDrpN2EyDfi0TJsDI8QoIPB01idrpCi7W+kEiByHZS2tpWKmtPa1tr9VMdaPNqDOciGp1hMB5hViUUcqf1wn7obFmMcJ8LTPbMNm1tcp+bwCni47586RJfNYnbBdZQm1Z+13uHcxtM7Q3QagGGEaaTMFaWTWmVesa6Zlrqu8XLvMioFVrgtmtzbDzBqGMlbMMsB8PbkX0xcy7o24j61Na9tdHc2G/Tftq6rThm23TLxdm22OqTD8dt5WZUZKJ5njGCMQVEBvZrmzB6w41suxYMfjaoeqgVqFK6+o/Jsxa2xeB+5X+dRmCJTrt4Vvdu0xMecrW5D1a1gnX8l4llfQdZiMRVavo80afmmE5+9/G9/51m/jhz/6LiZxhPnciApRWEhUbekgogOJ+fJUuE1F2IeOLc5bAk++CDzJevIazO20gi7q4FAmXBVBNQRWWVIFqg0Blj1Mp9OybifDdTlaGZrYareFpeR7VsTIMpf8vmVOlVGFMKOuY0nCJQVQaBgkS4nY9YweNI5DidZAjka4xP5OF+9+5THe+epruNc5Qbc7QBi2UWepGIpcZREWoylGL8Y4fXaBo4WPdNDHYKuOImE4YgP9Xg/tno+ixlqoS2xtPUC9e4C7e9vI4yGefPZjPH3+Att3H+Kd935Wcjv9IkHDD+CHLWQF2z5BnEQC8JZZKjmaYb2GRRTh7PAZokWKRn8HvZ0D+O2e9Att0PoylfDGItOQZa7b7BOObfYTS6wQpJJRZpv1uj10u1uoBwxVbgkIZTsm8UxSR4J6jsuLIT76+As0WwEGvRaSxVTuK6j5GHS3gMLH2ck5zp7PEOcFGnsd7L+xh+29FmrZHEHBdJSGiKxRJTnLZmh2exhNFhifz5BFHpaZj4tJjO988gnOF3MBnXVxCug6Ue2xZrG2YND3Ta61sUfEEWXzN3VN4V4tzlE6rEyf65yp0jyYDiPLhlUiZzrLksBPfzK2l3FOSQi3CfddxJrjLLaQlE7RnM8iTmXM1DjeTCpKUCfoDITxpBOkHdbRb9Wx3fXx6E4P+70WmPrD3PuEc4TrYR3oEttnORoB6+c2sIgynJ+NkMaZzJ1upwcv9zAejXE8OsPZLMUiasmYWAYzZO0ZJv4cZ/Ecjc42fvZX/jG+8Td/E6/fextd0rxkZ/0mktoxcnwkzjq/9nW06m9w80Lgp8iLGcazT3Ey/A4m0RdY5m10Oh7mi2OcXz7F5fBIIhKazT68OlXhhyhqE9S8DMGStUR7YsUUrD97HfBUA7DaUNcNvwqMGB/bhvyX0ivrnsx29voJHUNWN5vNi7pAWBPK5RrEriEskNIJh7KXWrnn0oiuDOMSKq2pHtJocNXm9Lo6iDWEThmQuiyW1sdng+ws46IeTrtZbnj8lbfWWTLdC28Gc5vOewV4Oqcp4YbEym96rTKt4pG9gcL7S2X4bmjIVXCp+V725YbRuaexuXbrzb3quOA3bgbhP81Q25vGjFmOhakx06xi3gSIGeBpgY6JLpA2sgxiOYL1anasG7vP5G8an6AxzCTHsQy1dRkFnVt2jF0Nar/6RAogbn5SgkAniEy+4Iaq6vwvkHsM5TL9bmpvlZ5Sa4jbM1lHme1460yzAN54n0SMzQ2vNcargA4yr0vjLSVzY35o+2o6oBqkgVMX0cokKbg1hr0Y/ArCCZqYryjsHUNATRsJKSRtZesvamgt7TsNsyWQ1Z1UmSGT42zApfSOdRyaNucSpuukrmvKpVT5fdJ2EtKqrKE1cGkg8keAJ+uT1TzMGarHcDlJylRjgOdmXiTzuij2oO9rnbVyzJocSzt3ddXkxq6gmG0oVzZY0K71kmvMe1sbPrpG23x9qgpq6GV1fu0XHRfK0IrjwBU5cM7pOuIss7/qca/Ai449w7JucnaZdpfWtsmra+CtYkp1hlceffNM6+NWjrKy/1X+6Xq0Bi8d2rEuDKcrzlOVJFkwZN1Rv5V2KnNxq2gRGli6TV1lY8u2LtmIajuzbJUFtXL3Fug6vWnXX/uvhlPr9ey/q8DLsJxGQrpUe3V0s82o0zVKvI1OSG65DhjHQ7lxuGRsNdpWombMsQJwNoTdlqurU7fVDb9XYFqt1ytLohNFU+3flWNEfQzV2muXHXaahAguybr46NULXHz+I7z/h7+L7/zx7+NiMpJanlFEViwR4Enjl8I/GiKZY2HqHWZ0nKEuTCSBAUEnwQz7kqGftoSFlDkhCDDhtZYZoqFuw2UpsENjfTQaSS1PC1DZrwSYltkk6OT5CUL5w8/5njiwDKgVAKl2f5XDrXVsqsgHySvXH00Q1vG6LFJ4yxTdVoCH9/bx+uN7+Jmv1NHvb6PX30an0xIQVixG8PMEQVLD5eEQP3o6xfMhlUdn8L0c2/19DAY9YTw9n+ABaDb3xBG5P+jAL2IcHx3iixdHWPot3Hv4GNvdFgZNH81mG17YNaIlnAeZlEghS5ktFlhmDMddAvMLXA4nSOtNtHfvYevgoUSOLOYT1MlyiTo7c0ZjjCcTaSOGdjLKIIojEQ8iKCUb2u92hdGNE+b3eggabezt7YFpI0Uxl2eOZnN89vFTYWD397ZBUo8AmNtAv7slgOLo8BijowjJso76oI3uQQ+9QYBGfYGm1MYOkWa+lMAKG0s0Oj1cDGMcPT/H+IwMnofRPMGPT44wXmZl2K/m6avdr445m3OheZC5EbGy86V0aJkxR6eD2OdWDMhGwLhecDOnWAXGOo6oo5ASeJK9pCPAhN5ynVDmVGdZRgcNVYXLUHOTspCy5m1ggKfO+BJ4soRMrY6mz7BboBN4eO1ggPt7fbR8psXGUjsX9QAd5v+2p8hSiiZxDLaltMpwOMPl2VBq2LLm6g7rs6LAxeQSx+dzzMYBokWGuDbFJBjjvDbHSRKj297Dr/7Df4G/8Wv/CDvtAunJR6inKVp7u8gbuUZwFQdYLh8hrHXEKPHrERb5U1xOv4/zyQdIl3O02nsI6ym+eP5dfPbkYxwdjZAtOmgEewhaMVq9OfpbNXS7IRp1rZWeLOjYmivwtB0my4NdR03ukb511dvrenV1jVxl1aqcCl0arUy/axNcYZyMV7Y8n2NBuNej56LcgK15ZGt3lQu+eSwHPaws3sYYkUFsN/81EktFPdSTzh/dnKqNzgWevEzdbNyy+a79WORqC6bfZFrfDnhuFstZP7eyGOa1xuTZdpXahRsYwnWwVcGX659Ann3DuTZ9Y90YuqldvuznV8eYlZUwm9MGLnhT2vL6eBf+7hYI+y8deBpmTiGB9aLrXHBNcrJlAmysg8aov5aAw86PUoxmVZxDpHzMMVIU2UQQqOHpiutUJSksTHlVH34Z4FnagcZ3ZEV5SqNDBJSyMnRRjIsNDjI3z0yOKek3505XPXGls0nmsxiWRpRnWVcVUzGeFXgK82mZL9tmEkto2F0jSKLhttYUVvEg2sJ1gk7m/ZjbseVVJJfVlJawLCsBgQJOFWhhbhYfhxGVVDm0zivmVSq7ahRh7blF5VQjVNy5SUBqAXslTEUGyQjFGIVaCbU1AHOeJUb5U1fEis207KnJNSXwtM8tzKpRtTXLlhqFrN1sQLEBxpKHaUKlrOqvlAW3DJpdiA04sb1JeQS7lpfLojM2XFEIPUVF9a+vh7pnrkJdC7zsvwzY9W1RTbNPlnuRnWecj0aMwr2n9bmijOoqsLP95PaXCzxdprCc7yaM1nU2WleOspJq6PGcVDldGArSiqRWzKeNHPFEMXT92as5qm1kP1enR5WPucooqgOm/K7p0/XnZBsavl7GhsZm2FIrzpbHgul26JuutFpiZXqOjBnrbLHTpJqLN4YMrdhJNvfTOEhKR7gLWPm7CeW2DhQ7B69crBpf5bh10gPM7CpTOuQYk3okAjLl+BXZIxS51g/sNeuIz5/hx3/y+/jW7/wWjk6OMccS80hzFNM0E4aTtTxZWojMJ4EoASlBKMW3CFwIDhlmSzaNc4fA04JNzlG3dqIFiDbfk6GDBJGLRSKCOLymjj1lSkOpF6k5fASlfDARB5JrKmtask10fhERUQG5DAVXgRgT4FKSBVIoy6NgEBOYGVGhbHCeLiR3sdMMsDPo4yvv3cHu7j4O7hxge6uDZiNHLR9h0PKx3e5hfhnj/fdf4sOPniOKTkSg6N6dh2g1QzQ6HpoEnxLO2weKMToMWUxjAW1z5jkuGVLrod8O0W9w3/CR1NrYvbOPrR2ykAT1qbDB0xEN+wW6rRZa+RSnZxcYxQWC/i4OHr8ldTKpulvLFvCXGbxlhjylsNGZ5M0SnAwG2+JYG42GiOYRtre3Zb+exynGkwWmUS4lYh48eIhm20c0HyJNplpSLC4wmYywtTWQkODZbC4sHNm2mlfH6HKE0csxpvESadhAMGijv91AK4jQ8HIp2ZLl/GG/Up14ibPLGY4PLzA5p7PDwywp8DKeI6p7aNRr4hizufp+XSXTZGNTFTppuzxgXuu6Qnhl7cua6drmkhqizhABtMaZyXcCYVHVccy9hD8KPHOJ+tDUEXXYmhOIvcC0kWixEDVmGduMhspZKiaA51epCtwfW4EvobZ+jfm0S7R8D4N2A2/e38P+oIFaPsd8PpaQ5Garh/2791FvDAVD1WoNEXEqcioYe4jmC0xGKnu4O+ii320gThe4uJhjcllDHOcYZUMcZac4Xs4wYrt6d/Dm1/4Jvv5LfxMP7uQI4veB7CUGDw7Q7L+FMP8qkL6OwmO5nBReyjDfERJ8D+P4uxjHh1jWmb8ZYnTxIX7y4x/iyZNzXJxTpMvnbodO38P9B7t4/PghtrZDFDjH6ckFJuM5siJaBZ7WSJZNgB3qLv7O5roKFhyV2TWKaNVwKf15xjBY21LNICqN0zW3tTX8rahF6ZM36TC62NrcMz33tQGm4jhXU4cx1DIAze2sgFMTRugCEfu5qwBsGU+aQW4YbemNdNRt5b1bxNq6CpjXgTMTPLNum1z9W3f5ypAsQbfLbmiW3Ppr3dCyHv5XXVQNgnXeYfM3/jKBJ+/IDZ+zBuqrG9CYxGsDQ8efO0M2n2XFmXNzT914xE3txWmaSD51NQcMLtM5IbYZ2RzNEywdRmaj1rIiBnTwcym87Ia1r+ZtisOF7J/jvVF2zXrdLYPAjeHmgS99dMuxU2HdKqxtFQNwBWAFyIqBurIm8II0sI2Rrc3j5OCZiAZpPAnZUzi/ItqhH5oGZ9vLNm0U7dTYlLBaC5x4kyw/YM4tn5ljLNuuo4tl0jmXCDzNemXzP0UIQYFno2QLtdallhcxv8sg54ZtgKcYWSaHheFDJqzUspqsAadGmgs8KSJnhIqMA0Oe1qS+c00uPdKO6jVDruwqUIFOZWJluTbskpszo+K6DBm2ZboMyKq+VDKe0upOyRWbhybvl/mRlmmuQqilvIZlRMwdloyrNWAESMtd6r3qDa+BPtq4VWSLnbzqPzXsmVnuLfC0zGi1rlYMG73rVYu54NIJcbWs7xqzeHXh1pG+6jDT3tCQaTOPTQdZh6is3XLrDCHX7yc5Q80M+yb/KMCTZzHlTEzGoxPeu+q40LB/mWwlu2xLl1TzzTyFhJFbSLmaf2+6wRxoDUrLaOu92zss92qTCmBF/qx/WwB2ieTUjil7037ZrqMbnAvVwChvp1wbeDLrRNKpYua448MvKLhYrptmZXFBqLk3m79Z9rFxJukedPV5y0x6q3tRjgOGM+SopVyjPDRbPmqLSzz74Nv4/X/zr/H5559g6gNRzBwzAsxUwB6BJ2vvuaG3BIhJyrDWQMAnIwVUYCgvGU/OKRueb+/dllEhsOR3pdSF5xnQmQrgtLU8hck2dUFtzimZUV6P75Ox49gRltM4u9Rx6Dg4hJ23Nt6qcjLZTpa60AgSDdOV/U5YRRXaKYIWtgfb2O730O/U0W0V6PeW2O424dcDRLMcp8/HuDw+R54PsbfTw972AbDMELaX6G430Gz3EPgDvPZaDy3WAp2OscyW6PR2EXS2cD68RDy9RDo5x+nFCMNoif27B3jw+DF27uxJO0XzOS4vziVvcGswQCOPcHk5xOloKsrt/Z076O/sSphxwCjTbIE0niOJtTTK5eVI2vXO/gH6/S0sFimGw0tpP9YppWDULE4xjzNMpnN5f3urh5C1jynxUwdaQYA0UZtHxofUdNV1Ok8zAVnpcIbD4zGOJxmWjQ4O7m9ju5ej28wFbBF0zuc5kijD6eUQ8yRHnizh5QHSzMPldIGXUYw5FXaLHIGoxhP4mB/CRPGCau4yJzDrnZYTwVn3eZ+u00MdXTrPhDSSPbEaO5J6YJxEdBpLrWxTCYFrs6SwcC5QJd6U/uL1GV6bFrnMGwGfWSrriO8FEmqrNb10shI4M8ezGYRSToVVZFpBHXu9Ll6/u4d+cwnfmyHLIwWxCNDr7aG/qwwrWWtGDC2iBAwY8qWsSowkTiQMu9VmXvESEfM15yGQ13A5P8Onl0/w+ewc8zBAp/4uposG7jx6C1/7+mO885UIjdb7WDYWaDZ/Cb3mr6MR/DxQ6yH0U/gFo5ieYYFvYbx4H5dTOhcaGEfnODn8Uxw+u8BkyMWzju4gRL8/wIN77+Hhgzext7+NKDnCp5//MT7+6HNMpyn6/fB64KnMg/H4bWLCnNCocnO+BnhqaI7ZuDawp7owc6HmIqCb2qbD1DhYCs1fLbrWw0njsRL1eRXsWfGuGuBZAlnjBakWebsZKRMix5kNqgK/Vg1wtd5nZZitGSc329+VlJ1j9LjGhYDmWxrplKqWe10LyXKNKRtgsG7ArDN9Lqt7xdgpN0EtMXGb101A6jbneNUxbl+zvRIp5GVfV42adaNF/3aSG52Nvn4L4PnTZjxvai9O1UUh8iPlYuzOBQn3XAGeCrTUCDQjWgxs5oRAcg2kDUq16QrG6rPRocGaYWqlqrloC7JXlhHfJxi6nTvi5l6XgFNTJF3tMyNAYFVGzX2UgLB0HOhcLFcjY+hJuxogZA1hl10ywcXG4DbeVjmLbR8DIEQJdYOXwoBfbm48Lz2n2rCV6BJnqXX9iDFEpULJjDXibOZqzFtlEXX+sL9b5a5btr4aA8IGKjiwgEKCPsWpuNQQOhENsXCnJgWsdeiYis42rFXCjLQcg9QRlXOa+s8SClVCTPWO00tcGtl2H3FNZfP4NPhYl9Hk3Ugtz7xiPNX4NHVjzPi0IdXqT1MFWvldQKi5lnnhvxgAACAASURBVCjfmp+SbTbjStrtqodcn0jfF++343RQktUJWzXracm42XXBdL20hvmfArSrI79ypuqXVKWxOs6C/zLi08xTm2dkZ8kK02m+v5onvbqP6zV07atCVI1zycwBAWXmVjg+VqJmSiVk29b6rMyoljXAOC3EkDftULa3KbGj17eCUdX92GfKVIHo2jx8nfNK69u9TRwgxkmm4FnvjzUdlcvUOarbr9oNm9rQXe/L/lhL3dnIMpfePuvFM/1qJrqxe/XqAkzJDlQ3oauJXZlKfF+VmLPLabkE67GiBF6CS7uKa/iWWzaGcZEsRt/KWxLuSDHQ0Jvj8tMP8Af/17/Chz/8HkZ1ZTwJLKScyWKhbCfVbckumpqbFB4i8KRhz1BYtqtVtmU+oVWc5b5CdtQynCLUlueluqyG6aaYz+fyHYIj/rjhuWVZFaYD+apgyxfPY1VL3TnAvHJbS1Ftzwp42vOyvcigcaleSJhkYvYvw7CxcARFfuqhCsIsC7SDAtt9H3f2O/ADH0enY5xeRFimNWy1Qmxv++h3AtRYz3KZod310NtqotHpYjC4i8GdBrY7TQVTXoBWextBewuzRYQ8niCbXQgAH00XmEWR1G7cEeZzGyHLbMQJ5hOWI1kKWKHy73A0wXA8kfqY/UEfd+7dVTaY4lDRHGk8lfV0eDkW9rrf62NnZ09A83A4wnA4RNioYZEuBCAFYVMUjU9Pz9BuhFJblECPQLzdDRHNYoxGE1EdINPJ/Fzex2g4RKPZxMCv49nhGB9/McIw9nD33j7eeNzB3hbQbtaxSHNcnM9x8sUUUZ5iZ38H3U5XwNTZ2QSffPESTwmmgxDdeh0N69jm7/VA8h8l4Zjhs2b/5D5onQ+yjhpBKf5ejkMjNsixIGuZERGy35NxxPxgzsDSaWTTOgzTmeseGC9rsrcJ+8ljWZaKjpcsk7YjYGSKicBYye9X4Cl7Ga/hEXwGaAShlMBphz56zRbuDVhOJcPuloduN5AImNGEytKBKCRT2KrfpwAUBYZyLOIUWbLEaMi6n0thVv1mDUGDAswBvKiBtt9ElI7w2dkn+NHJMwwLYKf184hjH1mtje2DHXzlZ9t4851LLBZ/hsmsibsPfgMPH/8ztFpvo4k+/HyOFH+I88nv4enRn+KzL17i5DzDcDqDn7C+7gLdrSUO7g3w+mvv4OH9b2J38C6S4hgn4z/C509/gE8+OsHREcsIAbs7g6vA080ruJnPcShn411wF3K7aFsDQT9zFtaVvZjBQZofpd5RG8JTbQ5mnKkSnxFYsAuuNWlMFJbjp644DndTX2e7LIjkNZR+r16lMIXjrbSAwgbnyMJHRUWzjyhA1T/cc0l+5JcEnvLca6BeJpizUa220upfzCfTKDu9HzdUy/4tBhdFQ5yXObryJplQhJtun+bbTwt4rvTZKx7yWlbYMeT4dJEJsaiG4lVenHH+Vkdt/ZLVdciu3zxDxOB3jItX9dNtPrsN8IyKNYBn2DZ3ujFjjtIOykRpjmBpnjn1F2WRN1+0eUPqFTKAqwSaruFqgWfFRPA38X7f8JDuPHzVoXWWLTHAU1d3E4Yj96NwQO/XhLSacWCNYgswRMzEslMGfFpjRaC4yS8pVWJ0ZTKbk1M8XhRCFXSKSIm9eWN5ixFv6/YRFMkbVVxAWVLFrJDaH5oGIPPVUdpjvyUGfHLj60hCnIpkaPFlhYTat1WOptGSEncJNzV6aclk2dxTXoOhP3Z9UKVXYzyzGoERfmF5AHp8ebyyYratjZEnbVogEZNZWlH6RDf5KrhTnR3MwSXTQUeHipBoCRjNTdUcMbYpw6l0Tygl7s36J3PCSMeyALkaDs6PkL6apy9nlRqeFnxqR1n21XYbuydw2VCnH6r2Mc+/PlCt4qlhFqW9HSeu68xz12LWhi1rZzje+nIoGfEdK7zj7gvlXmuBZxWEWt5dOfdKVFxSfib/qYpskHObNlJArP1ROpnXzq+MnhHYcNknez8l0NcxWt6CcTrLnu/oOmRO+Rb3+VfWv1IUbDUiw+aEaTsvEZqcXs3xrNR6LfOpA0BZ3o0vG7ptnqVksx1wW7W/STMx62MpgGZDP50LMJtK1gBr7zhOC8dqWY2iKsGt6QnTqXT8uDaQ3QEss8PPNL8zxqDWR5Z6SOopOmGK+MWn+KN/86/xZ3/2R7io5co+SqhtioislgM8ReWTrI/ktelcK+tnpvxOUoZoE0DydnmsG2LLdYRgVQWDGLI5k/nH4ylKZPtY1wItu6KiQmRJ9Rj74u/2OOlGAlkyZaZWo6wXjC4xEV92LyYr2CDdVIOU9ZD8PLH9yBj6COsNYaW69QVqSYpuvYa9bgP37vRx994O0sLDh58e44vDiSjH3r+zhTff2EORRxiej+EzfHKnge5WiGa7iwcPv4rlwJecvqZXR+g3pdRJ5jVl1rSCHA0kEiLLnMHhZCLOwUWeyjOxvVrNlvTLZDQ2PIGyzMPLSxyfHKPZCvHg0WPpHyl5U+QSrsrxOp/HmE3n/z9r7/UsW36dh33dvUPnPuHmCRgMgIFIgqREl0QX/aAq+8F+sB9dfnCV/ik/+slBwTKpYEksu2SSpiQGgIRAhAEwwGAGk+7ccFLn3rt3d7u+Ffb+7e4+99wS2VN37j19dvzF9a31rW8JWOI7kpUjAm9FgXaPJTs2Am5PT0+k9iJLtuSLDL20I2btdrNGexCJqNT4ZorthqrCPSmzQefEfLFAu9PGo36Cl5c53v9wjI+eztAfdPGtv3UPD+9B6qIS5E9uClx9usW6scb5ozN0uok4Ol48v8YHn3yJL6ZLZO0OBgT8pqXC6GA7jkTMjzTfxkYp5FyXWCKEDgkRUCJTiJRpY2qR2konwabJMmvq9JAorQtdkdkhecEtzQMF83yr+tOq/N6U/YhUV1KLl40mVo2msHLW2wI572XK5Rx7LE2jAFTtKgLTBlVtbZ9kShvreDJ62U1jdJII3VaC824H3TjDo3sxzu/30IpizBesvxpLqaJ8zTZuoT9g3doUzI3OFlt8+cUlmA66o8On00Kn1xKHSX6zQ6+ZoBWt8Gz6OT54/ktcrAr0k2+gmd3HahNj1iywG2zx1ls7vPP2f0TUX6Nz9tu4/+S/x4OT/wrtzTtobZ8j2/0rfPbsD/Cjn/4VfvjTF7iabtFKgK+/cYJf+Vtfxzff+1W8+eY30G2fIStWuJl9iKcvf4DPvvwAn312iZdPt+h2U9w7o2MkQeP98XxXefUqs9CpV7p0hx+LpHgivnGtZc20lVzMkJL9ph5pFc0IPKC16/qKy6LsFehUDKoGg9nF8iCsu6c2onemPaUoJLr57GTY4wBWzpDITwW23CNqMa7ypaVun2WASNTTqFSOBXVAWU07J/iW6VQOYtXbqpHdQ0rr/oZ3RCLjYE+0ffX4Zhl8KyKUgXHluanGldK/xDDb62ndrWofqYRXgmD9pRfglh8sCqZ5uHstqd6E8npKx9TPkYCA/mIv2FgDogFlWGsc3vKxi7PVVUfv1R99v8AdHjhB+Dt/Bvqry4+DsyCHtoILhjpqplvo63aRmPo9D5/SJ5Aep89hxCqdgPJEK2q2+MkmUMMfwzZSQ5F0TIsuWVtrpCQEruZaKTtIn1tUM8MGt/fWnEeNkKoDx+7EhZkL+q2dZA/M65jXonTuGGBzUCpgXoBnOUS0ZWs52gZ6S2dR0FY2sEp6qQYFq65UxFY+qq9tOi70Jh7B8aN8PeKm4muFNandrc564GZUTQdb82y6lU2kQV2dbxZ5ZB+SYstIJb2sfA4KD4k6ox3HHpBAJ+m2sp5qxp+7ScRLS9qQK7h60xu9tMzvlLFu19mo0ivHC6MlgnV9zIcxZAONKs7j9ELL5RRak6or6rurmA8BjkcTfVzzvg64+Tc9vPUIWbA4ODDn+ypTuBJECvYd30NKGq6hHxlXe+uMjuP9dToQDbJ1MODo6Jy0+2m02SKuQvG3OJu8WAXffNzwXDGbAkS272Ty9/cal+GaqWuBjcbaOhsqtQYrik4HUXrUljTWjvwQhCrFyRRGhwN0ZJcLrQY9vaI0hmuY7uXmFFHPr4lEVUKCaiPsUNhz7Tsew2iktJWrCHO9sXFYgi17VKYBVKkxtmft9fl+xLBsk2ALFMcN90nf1/bXDBsA3k8+HmQ9tUYK+0zK9Vhb+9iszvET6vZLGGGvr9LKPCnBZ+l+snVQ0gM2aG2XaDZ7WDdSFLsCg6TA7uoz/Md/+6/wx3/4/2C2yTCeLaVkitBb1+RXMDNgKzlnqnBLA55RUBUVEmqsAEAFiQLyqCIqZSWUwUDDWcEnAabW0uQ4cXGgFutwWh1gnQLVmBN7Uii1WoJHxyePImDQFhEnlo1pp1J6n4vTRCihGhkjvTKNIE42cQpxflpuH6/B7Yegc9Tv47QxRxpt8fBeD08eDqUOJyOLjUYP3/7Oz/DLT64RRU288WSEhw/PMF9O8fz5S4xOhhie9dHup+iPRnjzra9ik1BlNkM76qLbOUGSDKQ+5myxRDttod/V8hqs05utViLWtM4zrJbMpSwEWLHtSDG+vrlBUUhSjRxD8JnlGfrDE6AZSWSRSrjtVkNUgdlGN8zBvBkjW+Vi/KtoUyT9OV/MpM4ngWe/z1IYK6H3ejkq2c9j1kht4/mzFyImxNIrVJ1lrqjXjO61E2EfXVzO8OEvLnEzKfDGVx/gV7/1GElcYHI5wfVLqheTitzG6OwU6/UG19cTXLAUyM0c4+UGG5ajaQLdOJKyIwSau80aXda/jFqgk27HcbXbIePTiFq6Oir842OxzbEW0dahmq5SyDkmG6y3KWNOxxHHX7Lj+NUcUDo1+LstRbUo7LRlDeImcjo3JPCqOc/LNVNiGti2mrIv8zvOFf7JN4WML/5ObAzWkqUjIU6RNFuI0kio6b0owf1uB6fdFh6cpjgZMfJPp43mWDfWMTa7DbbNAq1kh3Y3wWg0RBwlmF5PMR1PsVwAUdxFb9RBM46xWlIlOUIUb7BY3eD59UvMFiugeCL5oeNVgetljOVugJPzJr763k9w/51rpIMR+vf+W9x78A9wsvsa0sYHuJr9U7z/4Z/iL374EX726RhxN8WvvPfb+Pt/7z382ru/hYf33hEg+nz8Q/zs6f+Hy+lHuHh+gWefsl83yLcdvPnmGUb9MzR3bTR+PCHw9K6qUw/dy+lGgrkFnXAqCwCVXBmG9496lOt6nzx/bfldJjAWxCK4yGintOjFKD22aih7TMHBpwI8em2qvCzf8RUUqqEsfoo7c8p2WFvBcX/+YxElPpPYwm7olsBX39XzRRPqHof5YcEm7F5SVaB8HeB5gH3CPVz/rcr3d348AiPRGxFxUzCsHe+0wbrxXUKvvTqUuyY3S/MblhudZbAERpMIjATA06CSGhuWX1Ru9geos9rRJZDs5Khj9DhDH/RX3qW2KwyL1wD9fD+leQVmwJE5EoVRaAdHnqzufc8lSehglaXuMSk3QOU3d2HO0qqtBqLvtaW5YaCYESk1ZMwB5Ia+gE83vHR+CPXJDVYDqSKmVfaJehHLAefkMM+xMAI6/Y98L8/tVMPdQZgbxerCeeWHzxfpGwltjvNdxrkps5pxLiU99tps30h141HvpzTWUsU1ANceHQvXEbN9gve2uW7rmxqTh5MvBuMYZgGFDiqnbbrdXoJXgwu1axkI0CQTvbEp6ElxeqMNea7eziMAZYRSI40iMmRRShryFCvS99LndvAcfqeEAO8jzROVebNhlFTHhTsQxecYLGWG19UAcLpSQFFUh1e9pI4+yvG2dMDPIzYs9nakXR1s255eqqHKO9mzyWgKuorqetXUdheMxfNsbdf9RU/SSG+97YTaLXM9yGO1MSZMFAJ7o7Pq6LcVMOhn32v8b0r+OxU7nCPhOOO1XPH1tr7UzuW64+JNe/mWwRhg0KdaURQR110k9ciaN+Qxm+GQlFPlr/r7eGTf2192oCDQK2NSgPqrafmyz6thUjmgAudB6EhwQmuZ4yk0W45D19n2tUU7WR1bakeESwy/KzkOe9TbWh+5SFg5ZnyMVy0tY7rm4At7vP7vcGmoU7tDuTYDnkaRLiOe5b60Q2tboL1ZYtlsI49Ib9xgGK3RnD3Dj//8/8X//X/9HhYLGv4ZFhlValUtVgRcNjusMq3tqRT2BvJCBX+kfmEciRGvoFQpsP5htMhzO2nMM0fTVW8dHBB4lm0dzhErqaJsCTV4HNirgyzYqw17skQQ558wr5xaLWkCBJ4NqYfIcpethoombZsEX1avmOCUEak4wumoj68MmhgMW3j4qIv7D3oYDFLJq2vtBvjzP/kxnn85w8lJioePehI1Y/Rttlzg3qMHQpVlciSpsm+99RbyzQ0ms6XUM+z37yFNh9ghxnQ+R9pOMRj2kaYcrbkIPRarlbAuVosZZpMJ1kWGdrctAOrL58+wnE+RRE302qnMg8urG6mL2YzaaEYJNkWOHVVMqVobRZhN5qIcTBDL6Gm/P5B+Ik3z6vpaQHGaMu82Rq/flbIXUu+T84qOUlJEDXhGrQS9rlJkGYFdr5mXT7naCP1uhGaxwfMvxvj40zHQ6+Bv//avIo23GD+/weRqik28wnB0irQ9wM14jmfPrjGeLIS+nWUcyy0kzQ16nRTdJKX3AutshUG7LaWAaFNt6Bxh1DFpy6QlSOMzOP2aY47ji7mnrLBD8EwaNoEnz2vSWSIOLn1Bjos2LcQt6aNUaCdtuiH5q6QTc82hw4SwQtTqGd0U4Kk50Mzs5LrF9ZkKuFleYLHOkJFZJDXFNfVF5kCUqIM+biFpx+hHMc7bHdzvd3BvkGLYb6GT7tBs5djsqKDc1Qj4bo2CedpJE91uG6cnIwHn05sxrl7MkS2bSLttxN0Oti2ymZi7rEmMTApl5DrLu5gKEJ3h8oZqxqdotXe49/YLvP3NG/RPFkjv/T0MHvwDvBH9JrqNn+Lnn//P+Pb3f4D3PxqjiLv41t95D//N3/8f8c6bX8NZ5wmKxRLPLr6H9z//Z/jw+b/DqsgwfdnC4iXLp/SQnJ3h/OwMEajk20Hjp9OFrZl1I6oCm7ox+IagnnfffpqIzMMve50ZsH6uRwNEJUpynzRLUgwZMUzs48DTPPyy2dsqFJYCURuFUdGi9FTUbH8XQbFi7ndRQnXxPwIC9wxaZcfaJmTKkOJdLBUJdbOKJc/MjTrb0NV6CrzAGvO8+3M3EpF2ttzZV11PCpLb8zsvvixG4cg12EjlzkH0KAS3W5uohreDkWCjwmzuJqkFwcYd5jo68CzBbbAfhx5t7e6GCKuU46u0GMPoAw0V9Ua/8rOn7HrbsZX5YXetXVYNb3l2qQ3pY9gN1+q9dXxYRMfegA3rkd7StLrjsYNb7OUEBSUlSiofxCAoKV4BzVZ6yKLu4pwJgKe8qXWIADSPn8iYroCnDmfmUvlDe+azORoEI+mmX6pkypig8W4Z9q/qJJ7fqoqhC5iVZ/VcJn0a6WvnjpZd4JaefiHvWi4QBqLsF86mYK/pGnPX2KlqAB5zTvkrJZLvGjiprO2OnVMZq/v3thY3z4K8gynfstm9sLU6Ukjl8QiTGmEKsC1C6XRPUo32okh1Y9lGvaxrRtO16J0A2A3rcrnAENuSSrOVUJB7ATzKJ/cPzHYfLvvgREZKwCI4iHDZ+ulq2nq+jkeNrFlEuHznQFFUbmoGZdm/ms6hAUKnjGtOp9bzU9DBnGVGANyL7iC/BKGeRmFIwJ0/qq6rTAJRFhbw6RGavYHv4MZFlmoMkGBM7P2z1l4ynqvokLef8SB0DS7HR3B/W0freY7BQhzMB1krvONeAbj2p/X+Wm7bSlnj0u2IyhmtLypjOogQH3UoWaQwVE9XsBkAURspQgcP9j91Zqpny3dG/hymhyhI9WihvplE3gPHuIVsbWWvOon/qup4VtFOFWLyLZNG6t0EEAsMl00ra6rdSrvEdytnYulYFkBuLiRfjlq7Aul2hVUjRd7sSASwH60RLy/w0ff/FL//z/8JxjdXAjznqxwr1ifcbNBo0njcSU4ZcwnF+YQGMgEJVJqFRDy9riHPceApa3VQw9PptP6d535y7kmE1J69nN/2rpqz6SNGqW0t0SHQt6vAKCR3TqKrBprUdaopIzyeDp6kxXWarA+u/y2ZqxIto9+zAbSZd9dt42+/cw8npym6fdKDgXZK2mUT2aKJH//oMzH07z8Y4OQ0EnBCoJl2OzhhaYrdRiJeo9NTvPX225jMLjCbrxDHffR6Z0iSPoqtrkfdXgf9QV/YPnmxQpvtuSlEOC5nfdX5FFm+FMpmli1xefkcy9lUon+jQR/tNMHV5TW+fPFSEp2ocMuWWc4n2hciAKQ0U4nskdbc0lxZtv1ivpDnZ7uxHdoEs5I+osEURjQl7aHVxHQ6F/5omnRksjLaNpstkDCKN2qinRDAJcgXW3zy+Uu8nE7wlW+8gzhpSp7qrthgF5F62cN228LV1RRX1zMsV6RvU9xqK6Cv1SiEhtojLbsVCdikgE7KSCVVZklpzddSTkXHkwZ12NuMjPO9ZT1mzq/U8VSKPwEjHSQc1/xZo92ar0z9VZ4j5dJakewDQvcWtWW+cyJOYLKFSM/OGQ2lU4b5nQWd+FqomHmd+XYnJVGWeY4Va6qS5is3YgBI3dNRQoCZoBvFGCYxTpME5/0Ep4ME/X4L7Q7fhXU2m3Ityg2R8sl8TjY+FYYfnd+TNr24uBLnA9kJ3f4QabuLVb6SyHhKh0C/I9HVaWuMyXyNi4scV+M1JgvNTe2MNnjj3R1OHi6R3H+E3vl/iXd7/zWi/GP85Y/+J/zgpx9jUQzwtV/7Nfzd/+K38K33/g4ms3ewyzNMr9/H55//O3z09I8xzl8KK2p6CXR2Jzg9f4TOg0eImiNs8wJJkqPx88miWjFLK1o9e0pDNUXD0kteymnogmOLW2moutFa5tnoF17EufSgB8BTNmZ6j4OoaOWk1kEhHnyjcVIAQ6N3lSfXX6JGGbrLmCyN6/0t88gWagucLojVH1vNFHjqElierGZPtWntU1RfddfXAc3qWb/r2UmnsqvZrueUHI1QVaDC3fq6cR0ElORdvFKpA5DKxjafvtFsJJk6zCstO7TaOD3DrWyXgDrrUWRev1WlGdY5ufbsCkRer/7j3a1lz11imENAUkaMJH+i+pTU0NJgEZKQmVJmIEibmHHgLhxp67szQYUBoDt5ZW44+PAnobdNOkkNeml289RrtzodT00xzXG0/V5PM1qnU95tQts7ieFjgDp48xKcOs22NO7Uwrc71/31x/pCKboe7VTDT84KgCfP2zYrGY7DwGMFI6l451PEI3LuqwmFPKQNws70eashIL2/5YXo2HdHVHWSrAHc4PauYzApeN0wly9woBzgk+A9vMan1Th0RyDfjV7WMitdjFl37nlUUx0zmyOLyuEruyPBnIMGLpnfwrxOFW7guFFwqnmaVeMpGLXn9ghsSE0uGSE25qhKuKeubDHg6qoyjoNtqgY+w45T0YkKqLjRHxj/MhLVwFVD03KVrYSI1COl0RHR4+05p4zYqCfcS70IiOBaR7vMcxZtnxIjlv3l7+pTIFwrAqEiH3j75ZmOAS5bmqs9JtiXw2ikAsoQmFfjzE9255D8fLDMVbRdLavig+e4IJv02d41QidBONdVWVtvqU4S++PXYHsaKPOo/BFygT622QS+D9WAp5VY0VXHQKTv3bZX61upOJaXG6qu5cCzcr25U656n4DeHM5wAcYh0PStqxqLmvpwZNGpLYwmEBbaEs5JkFPD6sgB2AyAp88QiuExjzBDgtVO8yR7rTXS9RjPP/wB/vXv/u948eXnuGE+4CqTep7MF2T+HMf0aplJxFP6rdEU4Emwwj5itC8EnrpEmiqtzRuPdvJ4iU7R+DfmGo/nfWTMW6Re7BZLC2A0SoCnCaqRsk8RHdJm5Rg7T8ABn1cinFQNMUeSpHOqM4Hzm8CTfc5Ip2iLQGm/200hazgjbf1Oiv/sm49wft5FI1oRagsNlsqu05sCTz+/QRIPce/+AJ3eFqtshf7JCGdnZ2j3exL9ZHRtMBri/oP7eHH5QiiwaTpAr3sitMgs3wpAYMST4jykXjbipuQAgnmtrB+5WmK1nAutma+7XM0xH18gXy1kzAr1dLeVaObl9RhoROh0GeWkUuwKS5Zuma8k4kuwye893YpU2VW2lNGVsOZkMxIxKLYFy6Vo7qTmdhaFqhiLIu7VjXzXTtrCdSIYTdMOTt+MBbB1G330Wm08ffYFfvjTDxD3TnkyOl2qtHaktAp7ZDJd4Pp6itWKKu8RdtsWlsu1PmNzI6q6/XZHwCcdAqQPE7JxjyUFNmdeMdN+LNUkFBbiswqdmwmQVJklXmA03GwmpedqfVpqHkhAaKPYgu/M9uC4E1C7Vgo5P3KelVCRUkO8BkEm243X4ZhuRViTAUBRrizHIlsKcFyRnisybA1xUiRxhC7bJY4xiBMM4hZOuwlO+wmG/Rj9Pqm4LeSLtarlcl8inbnVFKcPI7CP7j0QQJxv5pjMbzC5XiBqpOh1RnIMxcJIGxuc9ESc6JPmX2K3OwGKkYhKjWcv8PJigvmyjdG9Nk7fyNB+uEXv/Ov45tl/h9mLX+DP/uL3pEzL1775d/Frv/U7KJpz/PlffAeDs/8BaXSNXf4XyJffx2LxJRYZc5SBYtXAk/N38OjJu0jP7mHYe4DFco7JzWdofDiZVzZXafhrXSMuMbLIBEIMTu9ziOURiTBmIOUQ3Ntrm4OWIlBBKvWGq2Gju4f6Z4XiGORD2C91cwp2RvFT7AHPctfz/BIRfnkN8Zdgs7xto5eaT0Lr0CeqvPZ1mo9V5aptG9Umf9xYPXpwQDO87fe65ahBedeHctRmPysQssLvijFUaauMgNq9w2uGtwgDrMYANK9xlcArWeuMIwAAIABJREFU0SitRWA4xrZ9Ro6D3LnwniXtzJ7JG5lXiWvgOrRuqifzOol3tcXr/L7O4jwEnjIUxZCvgw63jR3Mq7kSKh2HOTghTYpOlyB6estDOvD0iJabHbLnuu0oeX2eAmPshIAiVsJMOaFOcSwXAhngJfIunRClw0U2cItoBpEQfwNXwPX+97mp8/jVA5b9TQqzH+XKmjJWA12uNRUa5SBfa8JG02cXpoX1keSYiwPDlTQrW1tWoyByVt7daYeGe1p045UTOsgvDxwg4lnd679Dm36HJgW/SnBQ5eGFFEYBZAbaJIfG1kxdg4N3rBmwlrtr625YVuQYnbseibX81eBcoYyKuIRGPJW6ywiI0tmkncvB5xFCawAt7KiLgLFmmBcTsjQYrRUWRS0Xt1o1HWNqldTDuRg+v1BLmaPjp1tkU9s0WCtKsKMPrs4SesTVSccIABUvRXzEAKoDT42AVmBAcnWt9msZgbZ9rlSD5bi1/a8aPoFCbjl+qtkh73rL0hNOoWNR63LdNeCpANTcH7WQs0XnvQ9r4DEE+od5/ftLlNr9+86Bqt29H23ZKftbfnY6t5yui6tEPM0R4+DzoEGqjrY9yPcbW2ftpsqz8PfXJ9c+VytGdyfmEGqbO/B0uq2/q9CgD9bmYA7Y7/QdHXhKYmhA1a6Pw8CYOL7q++LuUyoYyeK4tU1HnzkEntqW7urj7wmvYqyRoYV8q32aokB7t8Dixcf4N//n/4JffvBjXM0XFvFciZEeRRQJYq3HTPIDZfwTeG7U+GVEiXNGgCcphUQoNqdk3FnJExrJNOiZoxjW3vQGp6GvQFNTqVqMSNngiC2dgFRKrh9Cl40TFZoswaoJxRgTxttDIp4mEkeHkuTvCXNuozVKG1Th5XOtsV5nSKKG1PA8Gfbwa+8OMRp1kKTs1TXybIXJeI7VYoObyyXiqI/eIEa7D7SZo3d+hiRNtcwH25zgop0qWGHEMOK/UzSbsWgeLLMNTqkyGyVoE1y1U6Ff0uklwJMlbZZzLAV4ZtLGBdMOVnNs8oXQcOfjMeaTG3UCmB1Nm5WKs71BT76nYFSerbXepfjbWB2iJTRc4nuK5lBoiE2pkdAIV5c3piKsEWSCs9FwJKD0808/lyhnr9vDoDcQJwVB/+ARDaMYnd0QZ/0+VssL/ODHH+Bq0sI26eLkYR9n9/vYLYD5fIlr0oPnBPUEWB00W5qbSMDWinYCujppW6KCHMvr5cIin3Q80Hmyw3K5KIWpOHb4HqQTy5ouDgsK0+ne7VFQzgatD9so8z5FxGrLXNpIgJwCcXU+Enhy3PLdCWDpxGB7SJ1srgsEmbsG1hul30rZlSiSyC3bWwBglmG6zjEtVlhxdKSJRHI7DdJPY/SSGP00wagdo9cmhbqFYT9Bv5eK04HPRUp7lMTi6JEc7KxAmnIeRIh7pO5ukc832K6YHztAqxljvlxgvJxgF29xcv8E48ffRxydo7lhLu8Ys/lT3IxXePmyJ+tCPFyh+2CN9rCLdH0f+fQS7XiLXucNbHYdvJhc4MX1SywWPXQf/Q4G/Zc46XyEYXoDivt9+nSCyzlw795DvPHwXZyP3sJgcIrhSRPPn3+On7//IRofjae7yuivuD6cZpoTZCIUAWDUDcaSZUujw7YF91TWDAWKPuiCq3XmAuBpRoEYiWYsuoFR+Vjra7LnamieRuA+DYxCpozvAuGgo6u6AKFqc6w2zrr3VhnSTuuQtzBDVdvH24/esNfAgcdDK3sPyCjfXdd6XeCpylwKFvyaoSKogwgpH+Dg2trFm9fPc2ELByGOvTxK6iJFLpqgm3tF1QqpUQShbpA4LWv/bwGeRwywA8Pn+LZ98G3N7rrlHI4JBzy3XrYBFHy4vWfzMVvFL4MJYoaAjrgy60upIa8R8eQUKiTHRZ+Kf1UMggBIqUxpGe10p1CZL11GnQ65XtofLjTC39tYL50IliPs40RyrbSeXm3EloO3AreV0+r2zlLgGbSe5RiX49ZOXYvIRwW/alcMgHgoUiLAwH+n9qC1pRpw5dgL8jH9O1E5DbwuIWh0I6vs173IZRkht44TAC3UJT1DKaMODoL+VdtVNj4REmJAT/yyZgBb9+m6Wa1jOibq+WiHpToOgYisY00rT+ICRBbBrOd4KvCsolHWO+bIEHAmGzINA30vBWxV1NDbTIGnXmv/U7WJ5tQcWwZqYMdjaOWBLo5kV7bvK1dQkN9pkRCt4qEgNN1TVi3BlbUvr0rplSp3mHulizCpAJRK91cK59UWVUXMq/2j6sOjqNNOPshTD5x55fWrGF85zmxql+OcP5dBcL/G/rUs+lR3UBzOXwWQAfCsXrQ8WHZqsyn8SPEpyrjmmK6YHKrO7BH7eumbg3FSA5Ee3aycwq4R4G6vstZnEEjX6K+KXEk7WdqOR8nClzhwEZoJ4sf4il+u025jlL5Zvcdr5fXLgdUbO/StwHE1861pDWw6CHUmksB5NHesDkzlVwoANRFhgzYybCZf4g/+xT/Gj777H3BJoZK8EHVOnh0JdZUGfiZqqYwQEXjm25YY40JrJbATVe+dARitrynPyfqIVrOTbyJCLQZGfW1osRSERZcYmZM90c7nOVJChesLQS41N8Q51FI1ZtIrGbG2ep7bdaFlNITSqIuk7Omc04xiUTSG6+iG1E5V9obQiYUkj04a42TAfM423nlCQNSUKB1Zp/PZTEqTpHFXwOd200Qr3aE7jHB2fo5Oryv0ZLZHTDprEsu6x1I0w9FDdHp9AVe8ZUEWSbHD6el9oQ4z8sncPEY8xanA9mdUb0WgOxPwETMHsx0D2RLL2QST6wuMry6wnE4kv5F9wygrFVW7gx7uP3wgg4dRt+V8KQCRYkCswUm7kMCz3Y7l2gSCtM0H/REGgxGur8bqBNoC62KNOG3g/Pxc3ufl85eYTWeikCvRNnEmbBD1NtisY0SbLk66XbSTHE+fvsQvP5tjiQTDhwMMTtvILldY8HlWK7m+RmIJyCOhBC8WSiuOEkYeqTJMoR+uFaRQb4QuLX3ZYlmZuQglOUjUkimqvMz+p+oygTXbR8v70DFCYJ6IOBJptFqvtkAzJlBVsSGzmhXJiDqy5oyqA9ycklJajLWJ6LUkZZv1bnOssgIrljpjRJh5tMUGq/UasyLHOFuJiFchNVebkqJHMMtI/bDTxrCTot2iwBUw6qWSaxy3dQ7pnmg5t3Rw8r0IyFl7NgHSbio5lM01mTtaR3S2muNyconlboXh6QDD314hSTtYTua4uniK66vnWK22mExamK2ARtLELt3Jn7NBG0krR6eZYpP3cHO9wcvrsURt+8O3gUELw+41Ru0p4h0Vixt4cVMgOR/h8Vvv4Pz0K7jXe4zTNMXTZz/BZx//DNfPrtH4dDz1dLDSWPW1TqJITpmVouSVsIQeo4m0oc3gej6hkSDHSfK2GjVlfTXfrCziyUipbEQl1U5/8EXWN06hOEmEwoQqSqqFLtCydzg/73CPrL4pMUEQ+Qk23tJgFO2wQGqzBJt6gcNIqD2Hbaa6y5jHfq+9bns8Fa55NfQUOvRrgDKnSXnwocynlnP1HaS+kIlb+DNV9CRXW1RxHp6hG4qrIjp11M505T9Xpixpmm6g2mbpRcwDkFIZ49r3XIBj8eq68IUNkDD+sSfo9Kouv8uA4rmi5LZ3ETNHym/5RBvS7EowUnnL6xHP0JwKwWbVu7JpirT+qz+S2+csBDfKjCHgc1Dp6O7Dt961vM4y96+MbFRvJbMsFEhyMFSSq7W/nbpUjnlXfOaGYP3s5K/QAAvh9yv7x3I6aw19JPpDEC4j8cj493nL9Ys0VBnltvaogWwENVvftDSTrx11QObjhbOf/tHaxwGqrzmS2+fAsaLgVdEr/U6WJ3cshSB/n2pr0QxNM1BAwyuoka7RUF7N89Q9OFLlzOkFdZrLAl46ycp1spxX1k6tAHh63Uieakq26uxgfqe9a8lGsAiPrcV8FnqAy1HugkMm8uHtSE+xAM9j0cwAlBN41qBn6XypxkA5FMqIcBBJNeO/jHgHa5g8ZUnF0yeWmm6inOwOgVCp1TwCVpbGgb8CbqXYSskXU+2VfpGI5/5greeoei7+wTALvtD+38uvOAbag3InwfJqDkjjm5ridHi//UhrNWKro3yNrj9n3VlbOfjqe5gGAnUT1LGkY7hkbXgTWb6fg32d0/7LcN3yHF9nkxjgKm9Lp5hzEEJHQxXZ1Peo3BH+fjWKru/Fvk6Ee3Ppr7c55FoXtr96Xd+ym3zs3la+5WDvqcZNzRZSWCBHq5lcj3jKz24r6SIouWm8hvwtDr4t0sYareUlvvMH/xLf+aPfx7PLK6wsH1AIqq2W5I0tCFqWKzHoeZV8pwqrYozTdiDdltRGifhoLU114lhOYUQap5ZGCetvEsjEBFtOuXeasNWEFfo7r8Vn2Vp02vYdWmayngrw1IQVGuOMhsWkoFrEVcAqI7wEK4waGY2XEaqlKJDmoC5Fpx2j207QTSN02xGePOYYLTAcDCR6NZ/NBXCdnZxLMIXtsot2aA9TnJ6eam1HeZ9YqLN8OLYZgVBv8Ai9IXPv+D1tYl3L+4MTSV+I4w7SfhettCUqrox4btcZ1qsFlos58nUmwLM36Eo7ZBQdurnCbHyF1XQiuXxFZmqq6wJJO8HJ2UiANgFXLnm7BJ5Uy6VYW0OEnqhQz3xf9ivnGdVqWe9zMp3JvGSkNM9XaHdjPHhwX2bh1eUVJuOxKMsyH5R9xJIq7O/tJsa2IJhqYNiNsV7t8OOfPMXlfI1mP0XciZBf89o7Aa2k6DK6LfaH5O42MZvNsGINcXEwMErNEjQttFNGY62Op+RhMly7tvfQNcVZKxybBKH9wUAinq6sTBBOcEsRpagZy3jJpV7tBkmvU5kevpEGlrisQ4zGNjVKzn15ma20TA0Ftkjl3Wwler7IOQc0j5azlI7IbLfBLF9hkq2wYgmfMv+cqR0Rhv0+TnpdUCsiRoF+GuFk1JeyPJqnqn84rEnYZQkc3nc8Y53WDZKog04n1XJCcQOttImiUWC5WSJHgbgT4+zXU7T7LRTZDNOba0yvx+JYmExm+OLpHCwVm9N2SjUqnra3OGNd0SVwc7HBfL5FMmijfdJFMlygn2ToUBJrBjx7Aey6HZy/8wS9k3PcO3sb5+0hmjdX+O63v43Z5YXUKm08nUx16d8LBckyXwLPAHSaASfrmDSmGiKVIaH/CrdY4c+X3vBD4EkjRnL0aFq4Uiq9Chb5cHkTl0nXRbMyBEr6UymxaCqQR3Kaamt6AAIr72S1wel3HMz1TFZ/Q20yB0Uy5Pfs0grQVtGB48bygbGxp/64/3sZzPWyb8cOke8UeGqPlMI2tlmWHlRSziMDLcFGGm6+OoG0faT9ZZLz/05t0nuEm2Ml0nAEzHk0K7RNwjxPi9KSFqPvoVd3+o4bkbqnHkEgey2iYPnVYF7ayDY1Pd2BSPVvv6yz55QOpBu7boL1ezjYUODv48spXj6G7gaenB8etRRzQ25rV7TX5/ctV+YyCqAATilnoiC4VBy19yv72ICniqsodYrURb2LUrL5cfEc72fhA5QRKcvZM1EXC/jIeXf3kLV4uJ7YDNw/3/G+XrM+p/w7PrU2RSU+4e1VchMkMmc/Bd2m49udHVb4+dgLhIaoSKwr+PCPLiF1WCVjpFo5aqO0blq7iqO2neemKLVTJ4S8o9WT9WPqRrzem+yCkra8Nz7DOcH6ojaUdZwYbZtrtIrl2LMYA8Zra/qslxEmgkbMNTZD3NdRo2M6iFDiDBFfFfE8mMe2MaujwbwGpdPFmi7Ieday4gH92vPs5Fx9HplFoXialbO0oaI5PqI3qXQtoemJnoBRTuV9LHWEZWYCoKHAU9Uy+beCUUYNfHAdy4Ws1pjD1ckjo77+8Hp3p5AY3aE2tvYj7O7G8IPCe4dDfX/YH6yhugWE8cqaE7t2fVsDdYxp29jwqMAnz27perjPFiivJZGu0DVbiev4/NLljZtkCDx1vajy7H1lsf3RmzmoBqzrnLVOqaJb76kD+8n2LMfLFfisZrirp9c6ae+HWh6urXV+Z30uvV7JmBGxx2o2qjK47kscp7TXWBWAYEN/s0PS3CLOb/Dzv/gj/Pt/80/x6bPnkq+mW6omxORU6FwyYqZ5i8QEBJ4EkQ48GV3hPCHw5HcSdWQdRf6x+pw8nn3qv9N2I3W26msFizrXaeDTIJd5SHowCEIsj367kX2H+5F+p/oRXLcIUphrqDWAtU1EPMaiokKjZNR2U0gkajpfIE5a6PfaIo5DFdRRv4033lYqZjvtCkghCGN0jPRS6w5sogaiborRcCj5lIyWtdO25G0SgBOQJXGCuHsPaacrQkJR3NK0BYl09tFosD5piqidSORKSgCxjMZmjSJfYjmfSX4cBYvSDmuDnko+e76YIZuNMR9fCyV3S4EbSY9gFI7iNdU45e+k/iqViXltgjxxDmh/8BzP2e32uljnhbwLARyFptiHjHjyu+ura9xcX0mUeDQYoNfrCljcZiqWxHqdLMXTTbroxX389Ccf4+nFFBkBJjt7tZD8xEG/j26no84QKgthJxRqqitPFqRCV2V06DRotwnAODR0Y+IIpkuC0WWCTImkG1BlvxHwS51ZCvRgKyCTdPF8uRLgGAkNdydRT54b9yi6ZY4x30ht35H4PffcLQM1Wh9U6tAulyiKtdCqRd2ZdoDUUt1IVJuUXFn+CUptzM2zlUR7mfO5lvgZ+yJGr9fD6aCPlPb4di0AdNBN0T0l9beFLum5Cd+YNN8MvQGdFW1cTW4wu86APEbUbqAzaCEZthD1gVa3iVa7yciSVDVIzlNVy90skXE+L1kEdI3F/AYf/fwSX3ySYZzvkLeBfNPCyXkH33jnATbLNS6eXmM6WaJ3HqNzf4uou0a3uUMrb2A+buBiTLr1OU6fvI20M8DDe4+R5Bme/ugH+Mn3Pkavscab94DGi5nmeB77CA0i9LaXEc8KUBW7pio5Wef4/uoGim70kFo78m+LnIraVCm+4LlohRmBiui1hlCzqiVkG4AYDRryVLNUjD2tR+gWBSMdr0N8Va+8P36d0lM3girDoTK/9DxfJ7lc2DfVX95mpjyoG9GhebHf/oxivJah/hrXksLyvmnZZBIAanltEsmSIrd6xzLSaTlCddkbp15aHzk91xZ93wzLvAq7hlJ9gw2c92EE5sCq0U0z2J5NzU4b2gGvGy61cPttAznolbslfHTEVoDckcUewUqsGxU28LHvDx36OypVVTdVq1HpuZBsg+IgM/DwZQw26jxSqz0Q4ajGFKNpbpKpQ8ejC5WRLOAoaE/JMbUcSgeeooZnZSw8Wu79qwa5GjQ0ZLyEiCzvov6o808ZDkEH3DH0dc0PNks36vl3eK7TiavZezAUKsdEBfeFrlVGFv2CKqddz+20NiwdNMzPv3tGSgWUvcMOo3mqNHqbUV3NQScgVjRE+cYApxiO4lCwDEgz4g+ZKWrICPH1DscLBeUceFYA1iKctvHqWqvqfw4yfcHT/lNgt9mSvmaAxNvO72/roYA5A56hc65im+iVy5qg/MHX0hJgKtDkpr71IrCOUYP8On9GnQ+2V5TroTnTBISqEZtwZytp0Ao6tf2qiCctirC9lIWixoZEP8w5WOyXhNofS7aX6dWqgR5GF30/VtBgb3N0PlXPd3ibOq2bJROqz6EAkTT3HiM/HEPh83mfvSra6TNR+jpwmoWOJPVHsC7k7fPNnY/h/lHWsfQ5a+ermnZlkUi6R1D303cbrz1sW2UZHXYgJ20R0u1lomoHlN1g/Vh6lszp5VFdXaRsFZVN99WblmwzspKG9kfl3K0DT8untJaVc0twrg5HlnwgvZaiNWqKM4KyQ1pMcPGz7+IP/9n/hg8/+1SAp6pbN1CsN6rOKVTbXIBlzrqeG80zo4FPY5/Gv+eeOfAkaHTQ6SVVHHS6OKRSZAmK1gKAYjodjNrI85mLJ+vNms4zCrLwGK5JCjyZi03KotBTrSYwAYVGhtThzQin3EfsRYrsECA0peYi1xZGrQhqGPGMmltWBcEbb9zHwyec0bxXE80dVU41fYCCNYygJWkkNR0pnENRIQI3eYc4kUggu5s1OQl+EJ/KXOoPumh3U2y2hQD4ZitFmir43DW3kqfXiWIkBNNcS4u1iAuNCS4WU3EaDO+/gzhimZEcxXKK+c0VFpOxtBuFeRh520jpDAr3aB4uncniCN7ouu1MOEb+2MY8nrmgrOnZ6WoUM04ioahS8Ge9JvBLBWSScnx9fYVNscbJcIjhsC/U7PyKNRtXWO6WmOUFGusOHg4f4NNPPsGXL68xX8dA1EYnWWPQY/kYpctu6azIM6HWEHjmeYbJqoFVrqu1jgvOl53kv8ax1uBkxJUvxWi07BNbVeV1Rxjxg0afGVHWqGpG4az5XFgCdGywcgK/l7GSMCezzihRwTx1afJ6FNyifUPlXK5RqzyTvpQ6sxGdLWoB5itgybJErGEr9jUjoqSHk0FQIFusMNlkmJEhKCWLWK4mwelwiG7cQrQp0KKycdREMmrgdDTE2aiPbsL1jCq5S3QGCdJRB/PVDPOXBTazJprdLYZPInQftNAYroF0g0aqSrhsn2zREGDP9aDVIpAnxtpgk63wyc+e4xfvT/DZ5RrjpIFt3MCDx/fw6+/9OhqrDJfPPsF0/jkGD4HeI5YiAgYsd5MB82mBRRGhd/4Qvf5X8ODeI5z0Elx99ku8/+d/idVlhsc94EEXaFwulrVwga7VujgqecP+s33a81l8uSxEjrrcTgJjyvOR9GpZSaOwiKfVOVM3p1VDI7XJJM7Vt6UdTdppra6WlLEw5CReU+Y/6d9uffpzheit3MYC7yzzHfR7Fx2pzMTbNz4bmGaDeFtQkasGTwxByZZng9k9oEd3nGATYpJzOfz3DVmzwHVTuhvEUjZa0ZwuuvyU6qRCr9XSIML/M+O0otl6FDQw0m2/lYlq3eBRM93QgaRGs602gNrTWq2tY1tvOQ55fQPE5bMdKb+wt/0f3c1fr708DF61hTVKraXF8GHJGLNnnKLm7+dDw8m1+kBG9SoBeGUMFWVE5Mijl5ac1Sq18VsRx+rnkIZTAiy7b0izLSM05tjRdrG8JsvHJS2JSfmNba6zWyKAgSJxYPGJkS7CHBaB83qGJfg0b/ZdDASPphlfX/eDqrh8XWPKR6i37C1MAjMUrTfV9y+dpD0lK50wJWyS7TlH3KpUI+7QENblsloztPZwMPHtVgd5YQY8SwdK0IU+ljUHuhL84TOHNFt/GqnE6oa8RxVD/9auCeZvk0p/16cQMrdRVE39T4xmYaXoqNZSIRoRUS9zhUw0imVAkO4IK+eifo6QrqpjgsYPvccKYjU3R0uXKHj1NVginrY3lW1WvqsDzxY2YhjaeT6O5Dzdy+R3sn5oQXm7iUbAfJ9hrT9RKafxrXsQubg10G4gX0s9qVKi75W0hVSy36i3NBNsza4xX/Y7w8ZX6BtwR5uswiVlfo9qW+GfCgIJtqrXItZrVEJWvD2NZ//4+x1GNB3e6JE134UxVAKz4fjaW54kElm2TWseMtcNbz+9OJ9RS0D4J3TelM9niL9ccx1w7rF5OHbLsKrn1gf5nR4BdUesvKPleNZXGaaX1du+bLNqSbEclKqYubdN2UbOoglqXVadYG1cWw9E2tC+cUpxFdXkL5Rq62u4rhTCNhJWkVs4DQOeqpaqzBdGWnZIihnmn7+PP/rd/xUffPQLLNekz+q8pIAJhVFWpGoK7ZJlVTZYFowGKoWRQIfgRYBnEPGkIS3AgkIsIl6zE9EWNc6VSRBJOYwCBYVbCDQJIui4IWXWgKfUX1zRPdtEJ02lfiVVz8iGoiIojXPuQ5KnWTpUjZXFtY/RrVZDI4KiTq5RwfV6g7iTyvBgJJJt0WysMRx08I2vv4NWeiFArsgZfU3QbfclUnZzfSmCP91uipztGMV4/PixgBrJd202Je+QoIfvwX+vNm1RJj05HWI46mkdyHyNgoAjHWg6WmODpNOU2pXtiJTbAju25zoTsDCdT0RMp3P2FlhLkxUedkWGbD7BbHyNzXottTYpVFRsMkwmLzGdTOVdGXVVoZ2djmOjerPdpU8iRquVjpu2VbiHVFYm+OT5DtmC1Oo1zu+fyZo4nU4EwDEHk3VBCbyWL1ZYFlMsG3PM1htk8whvnL2Jm6vnePFyjEXGqO4Q5/ea6HW7kmdL8FqwJme2kjFAMLgptsh3qZSG87qadDSwlAzBXafH0iAEiYxWroVaLecxCsxrUZiJzBXmBkvfRuh0+P4NoSOTbkwKj4NPoX5z3EgUs3LsyX5mJWY8mEJKKx0vvqRJvVNLuZNoq1G8t3kLs8UCK0atxV5UBkDKyDZxU57jpsgwBhkEDRH04jg86Q8x5BjnKcUarcYG0bCBN588xr3TIdox98olNlgi6jbQ6kfIm2s05hHaRQfpSQvDN2PgJMeseY2b5RUmzBEWFkKM7LnO6c6wh5PzE3R7PREs2eXAs48u8dPvf4EPPpngguO4t0UrTfBo9C10RZTrS6T9LzB8tAO6BOo7nPbvybmLxQIbofieo9/+Kt59811kk2f49Cfv4+IXT9GLcpwzDzVvojFfzmrWVOWFdzO53JYqz66DNRZtNeNEDR/9iLdbd3ijz0jctMwXFa+LRwbsJDVMLCKmFocZ6pWYiXvIqo3RN4HKgFfXBf0BJEqpKpoaMlpMvYy4mre8VLwTW10zJtQMtZIEvlGVhoVRhOxt1QutXuENeSxBVKHuGa42DmH2H4k8hN/RmNT2c5VSizqIIpl6rqQCVSP0fldCHiFolk3J7ncMTMt3pgDmaSe6eHtUtFyjsN2SKmPg1crZCAAN/s3aru1y8ioFSiX5Q2+7mMtHjZT9L8M+bwmrAAAgAElEQVRi1Led8CrveGC9cJstN3Abrb7+2vektzTR8GRl+/awv+gtOjQAD56vRge79emDGO/hMeW9xbII85F1spUg16LrKiJfBxn77SMAKUw7K+X3Hfbopk0nobGp9YqBsmztuY7QJfcjesKM2Bv3++26/5y3RQXpua+D+sN203OPGel7AEwcIHd9dOPwTzhyy9VH1i8FM+511S5T6rJTsB183HXHcC25bXzz+0Lo0NXnGIDwKPar7lm1llGT1R1Xgr/KeaEq3+EzHQAqtv26qpJcgk4Dv+LokrFsHnjbM7SOnNHBLQdK2sH+KEDx3tI6bfpRHQGWfNE1n/9wEONn65GSL+oeQGHW+N5TgWMa7XGwbkqEuoybVW0iI6IcPBZR4LuYCqSofDJPytadcDzvt5+ULzOfhcxgmyuhKqvupK9YI/xXItByuL6Ga3C5ze5d7tjedNdY1W6oZtGt81je8VAsqL43sC/ra9jR8W8ODp8nvl/JXmMiUTLAtL7UKz+8m6aN1D/795VVx3GsM0L3z5EHOvSyHbSrKJlrh2tXVyrD5Zou6QKtig8j629Fp/VHZhSsAp6V7STCO55CwZIZzQiLXQYay62CYz+irg622zGy57/Ad/7F/4EPfvoBZhR9ITV3uxYqquRBZhvMVwWWGcVYqPJZyFyS16V6KMsPmQ3FhyEIJeWVz0jAR+OLJTEoFMNajMwBpHOE1PcpcnSiBMmugeZ6IzmOcaOFmPUkm5zXW6ljSVXaAUuFNCJsMlp5QDeJ0GaESMSE6JxlKRjmkRKMpCLd51rjzNdk1K5Y5xKJ5DGkSDLIenI6wHqzQKcX492vvYWTswGmkwuhUSotlHmeESaTiYDpFy9eCMDpD7s4u3eKXq+PTz//HN3+AJ1uD01GLdM2ut2+TI35LJfalcwFJTAk6CQ1l2OldKbFDcmB7LY76Hd7AsjmN2N6sqSsCAHfp7/8JcjFFHVT23clgpZlQnelA+Dk5ETyXq8vn0mZFX7f7/WQJqnkM/Ld+U6M0i7G11gz71EYVBFaEVVSW1jMZsiWCykxEkfMj2XJkC2aaRtxTBElzRttbXdoN1pS9mXTbCNjzcp8hnW+ENGiB/ceY7dt47NPXuL6coG008bpW11J7YqiHehDYFR9PmM9yDXWWYrmLkEr2Qgrt7UjKNpixZIwaGLTirDk+gqg3YnR7zBflQxeVXelzUzgyvxbbZcc7W4LSer7dxNJRKVY0o45byhaxWPVQSB03zapz4wQMtKba4S1AWnHTbaTHFb2WZwmEvFcZpk4Fdivo9MTaWfWLOXxzI1mZF1sbFJxm+oclZlD5gEdINsGpqs18g0QJyk67URqlrJGJgF5cn+Ix288kPIq7XgtEeNOJ0M02uEqGWOaZHjyZID3Ht/DWdwVcan/+Mkn+PmLMZ4/X+D6ywybPMVXvvar+NXibfTPJmg8/DF2p1+i0bmHpPk7aDe/jnw1wZ/9yR/je9/9Edj1xaaJ+WqAx0/exf0nLQzPL9DuPEUarXHSa2M7WOHiZocxh2jeRrf9BI/vv4lvvPM2NstrvP/972P54ed4bwsMz6gLDUxz/E0ATy4blTiALJ9ec84QmVMEHZyKgePedAeeZZKtXUBUUtTT58DFaw9V63wl7FMamBaJKYRQYoXQndYb0HzNWcparPLx6JE77yWKG3jcOTglUlTSvJy8495EWRtqXlqNEtmnpOSY+VLb48I8Hj3e85D0GRx0KhCV6IOaWpyGJWVWzzTLxbz+ClArw8sjc/5Y5c8CDnWzDEGnY4UKL+j9quNCMGlGNr2aRgfTiEEloiGbrzOMKhfw/n4f/FyPktx+4GuAWKGT8h33vdY6AkppehkEdcNBXrkGmqzu2yueXE55jcdS897zDOvGj94yMOhqLWPPHYJbmXt1Q9tHeBiw4+tpTdBqJKiB4qNF7xmT+lMdolf2sez31U7WeeTe9b3oIL8/BjyPNZ9TamtG316eJI2xu+CiztVDo3PfANSo9R0dJaVNqjFROtnCyKI0gNFjS4eAjl/3lt7WPsfaIXzOVwFP6lT65+DdrK+EQXLE2RXedx948nflmuegS/qBDJVD4FkOE4/cBcpn8lzqWazSJIzyrLpHKpTmdTJdTMmZjYza6P5RUbddqE7Hne4pZLqIc9HoVhVkreYQRR78P36rIE8jnr72sb0iWwPEuVjuE3VGjJ5rc9SAtDo5KTC00fISzHkKXRt+f1v/fOg5Ed7gsjRnmX9drgNBjmiZi19fI3y+h/MxHB81B+dr+M7uWOLKX8vedOc8qiTDw2PrzhL2Yb042auAZ3WuDTETu5fv+TyMTty1TgeK46861Om8jrNDl7etxrZc70XI7aK1+emOkXIMuYSh56uaXcIyHH6+5WzquKhWQBcZkginMVP0nQPgqensyJokfrOkE1kc9CwyqnOD7MsP8e1/+U/w4c8/lOjLljUrNwUkH82inIvlBstVgVVeIKdjyaitjPRIrrbpgjACShAggj9SukSfI2610CYg5e9s/DIgMGsU6DQjSQlobXYSERKBFEa1WDNRyqgUSJNYymuQacBIYMrIIoWEyD6Sd2WkjJGzrZQskWxtzmMCWgqZ7QqJjhGg8g/zUiVnrwUMRj00Wxv0h228+fZj9AZtidSxzwhIGL1lLuDl5aUAUNJSec37D89xcjYUIP785Uu0O10BnaRWEnh2Ol0psZImA4mAMo+PtOQVlWaXS0SJllvhfajy3aCAULstkbzVnGVTcknzIPOPtSvH11dUPpNxFjoxxQlpZUQIPtkeq8UEi9kCWaZ0X0Z+F/MFJpOxnMtyKLv1UgD0UoSJyDqMMBgMJFJeUHQnXwnwZFmZXZNCNgtMFiyB0hK6bI/OgSzH9OYG+UaBfJTQJNhgndHJwahMgsnNGtNJLn2ZDJtIWDKkp/RmjtXVssD0Jsd8wkUpRmfAsiYttDhG11vMp3NiYGybLeQEiszDpwLxkMq2rCer4FOoxmTR0FnBGpqLJdAsJIc3iVPNOWbkT/J11x5pUrXmHYWhWgLKGYnnfBdegATYC+mvIlPBMkZT2Y+L1RLZOhe6NiP2g9FIxkvBecI8TkZg6VCVkRzMWmFuUoxohxWVcItc0mYiPieFjzgmuFcUBaJeil6/h043wdmwg/tnXQwGOzT6GWbdKbanTYwG99Hf9JBf3ODp8y/xvc8+wi9vFpgtdtistkjjNt766tfxO/e/ieHDlygGH2OKK4yXDUxnI6ynD6g7jGdf/gKffvw5ppMGmswLpbBTL8bjt2M8eEyhLTp8UkwvWpg0JpKLm+WQ2rRf++q38N7Xv4l8PsGnv/gpPvvlx2jOFngkEYwtMubYEoP/dSOekssSGCW6HO6VLQg855XX2MUizGDdA54qZOqiJpp/EwJPXcDDXdOiiK4ESfqu0KHURHQ7xKOtCrg4dcyEdKEOexd5p0C0QgOkerUKQKtnXh2vO+QbBYbhR237yqg1JpEcsg8qQuNA6MMWleXELQFnUJtOFlqLuh3zUldGbv2Zyk28JghRJxW5naiGYlAyxivY7O3OYpyZ0UG/ErcLecfACNBrunHHyXtAQLxlz7/LbDgIpB2/jgxMQ1sOnuXIujNA82JqBxxQqMVgvfuxQjz7CntGqYXS1nsmUjhGytw0bdnKGLFz/HEU4O3dbo+JShEvd7KIoevToIS5RnW3OSaXCzzn5VjVRzEaZuh3CYCc/VNxyKsbLZw+oZMknEPyKASedwApiTwSeB4x0Gun7idlHu2pasOogc5gdqszSI3cEsQEPeqRh31j9baBcez1dIrVQXK9bTxP7/CqrzlczaSt1rqSV2LroVZwfYUgkN3amPv6U+mtCoaACDU421UdE5o76gaV05Z1Afd1t1Tt9fI4tu5wva8ing7QFMbJUmptJ2u71fpz0KkOFcvzERom86sCR0MJPKv1nM9TibUphJW2MmVbFWfie1VUW/21TsZqfNseZZRvXwMUp5sjqD5gbQW4fT55/qTcbw8M1h0ae7V8DeD76OG5rxsB3UuNKgdgeL7sBxZ4OAY89Ts6F0KhvkNBpnDZ1uFV32/0O1vr6RG+y69UZpzuz5v6fNLamXpMOI/rS5vkrlTvH47/4PKazKQX80iqjtZAKV8c79oWNpJNLMfe1x5H39/0xN3p5VR9W99lX9vusI4UdDVyixA0t9huJlh9+XP82T//x/jFhx8J0KQQCamX0+UCi5wF7CmYwj+Meq6lBqY8l7GdQj0BERUSAR93U6kaJ+sW8o/mZHKeKTth1WQ0tAlWayTTgP8Ww5u5bxTrIq2Woj0CMpkCskNzu0U7jgV4Cog1+vy6scam0HYjO4xzUOxHirsIFRdgWlqnS2CYChWWjcu8RkbGhqc9PHh4JtG0yxfPlP5r4jVUtL24vBCaKAcAwRyBJ3M2x+OplE1pd3tSnoWgk7U0SW9klK/XHYnojKSwNDW/lEI/aYcUX0sRiChCNEC3nYqS7Wo+Q2O3kTI4u80a2yKX6NwqV7CoDBG1fV0pmHNI1lEeu86kpiXv2+1qxHQ6mQh4JgCVvEQwetbBZtfC9XiK65uJ/Hx+eip5lUVGVd4C/UEbcdrBeDbHeLqQPNbzs1Oc9HuivDu+usLNJJf3a7cj+cN9kLnBGcHJkrmFheQJ7+Id2mmE0zOWczFBnmKHNXMFZ2tgF6NosXZlAx2CRbSk/Md8tpRRrhoSbOYmOr1IgeeWpCRSqmPbbzRIw4h1vib4JM07EQp5JMCUwsEss7IVlVvSiGkvUClWHQFWJYU0bhFfUtEsLuhkzvE7HrTMlrJ6MPLJdueYSjjA1lrXk5FXOlf4Zy3OSF07OAZYTicnbVR+5ljP5U+U7tDusQYsF8wNdow0txK00z7ORie4N+qjnW6Qnm6QDecomMtZnKN5PcLmZowvnn6KHzz7CC+LDDtG9CmGFEU4ffgQv3n/DbRHl5jjS1wzd3i+xXTexPQiRac5xHY9xXy2wmrFkPQKzTYl3nd466sRHj8Buu0GdnkPH/80w7y1wq4VYXhyirfe/gq++s7XxEHz8QcsnfIRpuNrwVicswXbb61r+d8I8NRAn6s51sUWdHF2ISEzdi0/RoxMtzRdpMZWc1/gfbHlBKnleUpPucdPo1XlRhPYZgoUfWnXVT8kITnw1NsaaDZIqyqgdq5vXK4OWpaZUU88j802lZdWbZzAJPTN3/MpfQMq8U1gFtJOMnqwXUaBpxlPnrOy407SCoQHQssyAJWSCWreeOkNe5d6RImbkm3UtmnLZmbA0x9XKbWHxkzduCmLz5SUJ88j9YgCr0ev5evkqO6bArf9fJeBJO/tVrSMF79SaJVoJLM0GwKDrzw8iCLd+Wx3RQBsrFZiRnsDI7DZNSenGogVGa1unHr861WwnkaFG9/+XjrXPPquUTqJGHq9VXs0fn/wuQsEMp/M5lh57pG2OcCmNfxa/eAiO69u/0OId3SMvBbwrJwCflVd86pn0vVMi5/LHxpXFnURMQdrX8NBdw4dWXn22nUfROzb07c5s2Qteo2xWK53e042Haa+nlXAM/S4V04lM6ZtIPozVucH+mqSJ6rXlTQH+7c68yqwr0alHefrYAk8tSnp2BCMYYZX5QSs2CtyjdL7V91BDDcx+M0xJkZ6Nc59XIbOR95T9ylLcbB5oTVUXQleI7lFyFqoFuAaHmIOk9zR9wTr+zAa6FnU8sKvAFMUWnLnwLEoe7UfHFdeD8+5a10tV9Fbnic8nyUrSMnc/4T3076vK8Qfj3jWGRvhXhWu7ZKNcgfwrHb/Y0tbNQ6qCPce8KwtiXXgGV6xBsIt4qnz3NYHcTZU6RNCz7O8Zd5RxmjJpghy7kWyWn8uwWtwHN+fey3X7iLiON9iu9pIWQJxBuymWD77Of709/4RPvjZzwVo8kK5A0+hElIsRSOey9VaykOIXSZMKSuvxDVCFPJZfzEBa5vzmaXuJmsVMgoohr85O92hFFlqBwFbU8GlFHuhwS7zZScRUNIPRY6CkakGax0yv9PqeeryixWFUgor3SfCMF5mUfMVudL0+i2cnHUlGql1NwliGugN2zg57WEw7CKKG5hc3Qjo5Gc+n+Oa4OrmBifDkUTFWAeTJUs4pmezOVpUXu32JGrYIbW13RHgwby/bmcg9VBl7pHyT8Cz2SCW6BpFmGI0kwGa7ZEA7PU6w65YYUsBofVS/pDhRkA+vr4Wyizbx9c79gPLo/BD2u0mz9AildPWQ0Zp+WHUjqVQCDxl7O0yaQc6c6/GM9zcTOTdCDw7LNfBVtuupXwHvUbM76ViLR0Lo+EAg34H202GxXyGy5dzrNdbEaxilLTdaUs/5hmB5xbLxVootVpqBLj/4ARxQmGdXNZ+CiaRJkpBsNVuhVbUQL/Tk3qYxZLR0JnqR5FOy7IlVK5tWW1OcRRyzDAHUkEoI5zMF8/WC7FlCPZIwxXgKAJmTPXYYs1ob5ZJP7KvuCeRscKhzf5nlLy0zEyIUVJChAKeCdhkDiXLktAmEMGiIq6inKZ2TiAqeki2bzBymzHXlBHUJuu7rrFpLNEZbdG/10QyLJDvZtjOt1gXEeL4FMPOKXpxB7vNAoP7LezOV1h25lhPBoiuzpFkOZ5+8Sk+uPwCi84OrQ5rye6k3Eo8SHE/6aLRyjHN5phluTBydtsEy2mGDuctmQZsG0Z5G0thPnA/e+urXTx60kRCyvWsiQ9/PMcqAQYnQ3z13Xfw1a99RcSifvnRL/Dxh59iNZ+IMJY4pCItM8OsIMm2+OtGPOmNcoDmSJ4dFJTAkUlGjr5sHuJ81o1ZwZlt2nsRT9maLFKh6UCVcV2VBdDdV+2IamcRT4XuXmGs0VZkz9XRncJ81Oa9tG1dDHzNPdg3gOTdDLypyIYKG/HdVluP8/m7VcZeuXGWbstqO6oBBPemVjpJ5XvINQIASnQk4NM3vXBzrTCkSdPrFzUjJASn7Acpf2CmZ9Cmuon797atlUZsJcoUbrA8WjdTo9lK3o2DGl18I8qj70WID7f9Oy0GXTzV6jg8/cDCCcaMg7oS/Gvvipd2jyN7aHzRUH09tZz9aN2xh3Takf6uCtGFb1QHniYsZc0jvWIeflWsPYye1u5bUm0r4yWMrvB6BE30AIbR0LKtAw+8TuPjbR9+K/T1YFza8ntgFN46JALgJIrYd/T2/iMdM6DlO2mwO69Wy9F0Z5ucaeuaPI4BTwcwDjwVvFe09NcBgdLW9hK3HR8+uYKWvX6wNlPb7a53rBR5Q3DtzVw5PbTEgsyWIMzl71w+twPPI2yR8lqy8zvwrHJL3fz2+4j8nFNtzcDU2VrKARjV1oCniBXZXLJj3ADTkJsORHf4iKOgBJ5q2FgtHn1PGx8hePb+rtCi7y1al9SbXEqshOOrti9V+xSNaWX6mEfc+9LyS3WOq9EtQ+0V/UkqutOhjwFPPT9snyCNJHBS+Ll3gc/9Z6kBrGBMSmF2A57h2A4dGNrP9fJSx4Fn2JCeKhHsX2YAqAPhrr2BbX9kfuyto+78lr7dn2rBPryfBnB07SmJ1HZ06Uivlz1jtEJ7yiOaFTh1wTOvvlbRbA+P5ZhmJLFoifYydgSeGwqwEMzNsXr2c/yH3/2H+OH772O2zGS/Xm/XmK6WWKwyZMUOq4wRTxrpKkPmFFEfj+wnGvqklJIuSODJpyfoJGBiOZNYKhVotNPDP61YndCiXhrFAlSJGAkK2awUjiH9VgrbNbX8ShozV0+jo5JKwFzAXQPTdS70RdX20E6haCXtSOoWEVCOTlOc3R+g3e5oDcYWgwZb9Icd9Acsd8I5uEE2ywSEESAyt/Pq8hLLxRIno5G8I4HeYNRHnEYivMTrkGrbilN0+32JCpLOyRZvpz2JBvIdxSa2iHFTFHaVzpt0z9GIR7ou7TaIW4yYLbFaac4k25P5ubPrGxS51kPlHz4f255AmB8Cz+06R0QbdctoXi6RT16WYjmMtDICJfUoG1RMALKCpUGoWrxVIMyoNdlrEZXHd1iyrAtzOpsaUeS7MBey20vRaPI+a0yvmDtLcR+l6BLMszZlQuC43mE5z6Qcx811jrzI8OjxuQDPLF9IRJHRX0YkORqKaCtKrN20jT7bdNdEvsxABX6yaSgiNJsvpCSJiNLRj1Lw3QpxNkTMGY5jU9ZnW+kskt+LHosyCcV2ZPSzWKNByrYozFI0S0sOkXLLvi61RqwNCXz5ISVaxohENXme5otuMk31kxxeyX3WABxPc1X4TXMnlGFiCLIAQJGgdInevZ0ox7YGGRabCXaMFq8Y9BmhE58i2bVRrObon7XQuFdgO1wjygZIbwZojJf4+MNf4rP5BJtBil3cwnyeYzzPgA4QMZaw6WCV77DeraXkThLRQTBHJ+FzkPododneoNnaYjzORaH3/qMeHj6mY6XAYpHj2ec5tt0I5w/O8JWvPMHZ+Qjj8RV+8uMPMBnnMj+FWER2QqT78baQ4up/A8CT8CwAeS5A4YBNNm3KeAfqhuabK6OJujKYRWo0Rweeh3UntcyKrcSl6qNSTSpaDGWo6/uCiVnYib7FyGJuSpT8zkWPvGi7miaVoSULrEolmQiGAW++4y4xRUi9um6gZli4AcjzatE2N+vqeZ6ex6kXMhPdHro0JNwScaMo2DdrkQ8RRdHW8A3+wBjZM7T08Mr89Kf0oiCvMnzE0KJXw6LQHmDg3yGIJXf/buD5agOrbL09xczqeat/CZgyg9Np3GXwI6A3iZfWvRvl6YcURsqrv87nLpAhG6sUx6x/FExX38loCm2jIHLi4FBtyT0gtVcb1VziNrDcUAskxS0fkLcWg7mkc9kmbkPDBVCOGWHH2sUN3ZBCuz+OXv9ad5cbshFf9eABOK4sxbswGdchCgTxIyKZJfANxF7MMy/jvEax1TYmzckpuJIbdcen7H+f93vgxU8P6yjvXzIce3eZ3jyXuYnSJ6VQbQXwK5xiGWZHoqgh+FR2gddQtbQEE8cp1x8pqVRFPDVyYm8hkQHLOw9rlfoDluRCPd5zPEtFXGtiGVPiyFPFXKEuejTR1jjNwS19k0pkt0K9AlhDp104J0mBC9YIk10r0y8UInj5o9s7nPeIAuEuFab2vrCRbFtkqcNezn+dkOEYlhxoKZ9QAcr9uaY/Vy9z17F3jte9+VVFaqszxflo5QaOjdVqXgVCXtIMR0ChdKx9X655flz1N+s/3g08KyfEq0B2OK9rS7EOdZ07NQEs/7qyWfy9NZnBc+p9HfYRU6ZEa3TQLu9vonuZr82WE+rHeZ6ngbvSucLxtW0gj6gNsRXBFu7BLJnRai6xfPYB/uR3/xH+8nt/hfFc61FSuIw5ngSey/VWBIZYn5BRLz4U1Wm17IqOM7YdI5PMfWOErQnNJ2UEUyOWFErSFCepr2mRWMnRpLIoxYiovMq1SCiiBeImc/1IXaTlukGSUDGWSqoULpJQEnZMc9potGtMwZ6dsrwIBLXqGZ9X6aIElqOzNvojGtiMMpF625Y8z+GoL4quq2yGbL1CNskkJ5PvNp/NMZupQmy/y/InGtntDXpod9tauzHL0On10e70FEQ1mkLnpKgMgRBpoLyWlHHZ7gSwEJhQ6EYiqKOHiNtnkhtJMaUk1lzJYrNCnjPqmWE+n6KYz2Wg8Ry5hn34rAQ1BJpUjKWTiu1IKioBM4VsZHwLa2QrAKNH6iRreK5ZN5NrldYuZcmUjGU3CMioGNxgZHGLNOkoiGC7sQRNv4MGgQVt6SJCkbMe6AKL+RSz+RTdNMW9+/ekDwl4Z5Mlxhc5rsfXePT4PvojRp0zrPKVCCax/qlQoCk6xKhjoyFiS71uB43NTgAoxw1rcTLKTFVhAZzrQuqssr05m9nW7BP2G+umdjqMLFNlmKJIbMel5OVSZVZUeVtNrDdKX5Y5bDVhZW2WmrAK8OkMoRgSvyewZfuKk36rkX0tKcRyKRoRLQNtYqOy5FdDaNKMkPIddzEj4hn6ww3i7gKbeIxmv0A6AlrDBgq2/RqYzIEV63Q2+ug2B5ILvW3l2PU3ePC1+3h0+gDR9Q6XP/sCP/rOL/ByDWy6bawKiv/kIO5s9jgf6IDogVU4OCeaEfOeGxj0Wa+WoFRrdsedFob9Dj75eILJ5RYM/J/db2FwRpo4a8EmOHkrFro053e2WuLyipF0Z29Q3FWdRVToLQqKPpHCnPz1gee++AQHNLu9NDJN2IcOBt/A1XdX97gaf1Omj6bc6kq7Dzx5fSag64GVGpyCGjOMRb+mIusYLlYjyO5gW0R5DaffundajAUbNLxSuYnbBNd3rIwpfV8N3fsGHxp9/m9GUTmB9z8Hm11ts7QcwL2T3BC8Ddj4NZV2dRx0VgCUBmJUixyreu0++KxA7G2GiALP0Myt91O58XJzuCNqeBdoC5/hLq88jw3xXZh/GkZ6ZewcsdL3r/83prartYUPaJX79yujLQYEy7YRaocDdKdHB8ZeYBCWUQaLyYQxWzVuTAzHhKZCKqmzDmzqqTEUqDofMyRr3wXUsmNzQ+aNzfu7+vV1xoUeUwG8/fYsf74LdZrRx00lnHM6M/Yjr4diTHwXtrMrP/v6cNv82X/3Y+9azdsgD/IVUbDK6XL7XdV4tBZzIzo4vOobHSkHzqsgQivmtJ2gefDaUkqbC4A7x25AtQ3XaG1fSxPYUA+PVwij5laGy8xyBZ5hKkG50mi5LWfd0PT1HDwpLm8UW3M+6TinN1LBj3inbb3fH580aCtNuWp/KdvRHuE1uBGI6Bn2FdeAp1/bg7f7UcpwLNXmlCi4VYDg2Jhz4yocEa8aa3eN1/3qIEfXYwnZHgrGhWOp2qPri/CxZ6sfUWYjV0BVBlGVS3nbO8j8CDrptvUpzMu8DXjWlZfrd6xFgvdUbeu5nQ48NfZbiguZbSPriepxauSewZLKvVyyVCSK7t8T5EBVXN8AACAASURBVDEq1CLlkMEVpfg1iWwxxfLLn+FPf+8f4rt/9UPczBbST4xrLvMM84w1PFlWhdEzRnakgLMx0UjV0/uwfiaNcUaICMpQ5EqLtTIpKSPekmaDskwegWhHokIiTYodc922GzHMKaaTRhQUSrHJt7JWdHsxhidtdDsRdswby6mEusN6vRMgQcqkCBuRapmwdAudWZTSzHHv/ghnZyeIu3y3XOiuaKjgT6/fxdn5KeKkiZvxJSbzMbLJUtRs+Vktl1Iuhes4gRD/lhIypBFaIGIym2F0eorB6BStKBYAwlsMhhQWUhEhgjoKzvDejHI2WyxTQuXUGIPBfaSdMwGZFxcvJb/vZNSXUiAEZyxhQmGg1eRGgDsjnPzDtpZ6lWkq0U5ej9R9rk8cy3LPxVKjnroYyDH8rGfXEl1uximaEUvLEAizTTOsFnMsphPMZhOssgVGwzP00gGm0zmyvEDS6aB/MhKxI46jTszIJkuk8D5bLBYzzGcTKR8zoKhSRGC6xeRihS+fPcPodITTeydoRMyRXArDqtPrYjgcSOSVQJ6ANm230R8OsCEFnCVwGEHnc+aMyC9KQTmNNpKFqLsuxYVIjeb4IXAl+Jd3zgpcX421dEzSFkdCRHrzrpB3lxJPW418qmATAZvSRUmXZr8ycszovJRu4RzbsoYqx11L8kWZpyrPw3PMuUr1Z2IJnsO6pzs6abpNDM8yPHq3wODBBLPdGBOC6AaQ9hpod5uYTDZYFMD1FFivKGrcQqeRCnieY4ev/8Z7+I1vfQMjtPDlDz7B9/79D/HZ5RY3zJldAnlOpklCGWCsG2MR+qEjnYCaNU57owyPn/TQbKSYzRYCPEcnJzgdDfDxB59icr0RunTS3iHucJ+N8PDhW3j3N+l8KnBzNcHVxVTANvNbs2yDRU5QGwlNOmml2G5ZJqmNRqv31weersTnG6JHPPdpt5Y/W9JU3SQsHf/ihfEth3kNBjydEhV4/bR2WgU8q0iafS0S+RWkUaMnyD0t4RQ9FHof8bCJ0VUZX8LhFmOHg4VeOKdPhX+H24+qp9nMDgwzmelqxCjJ5UBERt+nIt1SfdUc3IFXN9xYHSSYyMce9VCewqKAAvoD4On5XuF33DaoBFx9jBpdevr9PevA89gGLTlOm7BsSUUlkqtYp1NA4i5l0ruMHf99LcJ760lKt9G2NuEjD7aXTgt1WNRyT0tndWXmiP10EBU9vHHlwb/9TWS/vY2qGnxfRaH0WuXt62HQWnQgHAc2JMwM4YYbgDIXDgqicjSStEJVpa7p0U9rwooK6qM+fJaDMalKU/tjZt+grNK+62bl6zgWwlb2Wo37keNqzFTo6oifodZhaphWR5UAdL9bw5qgHnwWh8frqjO/esQftJVE04LnCoBdeKXXUbXV9akeWypXt6pUp42fw3vWnlwUaiuAWq6dpcNO10TJSZM2q9IvfBeoAU+6fC0/09cted7g3RV4+sjUZVPHjI45KZwu7VNF0xSQ6x29JrFGBBgFUHNfHYxVSknIQjBIasf5HmMao7aA6z3K5PJbg28pU/ZNEI/OSU1N1P1Cyh/ZOr41poUG2CvXR+iMCOeKOhTCfUp7ah943uqYeYVDI+xzF/g5mF/BQep7umu2KQl6v6HuBp46YvxP+T504h6+fm24armvKoJa2y+tsfidMnTqz+9DUM4pN+26q+F1qLae51mt0zo2IyFNO8jTPcxdtt6c6qD3VtOB4vmgPiNIUeTzFxEplk0g15yrHXmL2yk2Fx/hu//69/Dt7/4VXo4nkmrEeuJU3CTwJA2TOZ7rQpkIClittinHLoFYFKEtOYuk2ZJWp8AzjSOkcaL5Y4wguTOOuiWNJgbNRMY5mXhFYwuKVqoyNUt1sLZnpCyqJtDrRRiN2mKQC/Bcb7FmncnVFvmS9UmZP6jtT5pkklDoaItWvMXZOYFaB9vmDot8JeCGAkAEJMPRCPcfnEvZjevJJcbjayRgZLUtIG02nQrwFIAXM+8vFnEhMhOo/sv5tMpzjE5O0R0M5WFF0TQvMDwZyT0IDAlWGe1kmQ3Ja2St00jBb7FmLilBaISLiwvk+Qrn984ELLPOJmt4MnI5vnwmwDIEnu4IZy6q1L6MWxLFo1OAAGq5IEBTGi0ptlvWdaQ67/PP8eLZl+JY6A5PcP/+QwHEBJ5Fnom4EMHj+PoCadRGGvVx+fIGl1dTKafYGQzR6rI+Z4J2wvsxN7KJ4YBt3ZbI52IxFYpzm2VKGhG2iy0ur67FuRAlLJ0SYcM1j6rDCaPIXXpIrGTPRsrqDE5PkFNheTGXPOAh6bdN4PLqwurBUs22KeOBwI9RSbYvQaJE37mGEhw2Y8RRIuCZwkcCwJqRRDKbiQpaieNww1qv/GNgVpgELLHCiLDWQuUQl7I88hsKaBn1uaBzh7mVCjxF1ZbnUyOF9yL9WQBuhFbCXM4lRk9WGDxZoTGcYh1lWDM5XcWiJZ+5aLYwWTKCu0MxZ7JuA6yGeTEFzt98iN/4z9/D177yAI0XGb77h3+FH/7sOV7crLFcCWtbKLW7NMGmlSFpU4W2gV43Rm+QYni6xaMnT5DnEW6m1yg2OXo9ilwBTz99imwWYbPWSOdyTQGkCA8fv413fmWJ3S7H9GqN2dUaqxlzUYEFqd2tHdIepC4t3QTYsVRNH1Fr9DcHPN1TLYuvichJ8N02SxIu1FDwKGFVPFo2xmCT1o1aa3E5/FJvoFo/9JbJYloqppoRozuHHMfU9NJ77MBT7q30IqUtUk7bHfP6u5Jqa8eWwBPMmdFNvgYm1LJX4/zI5ra/WXIxF+B5ZPN1kCBG0F7EU/mOaqD5LqpiAQaI9wwLN7YFPFgqhRtRaohYzpRHohvNstacHmdZbHuGNKXJj0V1Q+NG5Mu3DmK9vVxZsDKUNiYyVbMA/lN/qNFJb79IiTutQrg7LerR8j3RI+tj38CdAduqyXYev+dhROz4cfXiAdUxtXFSM/4rcKymkL+ZunTU1aLemhJ8lj/zG/ZvUIZD6LU274Kak6EuR40+WppfZnzIXzYByuhrnSKu6ow6fnUM2d8BbVVxQ2XYlQ6Fg5zVMAn6VYNGDf7bQOvrglldk+wT9INHfP1XQrwNxJiUWhtkAxsI+E+Nlh8zvtUsrSjpB+BU1Fe1luirPmo4B4AyOJjrc9VWdeO7Pvd1DPA7St+HbNAaO8Z+oZEbp9oez/HUCKTmevnopgHBT6Vwq9cweZ6qo+Qs23vEmFU3ikdk9U2q8hVyL7mRAk9/t9uAp6hD2zgW56b0L2sv2iOYQ4eCZfuf/bHXluIPKtLiDkruFQI8TchKHIQ79dprP+/NJfvemULH+sbnQwg8q/WvcpDsg9e7luZ94HlsHGqSqq0ZwZ7l99K6hCX/pHbL24Fn1bbVMzjzo3IgvOr55bHC8R5QlCtAz420DjqlH+wrdwwqa6QujnR8DfKV2/OLHdJWwncEbQI8bX/TNbqqbe6ju3K+uzMnEM7SwaK6F1tgE28lMrnLN9iSvirlIhZoTb/Aj/7t7+OP//TP8PTlhYCpfLPGqlhjvlphtmC9QkY7m6Ibwfw7hpoYBeJElFIpCctjdKRsh/TiJheqMMugpMz7JPBkdFSi+wqUk0YLZ3EbzITMpRwKazTq2KYjhjmcml6ltUI7nSYGQyrF0tZkmRUKxjSRZ6RQbtDrMLpC8MHo5A4dGtd9KtY20eszV28jADe3PNBOpy8ggHU4WY8zabcwmd5gMr5BL2kLaCGYo6ItI3ndTkciRQRwBJ7sEFI0mTvOp2YNz7TTE6GhdaFqqYPhEAOCUd2NBMwQpHI96nS7Si/eAddXN5jezKQOJ++5WCzQH/al9me315WzGS1bTC/k3Xl/gkSf54zgsXYko25U0m3E7nTbiqgQo3R8djpC+Vw8rr1Z4vriEvMlAUkP/cFI2SE8VpTHC+yokFuscPVyjE48wHJa4OXFGNezBbatCBtGqpkL2iAw13Ig/V4Xjx89QEogf/1S6MKtlvZpM29I21yPJ1KWJ+m0kfa6ApQ3jY1cI96mki86Z65oGuP84T1ZB+ezqVxj0OlI/dbl/8/bm/Y4kmVZYsdoG3fS6UssGblUdXVPzwyEAfov64M+6YO+SECPpiFAI7QktKZrVN21ZmVlVmRGhO9cjbbQzIRz73tmj+b0iGhh0ExEhgedNLO333Pvuecma+k7OgIY5aZ4kCjpMufW5NRyfhZ5rlThOMZ0NMNulyBJUtQEl6LYvIcf+dKnQokVE1jLc+33VHnN0fN8UaEl+OS8IM4gJZlnKwE+/6aqK/Njk32m+3hZC6hlDihRJHN6+T6dK7WoL3uo+zXqYQZvnmHw4oDxxQGDWY6gn6BGgkE5wK7IQSHqQ+kh3wDb6wP2G+B2CQTDOa7+/QLf/NU5XmKKX//nf8If/nyP2md+MrDfpaKzE05DXL2cY7E4x9nZAHF8QJZzbasDYLXbCpW+9nPEwz0iv8byQ4rtQw++Rw2bCvsyR+F5Ipy1eFFiGAP5tsbypsLmgZU2+DxAb1ChPwXCvjqIi8xHvmecuk/guWm4YsYkbOxHLs7ucWkPBfu+OpRbuXrdLmxdTxsZ1IqT4jk2YNSCPJOmcHQmyGZqQKRuuHo3a+40YieWXmJyB9VAsfxiFRuwh6sFTCrDrM8nXsEmgGdBqeZsmWImuklQQcsY9o0n1Hij9cHMExqA0phlprPco8qYKafPQDfi6Uitt15cx54yQNeI2T1zPX2bpAc5FBtj/6mxwjbn9iiQg9/k0DXCINoKTmLtg+7fRl3NGF7CH1fzyGyK+iUdHR3PI8GN1tn8pC1NVMNGc0yf2w9yXrlU62ed23Q0OP5q+Y7N7bJ9bw72p34Bm+NpRpM0b16swVrtHDXNblpqF1gDDp+AKGMUOC1/jqYmPWgfwQBJ9Ya3DdPZyudxn/nYYKIRYiM99rZuCRBZfyIupPPgGNja49OI5TTr1c5Us+5k3jlUVE1cc1ppQUozkqcDEzYafTQzHGOzHQYz5cx1m+hH+8Wuga3AsektM1+dSHATabAxOeuoMn3StUPNhqNbQVsC6mn/nQIibgOdOsLOR4+Mb3tvTkQD9tUpdqReI//WiKfuou3ccg1261awYm12khmQYNey2d/tONr9sCkrZTYGPXAd4GkVmY8fTffrZg05FNzWY6IT26RViO3sUHdb8GT3bW1j+7I0S6N2aKm4VnTEbqlOcxWUqgiC7GBuSkVnrqlsiJkTTtuaGWTqLgY2X7N5sMYj1LzDanaiJG2uJ45bc86ogB/PKA+FKTUiecJ2f27RWtv0jjPyFHCzH1bAre21P9t/PxcxdWere+3n7iPvG5G57mfce54Iztot9WgHcLa8dsSP0+KNn8ucz45WgrMryTUtI+D4jGyF82zeMGm7Ml0t2HR+dneNhsr9iT1dzyD9Y0GlWlDmPYq7GNGhBnyalBE335PiL812wPVunF/tZ7QtBwLEkHlzBzEM8kzP9EFYYlTe4pf/6X/Cf/xPf4c/v79GVpbISkY8D0hS1kMshCYJ0nOZGxkQQBUqHgJVmB32+/I3b0bjO64L+CwHEpAG2hfhmKo4iBufURyui7jnY+T3cWDZFAJZc2ZwjrDNrPnJ6BLHjLUY40GAOO4hjNX45zKgkiojXQSn4+Ec+/1O8jSjmEJCI8zmA3i+iqVQLKcw9XUZ+WK9T/YBy41EfVUWTfZrZGmCaTwEMeV2mwo4ZdSOQJayGWHYRxQOpd+1nmmALDsIYCeVcXY2xXA0FgrwcDTFZDgTy3KTrJBkCfwgxnx2Lv1CkJzslri5vpWI5+tXL1DkGTarJeLBELPFApP5GTw/kvHAIRWFX+bEighTQVBE8Z6dlEvhHCKYi4Ys50JQS+DFdAXdzyiIw+gtfzfrhygLlhzRvFP+YYSXTgSCKOaKojrAr0q8+/GdjEdFheNdLiJTZAMStC7XawEXBNxBFKA/DLG4nGM0jrDPNvC8QqLPZDNmzCHu8Rp7aS8QIYxGUtMUQYXBKEToRVI+ZZNs4UcRLq6uRPyH4koUleJ1mPOqK5LvU9hHhXrknHB905zraSEU7vFkjPl0jvVmI+Ce5XQYFd0le/jBQHJMeQawb6R/qWicJNInfP+Q848eWoye7pNUnSQsTdMzYkRBIMCTdFr2p7BtuMZ9Oj7UIaGpHwxFeVKSpAx6OEQFgnmBycsCs1cEoBnCfoY4GyGvE3gRBZsKlPkB69sSD++ADz8xohkhehlh/qaPy/4Uf/znD3hYZlhcvkLUj7FcL/G4ecB40cebX/w1FmcvcD4dwqt2eP/jW/zx2zvkhYfVfouSQleTErN5inHkY3t7wPu3fPhQSqt4cQk/Eh4o+qJeDaS7Co93JdaPKuA1OvNxduVjMCtRBwTePrJ9gYypyUUP3i5ZPxGRNCXOkNsI25GtaI1F05HOgWWFCmyOgx6VqhwlNTWliLyJLJroot0uGyBrNmo1knRDczdns3J0YxbDzh4aplaT2bCrHkmCqkqlQj2qeCbAU1CY2dpNbl3r2TZg2TlQaMYrhUtfNu9NDYT2CCspCW5qU8rVjdCe/uxcoEM3dE/T5vD/SJSmMRa4MT9XPM25aNE7PmZPRk2M5L/NUHsCLI1BVNBL6Hik2So7tlapS37vlE6ztfp0RC0CVtXg45d5TtfQlhwrc9i71E1T1F3639TpagylU94MY7oERl1UhrfxIluBB2t9kkJxDAxaumaD+lBx53OiexKUdhwk2raW5tY16I7G/WgcW5jiWlQWXDbLUbChLQHRgk8KOrRGSPtEbaSax3NXN9KCcBMltSUiDC3agl0FNvpq8kGFYdACFBoOTW6aravLz4sH5HT00TVyO5Pi5D/dOXzqu000yJ0LjaNBhSwacG3cVU0LDBvAsiwUkKszpll7BsR1H86WOrD9o3R3B7jbgRFdcWeTceGS6WxZg+aWR1EX2/9mQlgjt81hbKOfzfMaw5Y3Ja2wsx1pVJYHp6lzx/5pns+UkGoBn6Gimr3QgkE96F3n4tM80Cfj5ohyy2o5EQWTPVc3/Maz73626ZtG+MkdlRZ4KkhVI+DJuB1F2VXlUFkn+rLK7XbPt+/vTR3rj81ZUokDQ2u37qkmV9VGq40j0Z5rdn/qtpPfL8yJbce7Cwy5Hk4dC6fmkBU1ew506rVs2kXbyu4ZIv3a3c5PdYqknroGRfuhz2YfOI6ozynHJc6lT4gsqdulHW/38+7P1GiVM8x1ypuf7ayyY9xOqba9DYNDmk13vDkzTCBY91FDrTXuvpAlSwwI43YqQmfNfNEajgo8leUiINaAVy2qo3uuRMsrAkRGr7Zyru5TX9JiFn0fw+oaf/+3/wP+4//6d3j7/hopxXL4JyfwLFGkBDysbxuIgEruE/Blmtfp9zCMIgz7kQgIkcYZhQEmXil7Sun5CPtDFKQpFjkiqtLKn1pLpJSh9IiATbM3234n0BHBl14hoG9AkRnTpTGpg6WqtvLzVKn1e1Nsto+o6gzjWYT5+RjDUYD8sJe+lRIqVSl9EcdDFHklIJKRw8MhxS5ZI8u3Qv4/H06RbA/YsrZkz0N/FGAw9MBSkQRKqCMB0uQBV3WI5eMO22QNLzjg1ReXku+5Syg+08cgmCCMgW22RFHlmJ9d4uXLryWSlO5XWD6+x3K9gecP8frlFfL9Fsv7W/hhhPFsjsH0DJUfIylKxD0PI4oX1SXSfYI8TRD5nogBbTdrEQTqUdCoz6gWS4ookGLfMmJKwMXoKKO2AxGXYoSvkvf4O/Ynqb8a/fNkPKtsj/v7OwQ9LZHD2pJk3PlehDRJsV5usLwPkKQUzaFQToDhnAq/BLMZosDDaMTaphHSfNdcZ78psFsTPIeiBhwNe5gsYhmndJ9hzRIqNTAaT0Qll/VVR5M+6prjspWoI9vG3FZGOrkCCOaZayilY9ZrBHUEioyRgj2dT6Vt6+0K2922KYOSpgXqksrDnFw1ojgURwQN+TRToCx7SdbDfpMjJXDvqWox5x5LiTCQxecS5gZIjU7VAStKtvw+P6AUYln5vpa1q0Fh0giFd0AZJ4jPM0xeH+RPOCoRFXNEgwKDUYYwonhWhnRT4cMPB/z07QFlAgSMLi6Ytxni/XWB/d7D2eIFRvMJknyDm4d3Iga1+Pm/xXgwxYyU7/0Gb7/9Dr//7Q2qOkZGTm6/xPy8xqtLH4tRhOQ+xR9+XyMlLXjsYzQjTbdCJDT4GOm+wGbDsaiRZYzoVhjNPXz5sxEGU3Ve7XMfRZqhzFjGqQdvm2yPgKfBewKnSHdoDoMj8GkAl400OfmTsnl0yqVwI5ZaMWKUKD2qiXw6Bqs1kfXQVQqUbszGeDPewaacSpOXozmhKomvk6YiccPTcij0UmqU0/kj25wRqnAOJtfAsNY7vyu0UNMHrvFtvdJyjIitZkCDBSGOUqE+mb6e8wr/S4BnQ5/5mNVjnkvxXmtwdY0QGTOhe+hnZIwaQSgDsMBcBvO+iUgLm8YogOnf1tvUEfmwYLX5W6nWR5C4iXy4yLONUDfPb4xQ8Yyae2q/HxvUpqcbI1sO5BY3NsBTTQ79hdry3Uw3y/50vsz+ahdLE9rROdxeSzzljXjJ83l+pGm4rxbo6ru8ImkcnONdACRrRercmuAQgadMNndFuXRMpXb53dCCoVNaQKmL0DXSj5UzFUgbx4/5mLJTLG3die9zj63omHkKPD9mcD73u1PGsNt/rTF+bORaw0+cVmYyWDaD3XNknjWA29TkNHl2roH+jF39hCbytA26Qx4bobpzHrehfXa7rrr31Gtbw9qyCo4/1UT2zdvWELef0r7QucVIhAa7W+NanEsinmEBiNlHDUtB9nXxMGsahY1+6p57nF/YBZZyb9nprUOzne8W+PJRnuSentrLxBnlggy7G7d9JPu0FlIz6707P/T7dCBS8dOOSutsNI5Jc/9UxPPa87DdbNrSOWydz/CSfK6NsOt50oKdtgbj8xs6+8GepV0wdTx37K5xet+3n3XVtLvg037m4/dxz5TTgLKzsTVN7p6BnwKe3d+35317h+fOVXcenvqMzELH+aB2Q6sILDuZnHUOT8QBn+qQaBbYyTzW7vNzD/g08GzzIRVQ6j5/Gng60VMDPIXh00SBpVglfKTIs43U5WRtwKgXYREB5eO3+N//5/8ef/9//QPe3y+xPxxEIGSbFwo8C1Jke7IuGLksekrHHPZjDFhaJPARM8czCBoq7divQUhZEh6EkdAqCRQJQvoBEDJ/jVFwRlHF/iDtV0uvcJwoVCNQvKwQxDUmswEmk7H8jqBCHbsEfSpgROCZZZ5ELAfDALMFFWdJEWQ9QVI4VfTICpHRNqTK6XA4RhiFyDKWDKFyLWmhPVyO59iuCX5ScZT3RyHG0wj9QSQRS+rzFPs9yoxUzBqrpdY9PDsfSrSP+8b7Dw9SjiLyh4gJXCcRZosZLi5fYjReoOdRcCfBankt9tX07DXO5lPsSfd9vJO9keCT4j/wIwHx3EXGo4FSZrNUgCf3biqLMlIrFFnPk6i1lKgx+ajsW0vHJbhkvqlHx8ChEBEd0lEpzsTPsD9HFC8aUcG3xm6zRJ6m6MekS9YomL+aFqL+HXgh+vEA799vcHP3gH2WSM7ndDGXsWKNT84ViYqPBhhMQwSs9UmwvDtg9UDAewDFd4bTCNHQw3yxEOpskjAqupdyJxxr9v1sTjqzKsoeMs0pVXo1I/B0KDCXti/A9N27d+hVAQbxsBGRopBQmqVSg1Pqbxa5iCXlKXknareQLhzGnL2sF5oLsGQ/lvsayTpFuqezg+Ayk72jz0ipxxzHXGyLkCVkDgx+6Rwj2OQf0n35b16LwEUKSlCIqOohrVIU4RbRIsPwKkO0SFCFe0R4I/mY40mIKCBFN0ee5Njc57h+lyDd1ogmFaIzppOEUnplx9qfJRAz6h172OwZ4c0xIf057INx3cNug7v3D7h+D/TJmY17qKMC07MSr64CnA0j7B4z/P53BySHAMEowHBKpwcQ1jVmQw/rZY71qkJRBFKTNhqUCEcHvPxygnhYC0V/uWHUvBQlbeQBvBW1b93jz3qgjefaRmmeOwo1F1BfBGf2oLaUStmsRaREfydhZ4l8tmIJdtNW37ShyzZMJAWf8jtj6IeScNQm2NuIhH5OXyx2a7Ip7WmAkmI2TX6nAcgGxNiD6RTw5BO4IhaWIiod55RW6KZ/CFhoQ1YKiU3E6L8J8JTw0VPv/fNmi6FCnjDaJJogvGPjnTEHrTUobWSatafUCNTIpTmf9T1jz8n4GrqDXM8AUz3IzRwRA7XV4dNnPgY29j2ZNw1Y14LtjVPARhybKPbT1h/1tZPI0zgJjnzdvLZpoWOInOrTxoCXIXDqYTqUaaUNtYXpZcp0r9vyBY9u0/0cgaccOaa0hO0fAZ3mj1llzXVaYGKBqM5BM+2fNKsFHaZ3rC6HBRBW8bP5popdCOu4YTG0KqauQSbFhhzg+SkQd+r39j1bt+zUuByDndN5jbZfdK/QdXSsea1PbvOp2GGSYd2NjDkPoCDqGD8+t85JyTkxU48ikXaSt06izsWt087xWdjPuvu2PnPbvsZxZsof2Fpw3EeVEmrrLev+Js5C2bdtXriu28bJZJxNdm+379uxb0Gz8To5fajzVjnrT/wg0kXumXLSnm9nojG2hHlBkCz9Yp0vpr95Hpn6a3Yt2r5y540Fnrq/tSyYBiAbmJExZ86sDVvT1M4Rq2KsUFM93DoKhgnUcZTZln7sbOD37eM/BwhlfZt8Xksd7c4129fdMk6n1tznRDz1+h/PIZaP2DIxrpPRHmGGGXDMz2nX3FPgqfUbLeRrabK2tU6ah8M86Ub7xVVoHDj2m3Zv7/bxQdhTjkOonVbHbqNP7BPaFR3gaXpQHO6WnWEchPakbIGnKUVi7i91Ks3DK0DVJHzwCgAAIABJREFUp9TUEhuDVeZVVeZI0p2A6DAcYsi6mbtbvPv1f8b/+bf/I759+x7LJMM21T8bllI5KM2b7DEZZzLRJZLfw3wyxogGJ2nBgFyPucoEMwOf5VX0aepeIMCGr34UCOhkSIBtDeOoKc0i+acENlSrLQoRFiLwjAakzVKwZoTDocBqtUJZMbpEeiPpt5EAqeVqJeIo5+czzBZj1B7z97aijDroD1UYiUClrkT1lPNhMp5JyQ1GcAkcSKUlLZTKodfXd7i7fRQgNz2b4PxigvFkiDAmyC0pkYrDPsHtzRrrTYrLFxf44usXyA8pvvvuT/jppzuMxwskuxzRIMTlF5d49cUrnC0u4fmx1KUk7zlLtygRoz9+idl0iF5ZoDqwLEouVNz8UIoQ0Xg6FeonwRP3bNJNi4wKMhUO7N/qIDm1tAv2OWtqar1PRnTZT/w3gSXXNd/zilwVeykmxMhmRRDBEiqMHDLyOBDQvdkuBehKZI9CQLxOkiHdZcgSgq0IYT/ALtlhtdnhUNZSVmYQjVHlFdJtioy0VK/GcMEam4GUWqmKGsuHHVarrTzz2YspgqhGL2Qur+bGskTKze0tlstHycGdnU0wHEZKqz14Mu4CCiW/M5Xnp4ow1y9VbbernThNRmMC1r4y2no99Aex9A0psVRzrQ+h+X4uNFv2MTHOodJaney/XumjzOgUUdGh3ZZUWz6D5kByDnFOskQPhWj8Hucva6vmAlJJ2WYd0YA5wFTNFfr7EBSc2eU75L0VglmKwVWOwUUGb5Ch6r0RUSYKcZVpgWy7R5GXGm3eF8hJ8fZ2OHh7lGUPk9kUnhfjYb2R8i2kkVOEZrVZ4vLVKwRehEOyx/ZxjbvbHR4fmZscI5pEqFjaZVbi9YsQ02GA7TrH735TIMkDRMMYw4mPOKpFXXgU74UZtE9CZHmI0XyAL382Rx2t4ce6k682e9zdrwXwHVKgx7zWh2eBZ0stk4NZT2l7drSbrKkZJTRWs/FZkKZ0TSryeZKMypcWUG0jn2r46dFhlaGsUaz31A1UDUC9gQWezfuNMEqLSaRsiUONk42vMtGzBsSwRs4xhetzgKeN04lRomhSnsu237GX2uiX6ZvGkOlaWfbQcPr4Ux5gGdbPAZ4Onc3EFVo7xOa9CM/cGpRt5LI1ujSayEWi77U5aI0AjbErtZyKEx2x/S2BJHtocx4cA/pjA6I1Htglek9jkpgO1rxV8zyV71xbv9u01TFsbCkbO5Nbs9QBAsb4/lT/y++booMt8OQ60QPfE6U2rdtq7nhC3VQMzafWkGPeaHsIOllEW3vBiuYc52Sp/WRGpIl4aittdLhZxE6T+TtdCm3umfS7iSBprV7TjkaAxYBYqXHZTqlm5GwkyK5bGgmmndbYfwqQ2uucAnn/MuBpd4inz6bv6IOJG8ysI8en0Rhvtk9OMQm7hrqNWp26owsoAqeWYTv0x+BLoy6ywRyP3dFeofWE7evUPLPA09TcUQfBUUSXSnsa9QzaVdOyMwyzQMtL8VkoKmIBlBvp1J9113dzbNqccun1I6NcjcDTTqf2s1YN9dhn05l0XI78Q1aGVcU0wNOyEKTthl3QnXsuyCDwFCW+I+DZhZ0iDNoAT/v97txWqKJCXrZsl867Y4ZG62AwfWiG1Z69Cobs98zudkKxVoGnmdsf8Us2TiZnsv5rAE9lppjdvDl/7Io0+5vdmJ358jzwNPu9k+dsTwA73l0w384jG5lu9wM7R935YL9/CnjaLj7q6v8fwFMj4+p4fw54KjtHtQok6mmXgNeWTdFdzzgXGUE0fci/mWqyz1MkOfMVY4z7fQSHPR6++2f85u//Ft/+4/+B602KdXbAapdgnSTYsfQHhXOYn8kIoYDXEj2K2wz6mI0nGAaBlAPyCWZ8GshSuE9otAokyRpj3neJfsToWCSkZYJT7kWjmda8pJorI3SMppEGyf2EZTiYhxcNgPGU1FHSGzMp8WFLmvB7BB4Up9nsHqWEytnZFPEwQlFmksM3nkwRBgQdPYlucs8jGCDYYmSN25AAL1HFZf5oD3VW4+bDLba7BMPxCBdXF5gQFPoeon5f97siRc0+3ZH2WmE4GeDFqwvJ5fzTDz9IJO+LVz/H3fJRlGYXlwvML87RH46kBB/PROlPnrf+CFU4wyCKEAXAeBAxXobdbi2quqTEzmczPO42kq+o55VIsMo1JB9T1r+uL7aHc5f9biOfnN8EZvwdAdthv5VIKd/jZ9Vh1jKkJLhEp2rgS78QlPP6rEvN+HlZ1Hh4WOH+7hF/9Vc/w3DYl/66vX3A48Ma/XiM+XCGfJthefco1Nc8qjCI+xjGffjMEd2SErtBWZc4f3mGeOAjyTYyThTCGY2n0te73RasChL1A1QV844ToKTTIZZoJlfHdreT2p2MyjNaS0B4f/OIx/slDuVBa4/2+3K0Eojye6SOM7J6SD08PN6JejAdory/nE9G9Zp5pDgw6k/wzWfwsF7vJKASMh9U2F6lqCmTyi3rlY5V0pX51QOjy1SGtmVuGCHl+ailGA+kpo8L9C8qjK4OGJwXqPsp7vYE+gemDqPKSxR7Kg5XiMJYAD6vRycMHTLM1R2MRwjCPlbrBLuEpYTIBmCN2j5ms56UNzmkpDgvcX+/xP2tBndGZwMEI66VEufzQCKspIr/7reMCPdFCGs4piJrgXSzRxikeHExBitUrNY5DnWJr//iEoj3yMsEGXOHydAn3fhwkBzPgP1ymyQauHN2T9nL5ITTIsHWG2gPwCOjylpN5kC0INIEgTQiRgUxRQ+GwtkqyFparkQX5LA3kU0r8mKpItYwpHqVpTI6HkIpn2I2YQv8WjNBf2FzExtPvNX1/ATVtosLXAO0UXvsHKC23U62nmwSrgrjKeO0OfhPRcY6X7DFXp4zq5v3HcO0a/i539X+Yj0ta9RYXymHTvtQgKcxLaVfCObbSjhqcAr9THupjXYabNXkh2qtz+MC5vZpjq0lG+mWTb5BitbRocCTeSrutazBeNQ+yWM1gE1+oW0S6rZDR6L3+AnqU0vx6CVj5SiY2nXE9y11t2Z+reGGqwPHeNcdsSehK59ANV1Di2rO/GOd8y1QtDPaPGJTJqXNZW6WqYlOWUO+bVKLzo8MXaOmSSqwGF8OHdc6UcTQMe72Zr5bhVzTbWyLX2ZSOqMLjlwA4M7Pbvvdf7uRvWbWmEa2Bnw7b0+vETPPbbTTEZsikDZw3eR3Ms/bgkB3IliHwuncVfe+7l5Az7ELOJWGaded+ZY1pBtHWWf+daaknQ8u8NFpbun/NgLU5uzJZw3NVuezAiQ9FPR/zdFghKZknRm1Mv5OI50m4m02fpkbxkl1ai3aZ7T30a89RUlHQKgjgGN7w36mSeGgQIZTBFyPfwvE2nt0+0n2ETvPeRZZEZ8jMG7HSJXYaVzYs+54g+io3DQHrFvD2jJQtCUy/hJV1p+bOW72DN0HbbqIs3I7/eYCz9Pzvn33c9SVLVA/FYl13zul5Pqx+x8DbeeTHX/RKTAsY2fqYLrXOXVNzoXu64nD6Bmg2L1ebsT17BpxzKbjM8NVkG7sEtdAMdG+xuFnnOuyXJ0UIwdk2qOPW60Fns3qJPC0Tj2x5xSI2hxPOef4vcMB6ySjMo4KvRy2SG7e4sNv/gt++NU/4P7t93ifFHhIMqzWG2yTvQjxeGGEmjUoa0jkjefBSEDQVHI7mbbhs65hrSq1FA6SsikUaBFGAyNBjMZVUmaDUTTO8px0zbJAPObzaJ1LLhV+lpErgh4CFO4l8dDDYESAyHw+0iRTE5HrKzXXpob5pdS9ZFmOggqcB62RORxNRGmb4i4EBoxwas4jFVAZidOdQvaBmgkYHordQcV6erXkBrLkChkTfGbW5oziCBVpy8kOqGKUpHSOBri8OsPD8g7f//mt5O79/Jt/i7zOZC8eTCYYsPZmTGEjigNRjZciOT7CwRnqcCIRSOYKXp6fYTSIhEq7fryX8ipUB97midBE2Y4BFWHDUPryQCUk038Ek8ynZckVtolAUyJ2vZ78TKoy10G534mQEcfUAnlG47juhcrKTuP5Lc/LmaR0Um5UzKUcDSZSFmT5uBIKaMxodsg8zgK3N7ciKjPpj1Bs97h5f43HxyXC6RxREEu0LDK1NdM0QZLtEI+oQByjF7H+JVV4Q6kpeXF5qU6JkmVwGLEtRGioLDR/lWNMwEy6LR0TFBoisO73+1IDdrPeYsOc0ICRzr5EOQksZ7MpptOplJbJtzk+XH/QvhEFWuMKYj+VBwW6B9LDYwR+JMBzu+E87Unf6jZSSfQ+d4w6gnQpw2G1bkx9UAbpKLxDGjvpt1QhDidAND8gPjugf3ZAOK6wjknt3arCcFnIfMn2jIZTTVcLAAY+ybPMH82RH1RVnqCR+cms4xmGzNmdwscdRsOR1KIlgKRD4/rDFqsVMD0PMb0AhqMK/chDPOmBqd1//COjtGOMRlMM+hQK2gmQHwxKvHjB6D8dPjkelpqH7UcVwj5FxWoRhuqPRuiHHsqMdVh9eO+3BnhaO6M5z3jwafaTbNJOJK5r6KmPzoAMC0oas03NKZZTsYdpU7bEen1txJOGtYkUWSDQ1FYzRzPvpeVUVH2xpaCocqP6gx3jXi0vA5aMUqtjsJkWNpGzUxFPsQccm6g5bIwhIF3T+b20taEOOUal9FMruvHsgfg5wNPkD37KuOgadMcRB2uQafazeNXFWdCY3XqgGuAp3k5rJFtjs+ljC/AZQ7KqKMa4chTGbF8aFfb28U0fGtPOXFWVwhrvszGklbLVRjyrExFP2+7WOFBxKzOVGmzZqCSbdorN4NZsfGIQmwiO5KY49obN5zXAUy4nINYBbI2B40waOSj0ybq5nTp71YgV4GnBq0l0F6xgtS9lPCqT2mkTkBxFRzNe0pfOmu42rwWeNppjahg6hk0TLdSwnFmPjsqtWYNWiZGf92uqwmn/d8Fn970uqPiU4ejuSa4xfALL6PAfRZjN+NjIgERwrSiQPq/mBD0VKfnc5+x+zhNvjdsqh2BoBZwa4KnemqewrDV/n0TZToG0I0poOw48rBtQQ7ds87Aty8WOsiwaCSvqhzRXX0uAWCeTngXtpvk02qR7izjijGPjyZiYZ7DzxNJW3Yc7jlpZh5dGgBVAugjaGP128Z+IpLkRLt1c3LxoAwab2W4ccB8pCdW0WxCA3WctQLe7XOuAkJqgzdi386FZj7bxpu+7jphjEHiClnwcLjb76zE99njtfBzcdtfkZ1FtXZrqc4uTF9YgwUdf4t6TNdms/mZdu+2wwPnpxax2hNmVrHO78ULaB2iZCIxOuPnG7po8FstoH/45BxrBoVWfVVvGqk+3IkG8ClkITS6ojXjKecCTwXosLcvFOMwc4GkBK8/3Oid9tsRoMkHoF0ju/oS7736Fu2//Ccsff8TDh3t8t05wu9XyIcxJoxJnGMUi8pxVJZhuQzvtPI6xmM2V7VIe0DPlNwI5p5j3p3ULaYRTBCenQEtdYT6fSi6mBAsLlmw5UACgAUgEQBYAEkDwucMgRH/cQ3/oC72UdEUq6hLAEnhJtJIRPwLi8QjDUV9A2C7RKNpwyAhQhP0+F+oj5wfBymjMEiUlkv1WookEXFz7EimsgHRNwZqd1EAcjmlgx9jtMvn++dUC/X6I+pBonmcZoipDzBdzLC5muLm7xvc/UA40xjdf/zUmZ0qt7FENd8BrMU9UI8JUXK0IoKIR6iDGcrWW9rx+9RKz2UTAxnb1iIzgQ5SG95KjyEgvI3aM+FmqLPucUbU02aHIEinNQucLQZNttwWionibJcj2idBv+SJQIzVTRZvYz6xJ2ZMcXakU4THf11J4fUxGM8xnFwLI33//g9TtjEjRHQ2RJDs8PDxgHA84xNgsl3h8XKPyB/CqAFlSIg5ijFgwsldLlDgrcoRxH5NFXyoH8LqkzRJ8TqcTiWCn+VZK5TC6KsEPs+fLOSQ/q9iZPYf6MdWHPclfZa4on5/9SwA6nU2Ezkvgmu/2Uj+V/Se4pay03iZ/Jq12txMxI+ZIel4o6rZUe+ac0Rxl3tcwqEzkWPcite70pYwU9itZf2Xp41AweOJJiSKqxlb9FN4wx2BeY3gWAFdsc6JAzqhJbzcJ9lvSnAuhG/c8JjMFkrPKeZ4wx7Ogw4GAl6A0ln/X9RLz2QTniwXGwxjlIcPt9RLX7zcYzzycXbH8EZd0DW9SofB9/PgjGQ4zjPrcN4DtZiVR7uHMx/kFHQWMuhLEVvB7A6T7FH5Qoj8E+pM+RmcznM+H6NUH5MkB3ttNG/G03SKqthKqfwo8XRAjnlW7SRvBIPHjNWUzWo9uY57aWpn2ABe1NR2THmW5JeqpL1vH0x5AVmWSYyhHhXgG9fOaL6EtEGVJ62Gw3mqx8wy9px3/Zku3Rscp4NmmPVlQZh/QPLjBZRrYshHBtiSLhbsWnMsR88yh+y+JeOpYfIaU4NPUKucMtp1Bj6lu+HyJv1T6zDodWlCpNqU1vKxBbHNfmCxNYSprwFrlVyf6KRdmHaM2Jt0F7tbSZn+wuO8x8FSD2Bq4Mqqy+RwNbNNG1zhwe0sOZA0vNC8Fi62jRUa0O1am7Vb00gWf4oW3uX5i/BPMS3ZgU6bgqQFEz68BnsaZ4X7GggLNpTTXaYCnmdWNEEaFStySraGrURIbcXbonOKBc8bA6QW75g4NoLARGGMwG8BtYJnxNiugtJR5K/6hkV7a3i3R8LkoBh/BRmGeWyOy6gyw6hp1dp4cr8QWvKuTTDujGVYzbWQ+GNBJI8Ric/WAc76avU0ONwckNPjshKXs+Bd0c9Ii9LUp1eFOvGb2dgxpfU4zTvZ3R7eygkAqEGQdhbbftb/0GjyQbWkIbV9jlpoz0QKido+Tddb0kTpblGpr0iSsQ8PWbbb7jS6ep9PdGT/LjvjkfniCov5k7E0qh7bRzFezHu0a0IexNPXj8XLnThd46vll9jxHqM0QGhvPYzNWZsy011tKgI1mNsyXZj4q/fl0bzld6IjV2XVg96hj4Nk6u473kuM200Nuv/fc3/b7p8bo+L3PyPFsVBxOzQ1nIYp3+WlvHLWRjoEjtGen8PH3PmcfEdDvOMXc/cn9PiMJLoFI7mQeuxEftAvd6Xjd1o/7niDMgk2ZIsaGYf6cjdHzG4zlNaq2NnLJ94X9Yter1i4yu76mNJiSWY2ifl2hZM5f5WM0GiAoV1j/RND5j3j487fY3Kxw/X6FXz+scLPZaRSu9jDsDwX4SWmVw0HEtCgk9Ko/wHQ8kSgMKZ42uirtEqesTlbm8oW9GgeWEEGN6XQs5VXoeC7ITpBoXIbxeCJGO9vOSBX3YOZxMm+RUbvBqCfF6AlkSSkk1XRE6t+INF3SZjOJ9gyHMwyGLFGyF2Pd85nf2JdSLRSE4YDZvEc+S9z3kWaJDE8URqI8yggUbYp0lSErdiDmiim+4gXYrPby/FcvFwgY4q1yEVOiqEue9TA9mwkl+P7xDh+u7xEEI7x6+Q0uX0TIigMOVYBeECEcxOizNAzprmmNMteKC0VdYrneiqPz5asvMD+baQmSdCd9WGQUENpIe9nPpE8yn5BAhlROUohp/x7yDId0J+Cc/bLZbKTdfBFwal5sjJDlY7YbocDymlLnckpqK8V6crkujXE+s1B4PdoqWnKFtM4wiHFx/lKcCe//+EfcvH8ny/Ls4lzqrt7d3wl1uB9GOGQ5Ntud1IqssgCbZSZiVRwHqtVu91s8LFcIoqEq245isUFZzzM/HHB1dSHR0KpmHi7L1AykD/gsSivmmlCqMC0Rm6/KsjlxrJ9Nc4pFrWTOjJifPB7KfCNSzbYJNtuNzHfelzmZzKfVyKeq1LJeLa9HoJhlFbI9HR7K/uOc5NzkfelYYB/ruWIZgPo3HQY8p8qSTg7m6TJnVNlHVVih6GWoogzRpMZwHsK/ukdapgDzeokK/R6KrECxT7FfroU2WxQ9ZBUj+CXS9IC9Qjv4dBwFA6kSzTxaCiWRgvzi8hzniwniqCf5t7cf7jEcHDA9o0BTifW2Rj7IUQ983D30EFQzDPwBcOAYrkQ0KD6LsLjgGuScO3ApoB9Mcfv+DkmSIYoJnEMML6Z4/WqOyK+wYy7vn1bPiAvJE7d5ZC5aPz6g2s1Ulf9MZNNQglqDyQIyG300+S4N2vVUCa1hU1pj1RpHbZHvykSarCCIyUzUPNDmzDGQ1Bb4VrSqR4uTF0k1tSbnpKnXZj+nJ4dc34iiNJc35Tyas0WAcwvIxJNv6FLqi2yONT1K/hsAT27sT8tUn7DzusEVB0zZ51DOfntgq4F0HP1sDRAb3VbjXR0HJgRp+oXKbk8+71iwvC/puI1fvwFArpGlDgQmQivQNZ92wFlTlN6t2dRe9Ynt4tZXU4eCttk1CcSj7bxhjUnXAOO3mL/ZNtJ4mm200xgZzM8QTeXGcLYiWc5X6fklZ886Tp7gl/Y7Co5aoS39SgsKxV1kRKKE1qG/bnIELQBVuPG03IX2RUsTVMVOfTXg3xj1+jmV8ufC0zVihMCMUrBSVs1/J+zSU9GALvB010o7X4/rDp76jMxgLkoH6Lhj2Lap6Q2lowk9rFXSZueRTnqoeViocI1byuJoxQmaO3ZWdNe6+ouedka3L47m20eiQ8JMMcq0zwFyzRkztPQTOY5uv5op0zqXZO+0Ji2HWmmOlrRufTeyFxjlcvEAm0i42z9dtoXU+3wmOnrKOXFid2vzGQV4tjmcdhHrmncVdvUs6QKto2s7EU++byGhs2Ppxy2YaNR8LeA1q6ZhkLRqqLa5ljnSaCNYZWuzvzWOCF19lljQOmaPSpm11Fx9LqferwN4jvpf3UFH/XDkuPlYRLLjkNOPnnC8dAZM9gxHYM6uTfdv+YixPT4Ghr1ngKe95SmnVHf+2PVC0C8V9Syz6xnHVsaIgd0PnSa7zW/LjR3frfs8PeYSGue97kBWzMy6M4wNZCKjyh6xOZ7GSe8AT9ntGzV9PRAl19OMI59cDOJoiDJLUG1/RHX/G6Qffoub77/Fj3+6w7v3e/zqYYW7fYpeCYyiGPPxRPLwknSPPYFLz8c0jvHKD8RgJy1Vb2yo4kI1VDDAnMbxeIAR1UEPKcJeJbU+GTVNKc7CFvUCEcghJZd9xGhbHDE6U+Du9lYA6PniHPGAtL1a8+dKzVGcTCYSseJnGI1i6Y2iiBHHjBMXCCIf/WEkZS4S0lcJdpljJ+UsIJTcyZSgjZRcqpMyohoKddJDiMOOEa+N5JcORn1UpJQ+7IBegMsXZ/ADivGk8Hsh4mgqirqkn7Kc32a3QV5UmE5f4PL8DUaTraQXJWkteW8UGjq7oOEfoqAZXkZCjd0mS6x3e+S1j7PLl5hMZ1Law/cYIS+lzEqyuZfPsg8ICuP+AP3BQOijjFLzDItZ67JWSi3HgqDSRkV5xjKyKRTkABLxJPCkCizHgP0qtFbm6IkgFOmpQ4ks87zphb7MpWSfisASKZz8TnF/jbvrD8gOBcbzGXpRKPUymUPLSKFEI6UuaIUi8bG8U2Ei9gFBeHrIcf+whh+OEQwrzBda+mSz2eHHn37C+cUCb758jfGEwj0895gwyBzYnTw3Kb68F6c8I9tsA/uIubxsA2t0su25KOSWEuEm5ZpzV2qbMv80LzAZTyVHlLmqvDf7luN6IDONApsly78QfCtgpNAP/7BPSE0mLZfAkyCee5jY18aZzXlHii9zconpi4OHPCWAJbOM3g8fFZVrwwN6gxrR2EM2+EdsmNdcBTj4A/jxEJPxGJO+j8P6GulqjU3iYZNRrTdHXRF8a06ulnfR+qLMY7195HINMZ+OcHkxwdX5GNPhCMUuRT9I0B+sJKr//qbGOtjBm/WQ7AcIqwn8AsiTDZJ9QkMJOGN91XPMpiMRC6vpuPB7+PDnd3i8zUREKZx6iF+FeP16JvWCt8sNvD+uOuVULHVQXW0nX+3h5NDDzCetsJDSUSziqVUotBESMkZME+3UbVdAp9RkVI+fmGaWTtsA1IYBpfmgTRK92WQbQ8DQpIw4kXj7rZFuDma+F9RaP0qNc1MKoAM8SLtrorDGkJA7W6ylJ708u+0bCzwtlYzNV+NF4LGxI7qgpzX4WxXf02PAd22ux/Of0N9Qotr6RcXocaI19mAn6AxE40PLnJguacZQlH0NvVnG0UbCGh+rMcJM/3Aw9dpttK0BQdLZFCmgh+ooY/aJj1skPjx6vRQ9NSDXyZGUcXvmtNfvmR6SiGFr8DdmUielsx2rtmefGECokdFQcbBnCwptFN6Up3AiLE0UqgHP+nykXNjXEwBiwJvOKR0ZJ/PODLL9diVy681jCfg0+dXO/BTKuq0heEKgxD4Dc3pkFK3IkJ07tpQSPaG+Jwe7zkljLDU/t31h80o/Nl8VQJn9waxJBdbGheX2d0uFaNewGW+Ou2729Na2AiI2oq8+BzOnuEk74koKPA3AN+BJvfMq99/Qerr1DS044+M3EegWsNt2d4GnjWgr3m+N9+Z9234XCDgphBZ4uqDT/twASqunavY4d65KXxhRIB7auk+3iqDNfiAUbdmpTf6jHRd9ZluCyQ6GW7u4GaoOCJK1ZoVmOmDGOkC0T+QpPwpu9FrHaQx6DQM8m/FqoYPOgeMZqXdRUGb3waZPnEAdP8foi+xLJgreiqo1biSVy/dsLWK9l5vrr1wHRtM1ktA6qY73HzFgJB3ldFmmIweHPfccJ107nyxefgoCXefSx9ap9EsHmHZz7E9+v5OXqdNde7vZ99hf6sV1zi3DUHDmiszDj7hePxt4Wsp44yA0z3Q0V7U1TFE6Ap6mkW20U3/bkVVo86ydTiGIaBzthmorYpvG5tGn0FrdCkqNBsZR3qd1cOj6UAaPntYCU8liMgcv/2KFgeFghOsf/oD97e8wyd8i2r/H29//Dv+WDzMaAAAgAElEQVTvf/0B13fAb5M91uUBg16A+WCMi8kZvKoS0Za0yOFHAWb9AS6c/ZmRLTKdKHDClx/2hNrJKNZiMcV8MqQMjdTtJNjZ7RLs0kLcsiwVQqqufL4/wOJsIUDy/v5B6kaSznt1dYVeWKDuMdKlgIj5h9PZVMAIjWoCp5ubO9zdlIiiHqK4J6q2FAOiyu1mtxXwwNqQpE3Kc/o1pjPSbQvs073U+PW8AIHfRxDE8HIfWbHBYNgT4FmUHj68exBBmFdfXGA49pHlzJGsMBqeAb0RZvMZNskGt/e3AixevfoGX3/1b3AofkAYDbDZVQIsWSPy9ZsrBL6H3apAgBGqQ4rl4zvcr7fY5hUG0wUm8zNRKR0PB1L/NN1tkSxvUJWq+ks6KEHh2fmZlB1ZrjZyXhJYzIcxbm9v1eFARdvDQfJHSTO1uZ4hgQlLhoiy67aJehKY8nsSWfUDzGYLedY857/V/iXw3G738IMI4/EM5z7zD3fioGDsesvamhlTbFgvlnObgDfEOO6hSAI83qZ4uF1K7mrP5/yp8LgiTZMiSwXOr+Z4cXUpjoJvv/uTbKpfffMlXr46l0h1VZMKnAqdl/OKUfMgCKUtvJ84RipVumXdTYpPsbbq5cUlNrs1Hh8fJUJJIEgF23y9lqj7bDYX6uyGEdDNDgPmRA6Gss/vdzvsdym1s0RbhGlepEpLbU6CDKHRspyj1pWVMmUBQXEgjhgeR6FPZwu/wwgpAXmAfF8jzUvptzKs4PUJOn30pz4eqr/Dal/gMesh80YYTC7w5s0rvFz0kT78CcsP17hf9rBOY6ETk0K8OJsjCGqsV/fYbh8pmiv3/vZ7YLtldN/D+VmEr9+c45sv32BMOnvI+qp3eLjf4s8/HXCPLXpnrP87RliOUCUFdqsVsrzEYDpAtfCwuLjCi8VLDKIQyfIayfIDto8bHJgOu/eR+TWqBXNBIwyjA9Kkgvf71bZz7OrOKMBPklYVUDznyzz0Kulg+2oMdCdCwp26Z2iQAkhtBMYeOuZQVrU2a2BocroGVVQ4SDZSD0by3z6nNRCPM0yaGpGOMaeHgwV7nRa1DmX9hBMljFEiEuXL1jCUQ83+2wKDA40Hk7dkIp5aNqaW6Bj/40FDZdKmRzt9q2dELRtv+xnzQI2DXZ9dqC2f8ErzcwXlnO14SLRGn0Wv0rZD1CqtiScA0tDpjAqmGHY6EEevJ9FbsfV0Y7f3beqCmntz1+Jh5l6qjQp3bEFXqMHe2RE0kreYZO1wnVrg1TpHxLhxcjeb9nfMWTfC2cBiSy12Wl55esg2M1GR1XHnOM6JJvJ5NAc10lx7xgFy/O2jf1FRUBw7HYAi/aZISueYRYEOYLERYweRNiJFz91SAL0wuKzBf3KrEK8aNzGZTc+p9srEUidEN+plv9d2pSq2OLuKCUy7qq/OAjUftE6G1tlgGAGyf5g6fQbDqIGteYBejwW+leJLIEHvvixv26emVmNqIzXSr5ZCbnMbjcEpqnak0LDv+Lequ2q+oHr0TVc8O9LqnDDzSBwzbQEHVatklMDmoPIyrNv6tP81qmdXNNtq8h6P7mxpSdrfrLcn37BGpWUa2KiJAeg8TI88Oidao/PGwLjOvHguumuftgXuZv322vqiriCO6xA61D1xDth1YCm3LYDRhyS0Fh9b83zHD99Md9OnAgcNA6RZ65awKykdx/2l6r/t9bWUhHWmtJFJnYNNi9tSUyfgta5f42w8tR+eAIIdZqee6s2Z27Kg3Shndxitw+nJHn9yvD+yeXX2ySc7id1izOfcsWmOOLMk7NroOlfcu2uUoWVXuW10nci6Y4sSjtRfdPdvt/8aR1zhxPGNM0xMm8Z+0FPTqnw/17e8nquVpzRZ8z1XQ4/OceO1V/eJRjzVLdISvYuKwiYlAi9nlpeUMwnqvmiFUYClrnMp1xAOroDtW3z49f+GzQ//BKwfkG/2+P7P13h/v8X9boff73Yo/B4uBmMs4hHOwhj5Zqty0T0g6IcYjfoY+xTe2SGOGAljDUzWKcwRBOqMZKeMRz1Mp0P0mTPoVZLTyOhdsl1hv9uIYit/T2DHiNF4fCagj/lj79+9x3AU48XLc0wmQ6nDmKYso7IUdB5RIKkfS4kRglFGYT58+IBkW4gSKtVvSV0UxW46iEytxzSlcA/zQwOphcm6oxmL20ukitHISijAUX+AUBS9K4nC2tqPBLjcJllPlBRg1sHM95nU2JycXaDsRbh9fBRhpvlsjq+/+UqAcZltRQQpzQpspaxID+eXl6LYysgomRnlboXt7Y+4e1gKAMnLGqPZGa5IuV1cCI1SyjelAUqWWqkzlFWCPF/jUGWiHEr6K22A8XCC6Wgi5xoBFgGJiD0FVCVt2S/SNVKWhdHRRHJx1ebX+UW6aBBRBTYW9VveV6ncVGfVXFsCKoLf+eJMwPDy4RG7zVZAIP9wvlNMSWqL7jOkj1REDQV8bSlitd6JSNAgmohC6ru3H7AvLhANS0ymS4wpLBW9wMO6RhmVOH8zxPyS5WFqjJiLm6aGEtzapxx7LQczRJoUSHapid4CL16+lP3/njVHU0asfSkTMxyFItrDF+cPo6Z5mktJFrJ86OgI+4z4pXi4Z51QH8Fgjzg6oM58lJsI5ZY03ArrwRqL6I0Et8pwjWy0RDak6vAYi2qMaXpAUpZIezHGwQR+GeB+s8K6t0E13aMeb5HjFkm+xnZ6gYplWIo9ziYxvnx9jsV8iofHDO8/lHi887BdH7Aj6A9SvPnLl3j9Yo7D6hH7uzsU27Xkqj5sDki3EfYr4JD54kQasWzKG0bXfUwZJU9LpOsd1mQQMKrLvgkiUaguswPWmwyrvYc6YmkhYHoR4OxFiMWFj1HgIbmp8fY3O2w2GXp95kpXSFcsh8QatcyVjuD9nkTeUy+ngPbHjpOSka3G1tZLHRkt5nAlLUbNEGuoqcdEXxJeMDkOBhgao0Coe1bow4A0Jq0/PTyM0Wta0+RsOB5f3qnzT8u01Oc2z+PG4Ph+iEr+tN83R59TZka+avK2xIAzdVBpghyaaKtSgXkouIbi6f4/hjCnjHWDNj552peeFkloorGW0uV8U9SFHeDJEjj8joBNAxbl3xT6aWzOTsTbMaKsymlTTN5EK6XWpzGiVIurjd3xcdTMdiGHoMVPtlFyzmyOp0Pb7RpMNprm2kFPjC1hDWkuoDWdG9+7jeg6JRLayWMndAs+tUakvYPK5Ft433xanCsaafrYS0Vc9BNHhrsTDWwiJjZ3TCb20+iE5WQ9CwAs0G7ycJ9/MraJnlDzYE+cVNaZ0jo5Gg9Kuw6MA0RBgrMC7VjaNprHsBwEa5S2wNpxNDT5cDaK2q47N7LT6zEnSYEnAar+bQxzJ3KZmXs3jjPpGxNhM/scnXDi9BKtLgXuXFcyNx3HROOs6zqOHADZbE6OcrKKHtmomAHHngWeLo3bzq5jcKPRYwtqjaPEAl1XpdV1HDqghv3WCkadmIvduelMm1Nz7WPRPddoJygQZ0ATvW6Ff+znWEc6N8wBd3y7ewBLPcj4yto4Pv7c92gkKYRsSxEpPGjPrtYlcExF10ub89A5W5pnaea16xjTOdJ+62iDbnZFOiWbHeWE49He47n+tvuHC9rd57XXtn19qo7nqWt/Hjg9VjL/WDu6v/uUw+rU/Zv9u0kP0O3YXsvqQggJyThLT+10LvC0e7A9xxqRO+lY3XCb1ddxLrh7t8wscUK3ALILKBnBJDiz+hY2QtqkF5kbsYaiOKDqDD4Kocn6iIXST2DQ6x0k4oKDj4cff4Xdj7/E7t0fkNzcYPWwxbubNe52Ge53G3xIU0SDAV5M55iHfYzgI91sBGiwtmLIchSDGDEj9FLJwxNASNApEa1BrDHkusR81pcIF8UGGcX2/Fppo1LDs0Yk9SVZ2oRAhKq2fWRpidVyg+12h/nZBKNxX6izRXYQ8ECxGQrXsP+Zt0lKJKN5eZGLYiqFZIbDYZPrzsGgHUJ6JV9KNwbG4xAjAZc9EUNRWmmBPXPn6hpDlonpa93LEem//ViEkDZr5iCGGI3HAk5q0liTFEUF9OIhyl4o5Wo4vovFAq9evpSyMen2Udg8zMMk1ZjlLibTuVAWKeTiByF6hxTZ6g43d/e4f1his08xnp3h1Zuv8PL1G8RUa+n5KLYE+ank1dFxmmc7bHcr5BQI8mqhp04nM61bWtdYkUJKoSbjjWQfEKyLs1VKUPEamdRZtQwavkfQIPmgYQwvHODA/tlthebLM5+lSuhkkPQTHnq+L/fkxHh8eMB6tZZ80eFoKLmSD4+P2G0TDHsDXL24kgj9arnG8mGJIqOS6hjDeColSh5vIXmNvVGCeAyMhyOsrhPkRYnFmzkufjYXwaZxocCa84/5rryX0GlZA5Z1T8djcWoo8OR7pEXHyHKK4ewEtHIeTyYjzM/GSEhzZpSW1F2OCZTGTZoqndGTCZ0QEXZJie1elYTD0EPkh6iKAPtljc0mx97PMKpnGAR9BNMa+WSPTbxHHQxw0ZshWhfIqwIHrom6hwge1vkGj/USxTBDPcyQV2us1ksUZxeiQjsb9jEfR4jDCrvNEg8PVHeeosgnSBNgz+h7tMfwKsIXVy9xHs3h7w8SIV9tfsJj8oDs4GG3BHYr5qgyuuoxUI/J3McZ17awanJUvRy70kNS0vnlC4WWMu7b3QHrvYeiN8J0niEYaB7q1dUEX5xfYZAv8Kff3OLDzU+o+xvp63IzQrKvNH94FsP7/eYZ4Ck0jdaAfs7sbI5txz3YGAwNhY+HjeZ+KhAx3l8HeHLr1YiQzVMwR/yJiCeDK63X03oBTWTW2PlWIfCp19cx2hWNKbhwmmrbJH+Lelwl9a/UsDb37v5NEGXsZQFoRszI0iMtJuLBoTGFVgG0E/ZTA+NEbb7GIGgOuGOQ9twYCfXSAilrNTvxCns7G79rlCoNgJavmKh2F5Q/Zzi4daCaMjYCgIy4i6VidvJPFXjq4W1cEF3b8GQzZT506Jhdw0oc247RprfpgGeHLir9Yu7WzgnXUHQBkhkUO2ma77WOGTUejOEj09W20BLLP77e2kjeMfBs1qAD/J92UvfaapK59LYmdGOfvTGaPv5cYiw5mLvLj7DPzVzQdj060Re1xpxHNjPANao749REDk3jj/YcO4OaJWsjhHoPNfXayJNGO40olIAwo/Jq+9MA94NRGbOq1JKvomlNLciw+NLOdaE3U+TAOuQUqNqyPmYKOpHBdpUfu2RshIOgyfRjw5Y4rhOr12wBlf5sQKZlm8iH9D2Xgpk7qrZPr6HXdQ13HTqT62se3Y6NC5DcZ3Kva7/bna/WqG8in1yJDvB0P2/HnmIcRQd4uve1zxU0EWW3j5qdzOw+xknqYFMxshtYYc4wx012qr90J2sDaR8DezrvTgvPPemzTod9CvR1gaL7bxfgu5dt15jmBn4MyMpeecKh2R1XXQeftitObvLOm/8S4OueWWYVtA4vOwXag/mjty4KGtn6Ed1B9TxwZaGcbePJmWQ2IP3LOpmaCKfRuDA06ZYqq8BTHD4CRO1q1vf4inpUYyVoSEXEjZHOAANQw6IqcwRhhb5foby/wZ//8A/IH/6IzYc/4+HdNR7ud7jbFHhMc9yzdiYqXC7meHV2gQHZH8wN3CUarRzGEvGUSGLGOpB9Md6lBmNZiqgP8yY1/67GqN+X3inqHINJxKCgRCpHBAfcF3OWZuFuuMbZ/EJKQzBPk6IujLTN5zMpd0JKpeTXVcxVCwRs7pNUamFyDyZ9lhE9RjcHfdZe1JH2A1Ibe1J6ZLPbaRmVgKAxwnTaxyCKEZmoFimlu/0eO5aQqViPc4Io1BQjAtl+X1N+CHBF/ChU4ZgyTaWuYnYokZU9VL0AQX8gAGhxzsjUXJRei2Qpeycjkswz9UPmog4lusoUB4KZbLfBbnknEUtG1YrKw3AyxWxxIRHPwXAMzw+webiTEih0JhBIUYDpcXWP/XYraS/jMQVfJggjFR0ieLZA065VPjvVXftEnhSeovCRCOMw8qs1QZmHqLVNaQjH0n+VlNMpEYY9uTfbRPVaRpILMSLJzKqQsV+KHBcXF6Jyu3zUGp6MLl6dX2E4oEIwaasJdpsd9tsURV4j9IdSgmV7s8OWOZSTCIOLGK9eDoFlitVNAvRDzH82x9XXEwz3lUQk2UZGJFnyhmuQYkpsM4FnnjHimWgdWZYREYEpAmv2gZaMISiaTFlb1ZM20nEsSse9UMZ8s9pgt91KPUw6Xhhh3icVHu6psnxAf1JiMKlQ+wV2Owo29dFLK3FseH0f+2GJVbiHNwpwMbpAnEWoKzooUnhFhjLb4T65xUOxQzWsEU0pQgXsd3tgNsZidoYR84dZ/me/xuGwB2qWrRmgLIbY7w/YFwlFlNGfDfHlqzd4NbmCl+VY3r3F4/IH7A9L/HhXINlAnFNhJBRS7Ao6GICLMcEnBT0r5FWFXdnDNqXQFhDTRjoA+32NbeahojpzUKLyDwhHwNl5jFfnCyyCF/jw3R7vrt8B/QTjyQi9wxzvf0pQpD2cnU/g/Xaj4kLdly7bk786/mhlaWHtYaKGpskRMp8ml58Tvat465jhqgDqRDskRmrESnQfodHlSY0ou/OLV9YYkw09zv7yKH+wEyUyl5C8zA74sa1uwaIeCPbQcCmwbR4SC6Mag9lcz163OfiEvtfmu6pH2XYnf7AG9/PRTrfzNTb06TEqhcpshWa6Bqlekc9If6AdIzaFFDNb+qZp/jO36xo+5PTb68oBbawvC7Xk4LagQU5hPcr1MD9Fszw1S4/fa0zB5rrqxGgAWxd4GgvhqEmSY6PxNPc57GesocFf6mfszczdm4sZmX9H8tZM4dbDbcZe//qMqK54yE0PdnLlbE88Z4A+NdS0dd0owhPD+Emy0olxMNTx42u5NE/9mfLnzWMfOW7MBGjWwulJ9pzx7RrO3Z/t2rPlOFxj2rZEGRXa//x9K1DWTEs1MCXvzABI9p7JmW1k2+08lkbqvqh+Hv1ble+41miImbWuE7Sd8e64Ol0tVzQ1UBvnBQ8CCygdQ/aJw8WsNaHSm+dv158F4+oYpAf2Se+fcM7Yvmp2L4dKa/s4bCjfxsHT0HaP55CWbuq+2hxTXWWGcWJA7tGnzVmjwNM5hzrRwDbKZR2XjtPJ3TOcLdmyd8xqMXtCe2A8t/9212EXa50aI1VitLvY8U5vp4kdraPffiTq2R2nj+2in7O+3PHuXuvzgeeppzieAyenxKlZcmKr6Pa93QOsrWDBmlxOOdSfLZhA4KlfOWbD6PzQh1FmipNr3GFruPuOOFO6wNONgIqwkLZAslwM8GxotsaRyWIJlJSsvVzE3liQvlfFmgNbU2ymgJctsf/9/4P3b3+DbP0Ojx/e4e76Ect1gWVSYVkcsMlTnEU+vnpxiRdnC3gFqXkblEWBPkHlZAgv8iXnrtixxmKAx0eKkewE7A2GMaKY+WxAEDIXPBDg0otqnL+YIohV5XbQH0kZiPXDBkWWIx4QoFxKagLpu4wKEjAwWrbZUG2VdEjWIqSyak+A2z4pcHZ+gTTNcXt7jywrcH65IAyS/iLAYe4eO445pavNWgR1+Id5ndNJH6EfIvZDUbvdidpqKnms3Cr7o6Hk+/EaSudV2q4I0lDlN88kqsaIJ1g7sqywL0hpCzGezaX8x/n5ApPREMvHB5T7lbSBQjescen5zCuMRVyJOYTcle5vb6VeJ6mgpK4GVBSOWFYkEEEjglMq6u631yiEOhsjigaoy1ryMynSJIUmmT0bBPAjLYtCsC504SDUWqmelilZr1bwK5as0QK1nF9VTTGeTIAnI54cP0YZDyUk6kuVXEaYOXGlzidLq7BuJsdkf5D6rxQ5Yp4hVWf5eVJ8LRDld1kWJRSxm52I9aTJHrt1gjwlqPVxd/uA5GaJbdbDvj9G/3KEX/ziHC+GAzy+W+ORgj9XA3zxswX6BUvFsJzNQaLQ4wnVkStRpyWgp8OAVGpGdLk32NqcAix9rQsr6recp76H6Xgm4233hh6rKjDHeb0V4MyoPnODySTIswAPdwE26Q7+dI3h1R7RLEdOQLu6wIi1hYoC6yTHfZ5iFabwZzWmoznicib5+r5HxZ4My/sbfFg+YosC/sTHaD7AZDwCZZlG52OpHZpsUqmfybquF1dDcdY8PObYbWokGR0mGfxwgovLr3B5Mcc4rJHv7nF/8w53t6o0++dbzW2+vAQuLj2E/RrbpETYC3E562MU1sIuWG4qrNIDVttKxm/E/NSiFkrvOqlx8FlKyIPf9zBc+JgvepgNfUy8GTbXET5cPyCtdwjjEF49wv3tDtm+xvn5Gbxfr58BnrKhdSDAiU2eBWCpcti8DH7SiIIaVPyrMOIkFoQ0ZBT5qjW623IL/J5srkf5nSbH09ysNe/keG2iSfKzJNW3D+x69Z8YLc4bblPa/L42JHoMFI8DNaGUI3Gpx0q6OTI6BHhqLon7TMKA0O6Sl+ZwuUbU01NXzDFX3eYZq6JoQqrHh3tj/BizjtuVRDslkmNAp6XImq/SS6nRxaeRwubAlzaoiFLD6jNTydYH5SdE1dba3SZCLAZWxxHweSFPh95kDQo7+5x8QS1mra+nLVDgbUv0OMOhwUArumIAesAovkOnazEEr6yiIyrzauCB/FvXlQWh/JfRdGrDIs+Mo3i97fywQ3mUI6yLr7tMT5n1dqK1QFCf0V2z2uDjPNxTjyYRDMdodj/TjSyqErWTh+FSS+26/ow5bZkH1qlgAad7P3f3EmPToZQ2c8CUXmpdDa3oddPFzXNpiSA7Z1vauJNwbKJyrkON37HiVxo1q5E38uqOc8TA1VN9rM+iUScrPGapkDY3245l49BpGCcKfttgplNex3EKsWGZGC3Hr2ejaXbsDOi1z2M1AZhS0Phl7DrpgKQWUpp9z1yzG4WTcT5y0jmr2GycVLRlnqc7tvbnJrpkziGzATxdLc0mrPuzOuKsE8p1xT5DiX1m7T4J8nX3T5OTeBz5N/vUUeSf77U046O1dgKA6nw97ch55lE/++3PiZp2L6Z5t8fvnopeup/oOova9rg1PNtvdCPPLvAUp2JnDqhXTJTnPvmiqKvdV45F+AwQlfOyJ2Jxz0XAm7moRcvkgpY6y38TaNqpLroXFng69Tzb/E7uphViijIyqad3kIv1ejHKXMWXQp/Rqy2213/Ew//9vyDZ3CBZ3+P+9g6PD3sxIh+YA0eFab/G1+MBvro4x3Q0xiHdI9msxSBnBC8eDUSQmxHGcq8garNlYXuCGx8+AWdQYTwhAPVRpBRaqTGchrh4NYfnFyZ3LsLj7QZ3Hx5lP7t8MRCAQNEfCsGwVRSKYf1NghNSJNXeU8uQYjcU9BmMxlIX8vbmjiqKePPlF9inNyI0I7mJYSCCNdvdViKZBDy8JoEnczzrAwUmfWzWe4masRwGabTxKEbUZ/kTlhfpyzUI4JgfORyPZT9fLlcSKetRpfVQgkJ8ZJcF8QDT+RnmZ3MReGFk7/b6GodkqbUiCVIN8AzjgYDOwWCEfZrh9vZOQPaXb77EfHEueaY8W21eKO8bDwfwsUS6T7QEByL4TKeqPMRRIAq9q82D1MMM4qEAR4JtAkBbRoXPQWeslFBZ3wuQkSsRrAakTqcCKGW99Fii44DNdi9jPD9fYDAcynvbzRr5fq9UzIDlOjJc39whLTIRO+KfVK5dIw6pzMtziPOUar9T1WzpeRLVS7YJpSRFsOf7777H7mGD3b7EKgcOgY/XX13i3/zlV3I/5pD2Ag+XVwvEoZ7LHB9Gokm35Wok+GU7ud4UkNME4JxVAMoIOufIaDQWhwbnMQWoLi+uZI6IzSAO80B+TpNUHCxVVQglmVH5sqRCbomkukcxeoQ326MaFsglpe4Sf/HmDL2ywNsf7vH9+yU2XopwRgZDBC8fyX0lQn8A3r29xvV9jmrYQ/8sxmwxwuXZDIvpFJNpjJsPD/jx7S0e7jeyDr752TlevX6Fu5sNHh/3SLKdOEwG8Ut89frfwfcTHMqfkGc3eLhZ4scfMjxeA4dwiItXHr7+iwoXV4xcl/BKD1dnL3A2WYgT4fZmhQ+3CR53OTYEi/MJ5nGMIkml5NL9Q4k9y8vlQDyNcP56hPlFgJDR252HKpnhYbnD426NfXZAkfVkrQQ+FHj+8zPiQmozdA+sp4cGRYMUeBpfrAOgGqOQuUOO0IXSLfWlW6wFWZJR6Pjwq05+pxrHUuLLGjtNbEHfszkbTozPOUxsbqZ5y819s1FKubAbcbMUOf3Fs55YmWgucNYI7ZOXWJ6nlQuPDlvyqZvjx4zE0XAowP2ciCc3RIN4jh7Hggxz9skYKeCkANHpiCeVUDWS89SYab34NLTdttvx1rG2hoDWrdPrWC+yfUAXfH4O5btxG+vVnGiqE1ESo+OUdXE8TlKHzIJGawgbSGcVOMVWaQzA9p4aIdHIlk5IzV8Wg0KGweYnO+UOxOPerqGnk8bO7Ta3ufmMxXCuII1zgSba+3QiGi/HifIudkA6tOPnnkvBVJMtZUagDWlbECE6LKarXSAgX2jo8y4d97k7GseMjUqbTm8AlxMesrPUOnnk9t1l6eQ2c/AsALflYex3tB6rvuReDZpoDWDVmnEdRu46UfArh54DPJ8HBg5v18kbE7EMwwSR6z1pkEP9NZ1C0Ekpf31wR2nayUHjr/ITdYGfnALmmt1oeQM8TRebihgfBT5HTibHiSJzpvHkGGPfdqvzQO1nuG/R9D7tZnGfzWWEfmx96LhY4GkjXfZ8MBFyp78+RUVt587nAMH2M+1Wq2kq3bzS7io5FU3VOfv8ni3L4sjR2X7W7Tt7r25bPxfc2v1R79dcTbeAj9y/vX4r5qXNOX0W2faK78yZr88DT1O/2Vng5mQ6AsoHqV/bpou44Nb+j/MAACAASURBVNPek/OwtOwCh9Lf7TsV17P5nXZUVTDQnga0Yxp9CQNQ3WinwLAaJNXCF4Gkg4gk+UEf2a4UQ38Ylki2N7j+w3/B+h/+FkW+w+PyEavVDqvNAQ/rArerLQJSGqcRfjE7w7nk6VVC56xJQ+zHxHWy5R0qUhMrxL2hABeWmmItSkZaDyyZEnm4uJyL2FFZ9CTKNpxG6I9DpMVG8g9R+Xi8XWG3yrCY04CeyjNpLUYtmRJFMQI/ksgcAddmTarjTt6/vHohEU7WfHx44PcoQjPD4vwM2+0HiXqR0kutDQINyePreUL7ZCR1OKSYX4ksYa3LCvc3j3IdRjfn5zPMzhmdValL3p9gWEBfzFzPAdbbLVartfJaagJ7MkU8xMMJRgQKs7mA3Plsgn4U4Kcf3yJZP2h9SNnbeogHI8TDkUQsiRjuHx+YQof52TmGAwLxvrEffC0/k2ZCJ53NZhgNU6w3a6xXjBJWovzf7w+lHqaHEsvVA/ZZil4YSRkZRhkZ6SOVlvcnmOY4CKjcPmLLPEICNd+XHFzeRyKqgS+AlcJDBPcElPPLC4xnM4lw7kixTgv5Hh8+2VYiDLVLE/SnQ1y8uMB+v8Fus8ZAVFMjiYTHU0adp2INsnRZtt8j3bGkDqm7AR7vlqh6kURJb396j59+vMcq9XD5i1e4eD2SSGLIspZVgGDG9kSar0png1CxVVNGRJ0oSc/SKQTVpGine4kO03lCYDqfn4mTgxHPh9US48lUxklAp+R5qnhVWZSSR8q1ud8dsFzuUHpLxBc/oRzdIAlTbMoeHhIP6/0B8TTG3/yHrzDtx3j/wwp/+u4e2zRF0K+w39ZIV1QwAkZnfQx6Q7x/u8XdY4FwPsX8ao6rFzN8cTXF+XSA2w/X+Od//iPu73fiCA0iT+jiBN71wUe6r7HZZ6j9EFfz17icLXB//0fUwS2C6IDVQ4XvfpdhfQf8/D+M8eZnMSZniVDzQ0R4c7nAX371N/DqMW7vlvj+x+/x4e499lWAsD/Gz998jSEj8j+9xx9++2dc3+UoWBHEK1AHNcaLISbzPlCk2N0miOqJsBxSL8Pj8oDlNSPNwHROZ8EU3q+Wz+V4mqofjadattWn3kpDtT3ttbRqgEbU0VBO1IN87D1Wy1OBpzHt1AtoxYVcoGmBp1MCwaXPtJDt9AHfPKvYFQb6mEPQtSebb7tvnrZr5DptpTZtQWNcO4/RwAtLEXYP28aiNQ13Qhinjb9ONfFn7HRbEuOpwd1+QQ5oSx8SFU9Ls3U9/nQK27qnT2/mGjxSdFh7oTGUjqK/jXiPaZktlWJH31r/coXPcEU7lNajaKwj4qFjwppN+lzN/zsOAsrXW+Bp1SgbQ8alkEs+lpmtUtLFAhLHWSGqNe29JPDW5MlZVoFR2/0Uv8yKzDgRXNeYeW4NOva7M2hqVHcNPnnDicaEBDnPzCv7thpaTxeGzAeHXtl2+7G6po6DGwU9tW6PAbJ0lZkjTw1E3XfESdVE0J5vhOvqkp3J3v6ozA5rgh4hHgfBtm1v6sRa4OQ47yzdl09ilU+lf5rPHj+jRjLttU15BA2gNw45udYzYMtdj+IccDj/1jlinQIqIOaB5lO779me7T7X03lzBDo1VAiPpQk63f4EsDSaS856bIkfDVhyGd9HDjN5lFZ1VkTRTgCsI+DpOgbcPdd9VnEeaUan1LJ115wD9l1W0L8O8NSIj309ByY/BTLtfuY2+V8LeB7f06x+sznYLVAYAg04lYVutiZLwTYg3OpFnBhz20Y3x7MLPOW2lmXjTFY7x5q/zefUseEKzx27562YnqXtqGOj/Yw20xobZbPXCJvF7INuxJPQh8DTbndSbsXSbrVH5N99xjZp+4NlLGhkxzjsS8S9GrG3x+PNn3D9h18iePs7vH33Fh+ub5CkFZg+9rhi1HOLy1dTjGch3kxfAHmF3Y41HSHCOoN+hCRh7mUijmnm9k3GQxGKCUPSPSPJ58uyPUbjGBeXZ/Iz3ZGMZEYjCgwVyMtURG9KUvZWCbyyhxeXLxFGFX5696Pej0qzkhvqYZ+w9iQjTLUIvnDfJBCaTKe4v7/HarORaCTvwchVEAVIdg84W5wJ0CAVVqJ3pFGGgYj9EHB5vRKHIkWRlqgyDw93K6xXW8T9CJP5CP1JBC+oMYj6EtmkOM1owvzBuZTNuL27l7xBPiOBNo1qAvD+mJ85k6hoFAcYxIGkhr376a2ovJKOzAgac1PPzi8xZl9ULNNzkNzWKB5gcXkluZWSR8s65hKdJIBivmWJyYSRwjX2yVYEcwoq4tIhUnuIw0jEndiPRVlIxFYAcs8T8GRzNrmaCLpGzF3t1SjyVMqs8E+eE2RXEv0kcOOL+Z/83SbZYTifYzKfCe1XUu+LGtl6i5uf3gHlCOvtDjePd8jqHF/9/Gu8eHGJ9z/9gO3DIwZhiJevXuDVL74Snt3D3bU4OERk8lBLbjIDyNPJGQqhEKcoHm7x/k/X+K+/vsF1VeCbf/cCf/3zl5iWIfY3WxTjQnJwOS+oXmyj09waOC/5R2qekq5gXsvlWvqTkU2CcPYFqcEsRun7oaEQ0wli6oEag4NneF2lyJhPmXo4BBvg7J+QDh6Q+AW2B2CVeFglNRIPeP0qwsvzBWJMsFtWWN0lSHcb7JcJ8m2FPAaCWYChH+LDT5mo9i6+eIOf/eU3+OL1GYZ+huX1j/jlP/4et3csJ+RB0rl7NYJ+Dy8vp4j8IapDiG0aIBpM8LM3c1TZLX74/jt4sdSwwf3dAfc3FV5dhPjZf1eiPyG1uEbo9fH1y6/w73/+N8h2Pn73hx9wTep8sUJBmuxghsXla/zll9+g2u7ww2//gN/86ls8LguU3gi9YCvsrXAcY3wWIuoVWL7LkK6BwSTEYO5L3u/j+xLLhwKD0QCXLwfwfvm4Po3OhCJKURprWbcRUJcGJRui2Ufbg8s9KMyO7VKoZLt0j2wTLWFSvONBttUIraHVRI6OgKcapDbeos9DP8qTUt/NpHOBpz1rGluzS/O0TfksQYS2K8V4taF656Tl5VyBm+doRu6gPEfZkV58Dgg791Sho2NAoce9PmPTBzY6IoacRiZtQXihnIlRrlq03ddRdIKRzKo0ASG9eRsLbh0OVqHPzBC5ZONBdgbmiMr95M76RkPpNe3Ua1oaY9t2q3wrALChXhqj19yTRb01Omknd2toSDTYRIm0XqY1gDSiIDl8tmyF3F7LLTRrxLBvZR449EGWJHkGPzQtph2sdXKPS3g0toxpz3NRHBv1Mz3mAM9mNph7tQ4mFgXuigWdGnsbVTD8RB2TJr/WCvkwt8RdqVaYpnUD6LO3puLRMzuiYk1h4Gfmg+4wSkvVadAark+IHFRqtuuhKcDeXljXSUuhb21caw5airKtF9oax3aNNvPNUP0YDbT7aDtPjz0KWvuRNUbbDa8xOhtKL+ld6uRx91/Fft2t3Rq8Cs5UrdSoVps5ndeh7amWdt2AuxaIyk/O3qOOg2Pw6B9a4NmNbtk5K2razfnxdB7aedS4I51nOW4ex4dnVvtQbvvdffZYSaAd56PP23wnEym0wLNNEbH3+TQVnXc45gOYez7ZvFtn0P9H2Zv2SJJl2WHH3Dbft9gyMyqrumt67+awyS8EKECAPgiQoJ+gvyeIBAF+0Bd9ECGIHIrDGVIz3T1TXd2VVZWVlXtsvi+2m3Due8/smYdHZtGBqozwcDd79tZ77rn33MbIGeev3igfdPJYa8E+o83bH2Ilj51D5vPHGE9zzcMw2AeX4wN/OIx8ML8bMaPDdhmFXfV8P0whV+aFYT1td5HeLzmSPHfobD3sq0P2mMBTx0TokNsaVIqbQtdaVeN9f5+u+03lbJtyaFJzWPYe5WCS80eECAk8tdCibrtRRlcOMvX5gOuWDKPDMEYJRoVfOmgjw372Pd5+9w+4ev4lWte3ePbt17ibL5HmBDMBsryE7xX45NMxRiMHedLF3d0Gm81agbw+QwJdxLsd0jiC57YwHHQw7FM5NBM1Wm7ZZOQYTkdASiXaRMJUyez50qYoU3l//f5QABOVYCmKNOwPBOTOZncC1qgaSoY1zwrc3lIFNSa8E+aJwjAippOnWCzuEHbbaHcCET6S4CLu5YUK45T6jRS4YcFFLZRoQk5LEIjEcAof2b7Eas4cwRJ+wBITQOllcAMHXuFgvdpIWQ0ykQSKrOt4O5vL/COgHYx66I97wkr6YRudPkV9fOTMFc0TGef57RV6g4nSjHQctDs9jCje1O1JH6r3W+h0h+j1B1KOg4I2Any0+qyZT7Imip0oA7PUC1lMMoPMYy3zHL3uAO1OR3I1d7s19vu92CQ8e8l88vtkNMmEMm91POhJGCyB2Xq1wnq9FBuVDgcJMY0iEdtpBz5WnANSUodKw220gw683MHqZoY3z78X0Rqy/dsswjbbYXw2wS9/+XOk+y3u3r1FtN6g0+3g9MeXmE5G2GyWiPZbUf31Wh5Cv431coNedwin10cYtNDOE+znGzz75hZ/+PYtutMBfkrms+8h2y5Z90TAJcc2K3JVWoUh0wztpcpupyNsbhzRccFyc+r5A5+1Wj0JF+d/zGE+uTyVqDix8fJcgLASIEpljvPzZU7WMaMyD7Iwxtr9Diu8wb4VIaUDggJSmYN1UiKKIbmWT5iz2xpgdZVic7VHuloi28+x82NkXQde3sLV2xxO6OInv/lLXH76CXwnw9XzF/jmi+e4XTJ304MT+qAAYIYEo0mAi/NTZJGLeAvEJcHfCJ8/GWD29iu8fXODuCyxS0rEWYHx2MM/+dUUXngn+13YPsHlxV/gZ5/8HKHTxV/9h7/Bf/jP32EeRTh/2sann0/RHZ7i7OwJLs8usL+5w/d/eobvnr2UOqCbyEW366HVDoB2Bq+zQ+jvsJ+nePc9U5IdDE4H6LRd5NutEmFK2rJWnL+/WxwHnmL0qDIcyopUxlvNYpjDU6kNKsvnASOVdSm1Wp/y7tfgo875o9HAIdOeTmuzbZRTYZmX+naGK6kK1xsDjPmDVRjqAThrsCv149WHjmmFMYi0EWKfncc6rTwo+1GLBtRhh2KE6Npvpq3HzuRjwPMQUCilux9w1Ou8xvvGSF1mQlYVWUpTRsX8K5HBuuaTzAD2vrrpw4aMmJPyMRMOpQ5lefpqXDxr6pjnVUaozbqYUO4PP2flZqj8JHWIbc1K0pvWVACtjCpL7EYBT/05q4Pr/Fc1s1jfyISOqX8166kN+kNjVV3Kks63FG65SD/2YqgkQ3EqwGIZSsaJcDguBrip59SL1CzoivG0368BO99lsz7WMtkXzFppAH4LgAngZhjNAUCxShKZtlPl0PaoHMsJtcHpfQZb9SQdFswzrJwujT3M6m3XCnvWO4oeqtopY0oJVX2uw2s1G2auppwZFT9Tj7cIK2nlXHqbteAQP6nYncOyJyp8WWUcm5fyDIuRas3XzEnvlWfivez1qTzt2mGkl4awnLqur6l5ycPLhC/a+0WDPaXdc29PPZy9DgJV+viDLxXjovf8D3jRFHioL3VsDehirB/NrasiQJrbssWqqelHtlxGRhw+yjVRNaGi3KXQ7dFnrMGOyis89moAq4Pc5uOsJQ275rWOfc4W+nnYcamdb0dq71Zr0eSe6sY/xOp+CNQ+NAHsax2CWwFwR9r1MeB5tB1kKT4GPHX4+yHQPAo8jRPdOqdUCobam7nKxHKq9hu171d7hF4VPAlNlJS4sKRUkYq4UL/XwNPs0GpHUH/Xmb7ys1ey2jhBJ0VlWEIlR9/14WdbvH72/+H5l/8ZVy+eIbve4O3VexTwkOUeCobSuR5GfRefXHZxMm3h21d7fPfqTsRzRsOh1DdkHh4jgRgBwxIkowEZxlhvw6yDSWZR7UPdLgVzuN+UGI1D+O0WtgRGUYzp9AxBGIhQC2tOtoNQagRS9CSiQItHwRcyiCo39PZmLmznaHgiTBjDO/2AuZvsiRTdAcuL0G4ky8vcT1fKclChlADEKN3yd5ZeMeU1GCJIFgy5h9XdHou7jQCpsO0Dbi7Asz9sI17uJO/U06DXdQMsV1tsNjsRBWLoZWfYxmDSF6cXQ1tZhoXhqglrXiYRfJehpGSPhhKizBEks0mASaAqzJMfoi+5fCP5G8EOVVk5uF6LZU9qzY/lcolO4EuOKtV+o/0G2+1KamzyIGZdVSnPRscGa1RLjmYqAJT9w77gPOX1uf/3OmT8PAGXVKYl4ynROQy1ZsgtFXEd1tEMsM9SrNNYxPFc9okXwkkKrG/mmL27wXqeST1TAqiMY9lx8dmPnmLS6yLZrBEtWW80RzFoYzIZSj5qwXqkFEBivcigjat3N/DdAKNHZ8JAl3GELIqw3yT4+qs5NnsXZ49HuLh04QVrRGtVAo1MtrCdAjo9UdKVHNY4llxnCgnxdOZnOpLz2pPxI2Cn04Rs+cnlVBhPXo8gnWCY+/9+t5PQXPabB4adZ9i7t1gV73GTXWHf2qBo53BY1YhYJ/dR+jFuZxSpCjGeDNH2eihWbYTxGB7Z9t0bLMsFIi+HW7awXOQ4fTzF05/+DHGa4+rVDW6/u0Gy3GCVuMh5HgUtycMuvRz9kYfpaCrAc7fM0eq1cfpkgsf9AV5/9TWur+ZYRgliFBid+vj8Lzo4P6U46wq9wQnOH/8M59NP4UQOvvnjN/iPf/U1/vTdCjt4uPisjZ/8YoBPPvspPvvRTzFqd/H262/w9e//iLcvblCWHewSF6Oxi/HpOVI6lvIlAm+HAC28/nYlpYDKtovxsIVJyDJELm5ugd7wEZy/vVk2T82KASN0uB/Sc7ixGyOo8nZXYSS1d1zCrvTmbwNP+Vkf4DwXVH06LT7SMNCNcJDO8RSmqOZhjGFqm2jcZCpRAfvkO/DKmz81gJ5+08Cfo1lUB8aGHDqHwNPmihqfN8/4AbBeHW4PHNtyvWbAcoNxsAwdz7SrypuynlYbsAJipaK1BpXV1ZsiUXW5k8ZZer+Rdn0N059y29po4kFmfqt9/fcBrQD1D7x42GWasWnmhdUMknKaaOCpPCQqP0OoqMOLK3Aom7021gVMmLBIii8BiDTwNEa7Ap7GOaMdNUaZxIoMkLtpEChtYEioq+vcmrxji/wybaDBzHmt2tHsJxtU0guqXnZIq3rI6nNGeMYCMMeYTa9kInz9anxGf1e4cKv4upldyhCz5wlrlT7AllcLkXPChGkfmmoWdazZ4sqgtOa7bdAatrx+hgOkKAZhrZhqgKPc2WZAGIaq5+H9/le9It/V3gbzu55qTdab5Q+swPzKuD105mgD1NpJrTGssXnR4hgZtlXNa2Ocqv4v4dCY02uyGh89hwz45GeTkiennus64kHt2bUhLXvAA8yivZICcSx9GHpSHE2XP66XhZ4yzbPGCju2hXkOxogssRm3QzhYs3PN3HKzVuS5LdenfZSps0BGtbmORA3SyrQ/BkIdKhc+sIc1FtexbN3m3sTtJKuL+dZOjoM+MYJTh81RTLh5UgWlZd6a/foIhlYsXFPc6cBoUI38AVFBZh+2B7uOPKl2LcmbM1ECah+rTwqzD1NHoBmCfdwB0AgLOugQs96VtkH9/YfAemrpU5h1wa+p72oHCvdze/84AL3myDG5mvUI145k8+x0gpoYBJX7qc8mc1RXaRuslMk9gXmRIco8xcBNkC9f4+vf/Xs8//K/4PbVa2yvVa1Kxw1UTIhDkAacTDr47NNzZOkWf/2PN3h9tULoFhj1mX/WkpIQFK7pDzoYjbsYDEJ4LQIUH4vFBnGUCVPEcyzLYwFw43EfnS4VQ8muxVI2ZDI9ETYvihMBGmRPyUaRseQ+RHDEkF2ycwQKzM9jyRZRz71dCgs6GPSRlxm6/VCASZyS0aOwjCqjksQUwQlFfGi7ZSkWR3I+KZrD8hS9XiiKquyH7XqPzYIquOp+4qDzHMmh45KN97GwrARCBCFZnuPudi7hsTyPed73hz1hXVfrDdwgwMnZqQgUJcyPLVSJGS6v7WovYjJcJi2GuQ7IjIbYxBl6vSFG4wkGw4nkkbIdZJzJQoqzQR99rLG5XCww6A8RBKwxGol4j/y753NQIIgVIVWYLplq2k8Ej/wchX2ULVPItakEO5gMZf1TPIfhtHSSEQgyN8PUWS8YqrrfIc5SOGFA6k/ZU0mGbJ8gXm6RxSnm6z38MJCQSsdzEGeR9P1kzNBnUskK+LHsB9vGEF8+X+h7kifMi169u5I50huPRKSJ7afAFSf48jbF2zcLtIIWTh910BsBq7u1qNBSVEiUfH1P5Wg6DtbLlYgG8ZkC5peKGi/Djj30ewPF/O4ItmM5I/snXYQ+VXsDGXP2I50FSZ6qdgvj30fh7bDIn+F6+xy3ZIQ9SD1L3tblOkAbrp9iuXGwiXPkLcAPPfQoPBVO0aVKcbbFOlpjl+zhFhTgcfDk6S8RDANcz97j+u0dskWOvp9hnobY7VNhUGkdBV1gNHURdNpg6dY09TE+neLRoxGGboKb52/w7dcbEQ3rXwA//lWAH/2og7bfwknrMU4uHqE9GmG12uGbP77Asz+8xLvXGa7mKTLPQ/+Rh8ef9/CrH/0cZ6Mzqa378sVrvHr+GusZQ8JDsLxcb+hgPDqF6xH00wHAqIEctzdvcXezQrRjGLSLi9MezvpPMH+bws2GcP7j9bqRgGCzC42DX+/J1Yf176yJJnlUlsiJMdrM+cbvFFIryLCmuh6aroumbZpG7pI64tVhI4BS0wgKEGhVWG1JN5zJul2So2gndyg7/J4ZpJiB+iBWP2pTz5xDuq5W0wRo/maOHWM6KFxRWxXVT2KYWg1rqJJa16xCEuv3Dr3NAnS0kV7/ramGy2+HjXvULdXWgu5jwD8qvHP4nIdyCvd7RfGdSoSoCqXSH7Od+iqE8NhhX4d61saHHsBDAKdHlIuxDsczproNPNW4irKnBbZM62Wum/kpeWeKpVBsu65pa8CazkeNQCClQhbF463/tQGLASIVB6YN45rBUTODm5UYMFpRWMZW27oqL5XgupD/qnWpjc2K1dRzzl63Zgo2546oSMm9jNGn/D/GqK7XasCi4aaTrIgG+/MCPEXiVTNC8nW1glVksHq/KFU9WZvdawJoZVi59GA3bEhj8FtWekXeHZrAtVNB9h1hEVRdTvlP7Gcz73iscNxMqCo/V7evBrUqoC2VwDfbuaANTTNH6CXOlZq2YWvusTa6uSxLbYR1KoBjAJ8GB1Sz5LVUl6kvyhw3ofO6O8SQMcCXRyX3ZMkF05umzCNLbdsGOwZ86rmUMWTPsDem7nJVf1mzOjKuNgN5xOAnWyNKm83XvT2sBeR27qzeimuj3hw8daTFQ/sw5xbzMes1bfw79bzm/VtU7rWAmvqK5p703BWj6qCUkH3OVIBaSRvfY1k/xOY91H41R4/PZ/UdAq1Sagwec5oZh4iaK7p2swE9RyILxCEB5pLVbLgBdWor0XsgP2OlwDTTZExEAedoE1zXOK5+JpO6YR+Pqq/qHG4+m1vWLL6dG233HcdHdEOq8/qg7xqGgT7tjjgGjjmvDh3s5r4s1yO7h1mPlSPQ2AwHJapkHVqAUW+zVeEcY3uYsTe2lGa4JNRW30tmKPczS3xIjSHtq61yZ5V9uGUbYatAp7zD7Yu/w7e/+ytcvfgK27sltncMNfSFTXRaGfwgRdgtMJ70cHF+ie+ev8JffznDNsox6ToY+gWmZIf8UJjG/qSD3jiEG5bIokTCbOezFcqSYkCBLsWxFXGh6ckACVlHMh8ETxSXaXdEDVUEUrTQThTv0e3RYUSVVTJLHPuW5G0yZJY1P+eLGyxuyai0BXguKAIz6ksOYpzs5fpKqZUb/J4yPygyF+s1gXYhOaFhxxNVXdcr0Ak7SOMct7e3wg4z95NjSiAi57HrCgh2ggD9Xh8BS5+0VBmZ9++v5TCJpUyJj8loLDbwu/fvBXSdnp9LPin3alHIJfBstbC9nqPTaSOXIqstDKdjuEGI2Wov+Z6jEdVih5I76bkMS0wkXBcFwaJycLGER7zfwWOIK+uIarVdAsXF/E7u02kTWJPNdiS/zojksYQGWdjteokkjhCwxqkDDE6ncFwq+66lViXPHIbussZpXwSIXAF+i7srCS2enJ2i3e2KE4C1MROqu8aJqH9sHQpRBei2ORdzRAzNLUiCduF1B/A6fXEiFPu1zGUKGDGeNfDphHBkvuw2a7XcvACD4Rhh0MFuuxXGkTb9zfsbyYftdLqYTEeI07X0BS1Tj4JUBPcokSW59AfHlcwq91aOlzzPbofhYCzjzH6W8jGMA+i46HUG6Lb7UiqEtVTjLEHQCyW3crldofRDpN4as/hr3G7fSMkXJli3PJYXYt1OF36rjSwpsE8c3K1ixGWB9sjF6KSFsA2EbgjkAaJtjmS3g1uyJI+Lk+mvsMmXWCd3UsIoyF245R47v48ibSHaANEugeMmGJ22hFneJAx9HuHJo6e4GIcooxdYvbvBn7/MESPEJ79s42f/NMDJ1Efo9PFp+M8QDtp4s3iLL599ha++eInNTQG/7GC7d1nvCOFFB6PH/OwA0d0SV4s9lhEdQxnKlMrUJZxuBsdLJW+36w/hO2PkZYePhTi9lvDrdB4Jgzy+OMdvP//nyK4SrN/P4Pz79w/leD50PDYjixiKp0JfH1bHFAOL+4qyTXXuVw0+zfvKq6NzNvUZUnnydXNkEQnwVDu4+rttbGgDTRvwDz+FuaAOjTOHlxg+Rwypj1xIGdbmQ8fUb/V7ytKur3YkPFkO4nusld0AdS2jQGuMBDUK95AZAm14Vx5Z6TDD8qgvcdPwjxzUh4/98EfqQZCD2QojNXNDelqHIrELDBiwgX/d/eYgl3esZhxXFibbfL9Wnv6uxR6a4uUGrGlzpGIR+TvzIar5RSPecnzouE0ZQjJgajgNJTG1vgAAIABJREFUC0kQ05w7THZX8v3qkkKANko0qMcrWJpF5qxS8FP5nAZ06O/qEjSmM5oA0wKNTdTWXJsmFFQzs5UBbdaehgqG4QrcOt+1/mzNPpjxqlk7EwBmwKdpuyN1wIQZMFjCsGgNw5GG0cF4G6bJ1NoUU4tVZhsEuhqyis1WY8+xkbpbmtURs7FiDhQLaERkDEhUTggj+qOuSaCVyiamaxHT4DQPbwC7hNHrvFIDBC0wXzsMGIpXj6l5DtuglWcxzpAD9FZ9Xr/PtIJazVupLQv4rPZHzj86R2pmt5pDuj+M/ZvrllWskk6v0L2t5q7kLWug9uBWWaJFgQzNFFbOkcazsF85x5sXMf1qgyCGBn7spfbg48CtOiccBx7rRetOFEeCju5QM0bnpJs1engWHEQayBl0wCLW7fyACvqRh7Fz3s2fD/uNzWZ0hw08zbq02UTpuwqU6QghS/lazUU6eZohrWrdm8PXhIbr0mQmRFufMfVSrvP41ZKoQdihk0xx57VzSF9KneXWOnKNoI5x6lgHTwX6xDlQd+RDYLFmuu9P1oe+Yz+HPVSsFWu2+GPPeQhilaNLzTfDXKlweXUGm+BtcajXIuiyk5lcTjsLg3XHhfWUXNLasVO0EoAlNVJfiryPWCpk9xZf/e7/wcs//i3282u4aY58z5KN7H862XIE7Rzdnot2hzl+LfzjH/6Mb4ir/BCTXolhkIviZb/dl/awzEjp51jv5kj3kRjy/d4Q7XYfaUJmkyGrHh5fnkk9yeV8KYqoZKRUDq1ycoj4oGaeyJK2PAoIFRJOmyRKRIfs1HQ6kdzN2exWGKhO0JVyI8vVEqPJSFjJVEAFy2ey7AXQ6ZD1LBHtc+y2uah5E/BRpbbdaSFONhLSyfBLllBhe8bjsQBXAhDFuqYCSsJBTxhEgk4q+idxhtubO8kbZX10smzMUeXYURGVuZV81pbnCjhj+Rk2jtdrU523JBiJ0Qo8DMZjlI6HxS7Bo8dPcXr2CAFBjeR2KodoOyTrliNLmD+bSig2gedmFwkoZ/4i7QaCteubKwld7ve78kz7fYLNNkY7CFQ9zTCQsNz53S1227XkbDIvsiTQDQJh/VaLpYDFzXotIbhDMsVuS0JNN9uV1GRku8leMqQ1S1hKhiAvlfnQOzmRz7gO0+ty5HGMxWqNhAvVC+Gy31ueMHx0LDC3lCwshZK2G9Z0jZToEfux3RHgx7In3U4Xq+UKRU7yoMD7d1ciOnXx6AL9cVeAJEudqNratDVyWadDYU1HKAvWQVKRQQyrFeA5JPBU4F1CkeNY9lYyoSeTM8lDvpvdIS0inDwaYpesMN/cIvPaiNwYq+wNtsUSeRkgg4vCSdBq5aLw2yo87Fcsa8P8Soi41mAaoj9iCG+CgkzrOsdur+yLrtuCm1B5OMQ2j5C1qKbLfioQrSOEZxOcnpzDd3ysV0ssV7dw/AxuO0DmMK/4DJ8+ucSom+P2/T/i+uUtFvM2+pPH+OSnU1Gx7XVa8LI+LkenuFku8Pdf/hFfP3+F3TqDmwJtt4N29zHc8ASDyxOMLgLsvn+DF1/+CbNdArczkOgDimWFQYFg7CBJ79ANU3F0xzsP+2gEv/dInFrp5g5utBcGOpye4OeXv0WxifH989/D+XdvmqG29kZsFCEPz8hGKJsVPHeMkdPmX5UTZHL9aqCmLBFuSkpESBnixj4RxkkbcfycMmvrULx7jII++OgNPTxmfohn9NhBJGDlwJt72Cc2njzsB3W42sZ63bIHP1vWClwfvl7Ty3zsswzPMG2omB/jWdWAg2MdfEy+VPnRq7E59OrbfWIiy7QvW74jYRuWIVeHjzxsENjGZ7MfmyMgCnAmlPAhx4HcRj2kbYzYbRLvmA6dM5+p1AYt48husWnjUSNGC56ozyjMZQNLZeDw8FT/ShCgtv1sNc3j8/LYPFLqqw85COrnll6oOvGhtRu4Ckwd9r09Lmot16GQ8gyamlPmrfp+nH9YwEM+dOiYqbK3aazVE5TKjXabjs17NkIMWEqis/h3VRNYOz2U7pPoFJk9hp85Np58BhqdxiBt5po1x8HkUh5fi2oSmDx1BeTUSwe01hObwKE5TNWeJv2qh8+hykQV4q1zxKx9U7vWqu9WBr4e13pfVHuvWT6GMRZniGmjMIUch48oTYthbFUQPphDD+2H5uEP131WBQ8f7rz27wepB/a5IQqRqsNoyHOrUEBf9buG5PVzkk2z6FN7TthrsdDRCMfW59E5+YHm+zIvDjli++zQIjj6GubsO3YfNT/r6IhjY847+bQiPrAfyj0IdvTeZWa6QCZ5rxZeM7ERx/qqMZ5H5oJ9jqujSSu5PrD3sM00LBlGebh/my4+PJ8+toc+BELt9zkP7ePlQeBqRVaoM1A9D89AWTnS7YpJNqWR+DcOhwGh5uysak9LBIQSJVIO3Dp6KnEUw8N6fG2vhbCM8fbbv8f3f/qvuPn+G2zvbuGkESaDEHFcwPfa8HzW5nTR7alg3qt3C3zxj99gkY3gtQOMexkenXi4PB+Lym1RtOAGHtb7NW5n1ziZDDAaTTAeTcU+YsgiQWGnG4qyLYduv2V4ZyG5hfs4EcBJQElgwH2SaqTdbgd3M7JpBFo9yamkciw/R0C4pQpotMWwN5Ii9ywjkmSphLfmBDCdUIAlbYAkjTDsh9htU6wWewlPpP1GEOn4kHqIu/0KgReiE3Zl7ogaqt4fCDyZ+0hm7+TkRMRcCKgZSsFzguq2VPLlftHu99BlDUg+D1mzJBZmNc2oLAwBpTS6o4T1HnMMA7KQOVI65BgO2u4iYQym28Xl0x9jND6VqZsmO5WPLyVAWiK+wzBat9USUMlSIGwjS8PwuSjMRDBKxpm5uMKUSv+S3VPhq2mWIM8SZPFe/mUebZ8qrg4wX0UIO1SFDemVkDG8vnqH/Xaty9qo8iSOxzaHYsurNcASPq7U8KSC+W69QZ8KxQSyVFP2GIob4fXr15Jvy3uEvZ7KodSRT0J6EGRxfOiqyCgCxHmk6m4yHJjCTiyBQ7CYRKwt6gkIJRgejEa4/PxzbFcrzG/usFmsZM7FaYqC4H/QF3D25PwU40FfxpXXoWOfua6bzVb3FdVwS2SFKwIGg95QVJSXqznifINwWGC1e491PMMsybApc5R+hqDPo7CDTZIKk002s9sN4LZCRIsdZncZkkxbzW6Bdq/A4wsP7RACPJc7F6XTwVl7hJPgMXbpcyz2O+zSAEWLKUxr7JYsc0aF3Ed4dH4hCtN5GSPJt9jsI0SZh9H4Ek/O+vCdK7x99ydsVoxG+BReeIJWWKDTzXE6GuOT6U+w3nyLZy9e4o/PrrDaRBj0GCvByMguXO9T7NIJemdDnFwA82+eY7u4RUpmmDWBORaBDy/IMU9ucHqaYzrMRKV6MQcWSxelS0AfoOf4GHodnjLYlRl6fVptDJWewfk/vz/I8dSGLzeNKsTVHHQHsapiyBmv22H4onahq8O9lKLDFetTHfiWkWOpfZqDwxj86iCqw3kJpBqA07A41olgBHGqc14bGCac0lhhTebLmH8H1gEPt0M1jSMGhHLoqeOiOvyqQ+Y+8Kw+JT80v9Oi29IYlsoyuHdHnR147/1D3GXCcaULzcEmQM0AFOVd9Q9D3o48Y5Wl1wi7bHqwpRa3FQ5t2AbpGQux2brGh7eyWVD7eZrdcAic7vfR/U7ThlZFbDdFXZQhYTz+6tuqgIzqvIqVlyGpH6Yy3qu1osZUGUec51pJVNcFNMq4BpDGPIBqi6kCqVVYm+6ECkQcYHU1hfh/Wq+HOZLqwvVn9COW98OyTROMoUhdqpp1qeew/L0KC5bgOPmqAc9KL0eF2oqdxJzYvKiUI9X2oJkR9c2a2K6oa9MnVpa1eW7p+yZbc8hs0EAjuyXsnw4nVKI8Sv3QiJapMFVj4KtTVSkTWyHfhnVtzBstuqUGWAOYuq21sX+4n0AOagM0FVNlA1B796jBru4lzdDVE8BlaJHF0laISg+6iTQwM79+Vnvf0aHmmkIyzKEBn2YfV72uwuI+/CrhSe6pycfXefpmAZvQT83cqOnbfFY1RVTfpFro50P3lDBtawuw520N0gg81TpWDhPb4aMjE8jCik2v4KjqWhNO29wvspKuDTOV63B9s+Lur52HnyAQllr/XS+Hwx2N40IDqQZVB/1anZPkqJu5JvaZyecRlsir15iZw4fnh13lzAboql/UnsP3TQ3Vqq/sM1evD7O7Slt0tJI8i2Fjq5Sdgw3O6rZ6r+X+erA+rMY/5GCxR+Ah0PrQZ2RGH+69Hzh2TGi/CAfpiAjRxRDISXOSzjGy8PyvJWJoIm5XhdO2UFaiYEp1QwFPvanq6I3UUeIwbc9Bx0lx9fIZvvy7v8Ldm+e4ff09NvM5ekELv/jZGaIdVV49BIGLsM1cxhK7bYLb6x3evp5jmYa0FXF2Ajx93EUvKJHuyQCGEu3AMh38znQyxHA4ktDZ3ZZ5cqmUsxDlVIIJ3wVrcFMQiGCMgIsvGv9ky6j8ynqVrudiPr8V9jTwu1IehM5Z5uTR17hcLtDtkR2jOqkq60GBIsoAx0mEbr+D/qAvYI2sHYV3GEa72ZC9jNV6YTkRvyX5qbQf2SZGhhB8EPyKEBHVUKlkKnVENehNYgE4TIVhyRKCUMk7DduYnJ5KiCoFeRiayu8xn1FKeugqAJwqRvhmt6AoSyHj6TAs2GsL8Aw6Uzy+/BEG/YnYFEWxl/lAUM3zdzFnzdWl9OfZ+SlSUWGN0W13JPR2u9tKPibZSeZsUpWWzxe2mXvKcGeCaZaE2YsSrjCdIXMYW8JQb7b8bEexq3Rg5Cnu7q5FNbgoqFrsSog0FXg5hovNSvIeGdtDIEJxqBGFklwPid+TMGPWLmUpGeYa316/k/xSnsHy/HAwGE4F1Jq6rWQ5PQpDpQnmszsB12zfaEBxqzb2uz1WK/1cVLAN2+LQYF3MzAtwNpqglRWYX9/h6u17bHZ7hMMeeicT5J6LT59cYNjrSNg3x49huhzj6+sbAaK8N5+v3etjt4mRRkzH4MLOkTl75O4WhbdFVKzxdvEet+s5EzaQOvTJMOy6lFBcvwMEbaW+t1sX2CypKxJgv+dcTTGeuPjNPxmi2y4xn23x+pZ98AifjX+Mz07HmK3+BleLGZYs8xOUCAc5SNZuN7RbPJydnuPy8jFOTodI8h3eX1+L0M+Ty59hOiDr/Ax3y9d4d73HLvLheawp28fZdIBJd4KwHOHv/uGv8eZmjbjM0Om20KWy7zpB25siSibYJEP0T9q4uMiR3t1ivZghdlsIuyM4mYvt3QLL9QLeKMfPfvEIJxMXRcYQ7gjLbSY5y4xY7ztjDIozOFmJfXqDJPekxMy+XMH5P54vGgl1Zg9VB4PBPkdyOKu/1eDlwIypTlAuSBGQ0Bu2BKnpvC9lgBqEpT6gSpFoA1FnetohtfS/GyPaYDYJhzswYOWWlfu+Dp0zBk3DED9iD1SGkK6R9BFLqxbNt42fBnpUForNxdaY0wZRzPkjU1OfcEfbKsbRx8GWVEAxXcyHoNy6sEeKDeLfRMOYfPlHXp4pHdpwBljAU+ebSfuNQa9BWzW3tEGilGMfuKHVlGZ/NTpXzZdGTdgPP4AJSfywwaHbZdQFtVGsAIsKYxSjrWLemw9RP5PKOTPGLVtWMf4Wg8ApGhl2RXJ7TVkIwyrYAEjPcu3YMQauMtzVb7Y6tOmNCq9V3aMLKBpDT08QW0SGC0rW6pEwXGFUdGiwclFRRU+zR+bZqhxuBbr3NDgaVpsN3KXlEgJGj6b6rakcWzsjOHeV+IgJ0bPnkfIdkKWhUac866LKKF5tqw6mgM8m22n2BhWyU69VgdYWaKq6UcZXM0uijKmiN8y8bPSdAbfsn0wFrxrQWYNQey7RJDWiU6qckYBiw4obJVyrNq39bTs31HhAPsSSSaM18FTPrgGX3rHqNVOXVHqI1WM7XJdj1FSRltVaNZK503VObHPlWqJmFNSRyIGPrW2lCmpe6uN6b7LCjkWp2WY8OWbSl5YOgeUkM2vCvrvZk9KiVYXPm/minAD1p8VBS4vvI6+QwMPSHKgdH3UOKS9t57FWjlO9H1dgq6XOD3vvVLnONlCjc8D8rtdffUzXjiGeMZLbaOZEvY+xf5VzghF3+lr2uVttQKpDzNw160LtW1bKjG6fJdf0YA6ncsrVirXH2MeH5ufhZ2vHwsEsPECZdXBsc3yPDa3y45r8TiX4ZcJn1T7NMiHUidfAU3ZRC3iKHcRyQ6pfWd9TtkiuGeOoE+BZIM59BASdrRTR/A2++t1/wjdf/D1u3r7C7PoKbd/HJ09O8eScSqy5hIyydEkQqJIgq2WE9bLE/DbFMi7QGXi4vGzjdNpCmW1BSNwCa3WWCDttnJyMJW+OL4IEhi/SoGfoIkEKQ1nJypERk92a6QAumZ9CgBrHn6GxZN74PaY8EHiCjpxCn4FUXt2sBIycnZ2IYMxmvZNQWIrXEEBGVI0NPGE9CUbJCuZxgf2WtShV6D3DYik+1Bv0MBgq4R4CRYaJkiUk42mYTs4XU3KFZ/3N4k7A6Kg3lHDbaBcLM9vrD3Fyfo4NQ1A3KxlnXosgmn0g5XkKquEqtm44GuLti28F1BF4toIQfthDzpx6r4eLi08xPbmQMcySpbCWZEdHIgCzxPXNjYDMi4sLAeSb9UKcD+wTKgAzN5KhppwXBHRsM6OQWm5bnFkE6AWFgZAL+OS6972WMIzbDc9IephLKWvCMWJN2CiNBMiTgaQ42rg3QppnUjvV2DFFSmCUSz5o4HrY+V0Evb4ws2TmSEDstkuk8VZFH1EpN8+RlxwzljPxpT8Z6qpY2paMIc9UzneGCbMP6RRYzhcCrKX2KMVtsgyz5QrzfYLPHl9iGPaxnS9x9fYddlGEwdkUo4szFIGPYbcjBUIJMjknyUZz3NdrKgLvZI8J6cxwmZeaYbeOhcXjnKUqc9B3EPYdJOUe2+wdlptrzBYbzJZLRMxhbbfQClso3AIptThYmzX2MbvJkEYtRDuV9nP5iY9/+tsncN0Ys/kcL29aSLKf4PPJr/F4tMPL13+N6+UCsZujM/ExPQ/lHH33KsJmXWAyPcfTp5/g7HwqrCfHvNMZ4+z0UyChINHv8fbmBleLHINxH588eYrT04lEUlCE6e33M7y9vsVG1JhbGA2pSuxi9pbOjhOUwRn8wSmGkxba3i1mb14r9eMO860v4MQubl/e4uZujtPPh/jlb/4Snz6dIHRzbFYrvH57hZfvX2GziTDyPZx4Y3QKF2WywSoNcJelyLoRnH/7zaI0m7BtlPAoeOiotDdzTtL7rOHBEa2Npepoq0J01KFlIGaVd2iF2ppclhoE8ww0fldteKrTS93UCK5oQKLyvMyfjDXQFK9phhweHiG18fsxw4EiMFUeXGXzNK0lbTY2LnUIKvm7Ymqad/zhoVsHQEhqRPI9ZepqB7NtYqjE649j2LrAQwVkm6BTPT/bXodCVkIKegKYltCQP1oO5gBF3DMo9N/vN9dSC7a7znzwIMSxNrXsGWDTsirETA59nZcjRqR2yhjgacC7GvIKyUl3W6K2VTifMuj1jNb1FmPNrqhwUjVeij00bItq7THA3JgXYjvXTMcxY0y9p4FntXTq3lR/Vw9uuNPGmtfsjwk3VVmNShxJ3V2zu5X9rX5nnodtUDZ2Cd3Pag/SwNMwTVUJGSt/TJfrUUu/ydzWzqYCLsWReJhR1ZVjR9EOU4DdFh3Se0i1SoxoiG6kQGujcHzkfuaeFH5p5hnWjJTqQ71C6Fk/AHbKGK0WluQgOcz91Z8zAFcJtNTqyVSTs3PkZGj1CJqasiZcUmF1wzDpfdEMBJ1KZq+s2mbAp/kswZ1SSjR9X41jQ8BGi0TVj6M+diByU+WqHfFAVcyWOC6tdfXgRmxUQe870Ow5IrDZaA1YNYY1aVw5MKu+OrifvRZE2VJHM9S53pbDU68vu3bzQ80PpF9VwwwQquaIYbQ1lGlsb+oAsUrq0H+jFOLt9X+vDVLmrA4tN9fk89l9XwNyw/5aKQHqyFUCHlXUw8MOzGre6rmgWt6ck/y22XeqfjikGStI9zDwPDwvH94Lm+Ml6/DgftXveg03xvDeQWSc9toBpcNuDfDU8TNwnKQCnuJiEmemiiKrIsmsU1oBTpX7reIqzAbL/cBH2CqRb6/x5uvf4dvf/y3ePv8as+tr5EWK8/MzPH40hZPNxdG/30dot32ErLGXM3w0x3bVws1VjE0cY3LWxdNPCZgI7VOgcJHFdLCpshXDYQ/bHUuNUBV0q+occv9wyI71EAQdvHn9TlRruxoUslwFARABlIBEXfaFAEJqLTIHNaeDjwJnzMXbY7Veottt4/R0KiQva2gyFJR5hLw3o7lYuoShtqz9KSI+s1gYQgI0+VyeCYCanE5UeG6eClsm5WpMncc0le/wTCMDasDo+9mNAMqLk1MJ892st4iiBIPBEJOzM8yXS6w2S1HUJbhkPqvMFQJpl3UOuwI82a6Xz7/VIauuqNr67R5KJ0SKEOfnlzg5fYxO0EIWLYTFJJN8cnqCOEkk15Dgazyh6m2I5exajIt+n33ti9Lt9fWVCAsN+gMBkLsoQekEGI+GCqTvt1LWhWVkCDw5LjzSVguq4qbSn5wLHJvTsxNkRSZjzFBeige1S1eY6ojf9zl+rFWaYb/ZYb/aYrdeI+0OEQ6G4gigY4Fh16zl6hQp2r4jqqp0NCzWeyWE1O0Ju71araWuKNVSGUJMASKpg1pkCHwytMx9VXVGxSoSoUg6HugoSTHtDzHuDVEwDJZhuHGMoN9DezQApByQK2I9ZILZLrLznTbDQOl4yWXcOSGSfCPleMgyyr8FGcwAw+lA4lGpIA/3ClF0g9l8i/lyjrQVw2lniKjenGVIObF8B+u1j/dvUqkTywzhTsfF+WMfn3w6ELaS4eOzmM6Yz/Co/ROEeIuXL54JkC7CEr1xgOlJD+12guUywm7PnOIput2hRAv4AaSO5+n0HJ7TxtXrr/Di238QMaNgeIJf/OInuHx8jiKL8f7tG3z//Vu8f7eQMODUiUUgrN8N4aUerr+PkOy66J49xuTpYwxHBbL1S7x79Rq5k6LsBOh3ztArh0jmKa6u71AMS/zsl/8Sf/HjU7S9CHdX1/jzn77Hqzfv4CDG5UmJT08CjNwOsm2Aq90arzY58n4O5988W5bGUJJDT3vlxbg+VIVtnHa1IaLccMakqj+k7FDtJ+VEqQCAMsDkd0uevAJGugYfv17ll1WnYi3+cmhAVfZTpSqp36mMqaYn2kDee4aTOQ0NTSjhAQ8fpubjhqmpv34MyfGQqDv2EHSatgRH7KzDg5TDRYP68HXvcwYO6/BEdebbz6N+/ljZEvVc9wVKKrBdNYXzQcnHVjm6BljInFAtNrWpGk9gDFNr6EzIWwMeNvqHLTDFf6yrVWFb6j0BHBYD3pjOBszKGmADTSiTbqvlma+eqbAk/6t21yjXzH/zwLqX1eNrA6Z2hSggYsCJ+LGNkI0FAhTrpTqxso3stec0GZHG5zTDZlAJD3K15GvnQT0r1H1UqmZzjt0zBmX5M/xSM3iagVYiHJopqZxNqj+PrYz6L9Z3xGtNdlUbuBpwae6l0bbaAaYNPjHSlDdd/tNMtcyDCrCqNisspp0B0t80surJWjGeFrNU+bqsOc2wrkp8RI+VuqxhddSTGwXkBiel20DwKaFhJY3Q+rlVrcBaVVf9xlA2eqtV79GfYYCpER8TZd9CiWSZ/aZeEXpn05OpVRq22ezGNfNpHpN9ybCpmr085nziI2tW2qxlwwQfOJY0btLzQi9as2fr7/yAwI5q+tSsvTXXrDVSlbGwom4kFN4I35j9ychBmvlqgWbTj4bcPFwTDeBy5Gy09x7zM1mFCvTZjLN2BJn1Xu3v1RtqRZn5r0C2OrOME6lyKh9ENsie31DlrQGsYXDV3/VaNnWdq1I7ep5IR+hwe/usPDg2dausx69nor0pkJuxHcaHQJDPQ8D/g8qpWHd7EFB+CGweG6wPvFfvI1rbuwKeKsSW48R/6Zw1c1E5+usanWaP4sZnykspl6QWljJMqmaZabDnuwWuX3yB57//T7h78TXuXr+RsNTJ2QTTc4rnOEjXC3ESMuev02WtQ5WzGkcOlncl3r3ZIMkjnJx38eTpAMMRwVOA/S5FvEskxJFlVQhsMjKTDJ3bb7QaLPdZw4wC795eo9NmyGoPnW5H6ovS2GZd0F6/K3scGSwRPSsdYTMZjUvDmGCA+XcM9Ty/OJX8Q4Jl5pGqGrWlMHJ8fzAcyPUIIgnONrcp1uuVMLoEQLS40izG9HQqYJdAmWGhFKwh+DE1Pyk0xGtLrqTnIUkTzNZLDPoMVTxBq2xhvdpI+G6v30d/NMZqu8FmtxbwOz05kdIwBNIMHe222wLS2S7mJL5/817a6gY+Cp5HfoDC4c9tXDz6BOPJmeTnItlgT3XX/Q7dvlKVZT3SKEnkujwfmHcXuK4AT74YnsrnYn1KAm6Cy31MdjXA+RlzRwtsNkvJhVQMZolel4yji/ViqfJEEzLYLD0zxOPHT7DZ77VzIYfDPt/vkNDB0HJUaC5zWFsu4m2E92/eCUhB2BU2l07mtMwxGo/x5JJ5ia6AaqZzUTQpijMZz06XIa8+1tudlKMhEj45ORXGnKCzYK3XdojpZCzjdHN9JaHXBMmsPcrxY7gtWddRfyjiSgSXBLFUHS4pXMUyO6Jm6wmI5fgulivZaz2qFbseXIaHOw6SbC9CSe2AqrSZCBg5nCtDigulEkbs+XMUBYWQ9Of9a2yyG1yvqUabw+0F6I58vHu5x9XbTER7TiZDjEZtuGGErFxhRaVn1uPsEEyO0S1OsLp+h5v3EXa5g5y1PQMX/U6IUT+DN2C0GFn+IXY7B9sPknxyAAAgAElEQVRdhF4vwF/+5qc4GY2wuJvj5fOvMb+7Q9Cd4qe//kt89vQp0v0Kr75/jm+ff4tbOlbcFjqtjggmJZliqgdeF8v3qUQ8DJ5cYPrZBdphgvjuJeZUSu6V2DDvNZzice8SnbSN71+9xpvdDf7Zb/8XXJy2kO/f4P2r1/j2zwzNjfHJRYCfPi3x2UXGoH7czrp4NZ/hXdSCf+rC+VdfLQ6OBnUQSEjIvdgmyyzVp4IcbpaBX5vdCmBUgO0AeBrj25aDMOU1avNPAU/raBIDiyEM1eF7AFQq48gSwfnh54Yl6d4wtiVw4qOXYR7AMZP6kCFuhI4e8fTzRiy30DTO7yskSi6lFR5bGx5N016xCmKFq0GR8bLrsikIbpimDz+oBZp12+8zkioFTB2eZvQsLri6dd0GG7w2gKz2ptudcZ9V1kDCMniquxqrVuNJlZF1+NIlU6qQUsUWmFfNelqMDX+UmDeL0bIaWfdJXYrAwCGj6qh9/Xq9McTFjJvJftVhbDKpCa3pvDFqqmamV63U4YO1CI75iw2gzM8i/qPrth4yhva8M6HcTQJAtbRmFuu2mGeo897Ms9Coqrnvh9h7FbZXO6t4/zofVjuyeBMeYI2GqqVng2gFqqmSy/pSduqANvCq+asMmUNG6BA8VAV7qnlyHz5L/cQqJ9D0kZonMroVytJ5nQZg6PerQuEMDyYjZe+zhl2qwLc2+guV42kcFazop3KMdDg0n63k9fRq5L0MsFMDqX0ZfNNX5q1+72jxJJ0GYMaw+tewbrpbTPKDvdrus04SO1hFijTnRdO58rENuOKBTJ9ZJVPs7yqpBz5jM+JGPaumi3X6QUVAV/v0YU6lHuMH7nUPJH7oIYzzoFq4+vy0rm2fhccYvHotq73ejKNxrEh7rNxLCncoQ169+HezDmowrdZHBc5NXqwp+aTnJedYc19oOjUqJ5s1/+rusF1eqmauPMFBqRrTRrXjMA+uyU6aPmmcudbm9d/Cetb7Z9NEshnhY8NZrwfdp1qFVhhPU2OXgmeigC07XuVMNOeOSS1iSQqmC/Bl9MJNuG59vpZohz7u3nyLF1/8Dd58+V+Rz++wvp6JcX5+eQanDWx2K7SLQJRBWUaQwLNF9cksQ7x3cPM+we0V6xkmmJ53cP6oj96ASrAh9rsEzJfq9ztSjmjLHLyATFoheYJJEon4G2uIsubffLaT70ynXQz6bamRqNSrcwyGfbS7oYS/EoQwPHW/i7Fe7UXQi6q7ZBUJIofDvgBPhp2SkYxZ/5OlM/IcWZlhNB5iPB6i2+sK4GN5lHhJO4w2YgEvaEluJ5+XKric6wzVVcCzI6CQ//F78r7vy+9k/jiOMRIM+0P02l2UWSG5hmRmg7ADxw8EiMV5BNd3pcyLGspSABBBoADYJMHs9g7rZSRlW9zQQ1rkkn7GiInS7eDpZ59jND5B2AJaWSTiSyuye46DsNMR8MP3GKbK52Q5EuZesr3si/1+Kz/nSSqMsJwHYK4pmbZQq7tTNThDtGPd1a2E4Mr3kx22OwWoWYKl3elJ2O/dYol9FEtd0X63DbeIJISVwJnKvUEQKnXgAphd3+L923cgIZhmJeabDeabHQbjEX70+Y8wGLThORmS/QZZGmHQHQjQ9Khg2++DyaybLRnurTwrATv7j2G3HA+yswyFZVjzarVQOaxUz3VbwvZGcYTBYCAMKvEBmdo4SuRM5HyBT6GnUOWq6tDqJFY1PCmG1O8PJO+TYd55Gkt5lzyLJQQ7pwPY7yBKc7SCDlyfc51iUyEcN8YOX+Fq/Q2uVjPELRe905Eo7X73xffYLwucTx/j6eUlen0fi917vLt9hdkuExs5GDDf1YNftPDqWYzl3EfK8PMWM0gL9HwHpyMP/hnFRqlgPMV252OzSUjk4tOnU7hlhtur99hvltIHl5/9Ar/41b/AenaHr7/4A968foF1tEXZcRBMPOSLAknMOq4OOn4Xk3CAjOrPZQvBdAx/OoJTRMjmbxBlK5S9Ere7UnJEP+k/Qmvr4tk3z7H29/gf/7v/FWXyGsubf8T69gqrW8BJgF99PsHn5y6Gzg532whfrUvcbXy0hhMMP+vD+d//vCzNRmlvytzUDhX27PAbs+HSyFGMgTGstEffOvwN2NFUj/lH5Weo404Z8CZ309rNq7AUvWHzXpn51kHIm30ICNPxMUvl4O+Hz2AOOd6R0gkfe6mQw/vGaPOwVIaWfdA32q370c0PwnYrNsz+dAbHqdVvzX0On8PI9KtLK4OkaVAZARAanR9+ySFpPeLRg5wXZ+FiPapVu/TtzbiIpPqR1z2D9gCcHwMtzAeo2MyDvrI/z1j3Y95zW4mUORBGz6EaJ43bK8cKu9HCsIfgzdyDRgPzXZURpdeGDqWtRkP+yNpjei0oxKQ1hGt2tGhxJh4Po62fkcCTrFVzHZrnMO2i8cE8Rruvj83/kifjETagMWyCYus5XTOdyjisXiJI8PCregY9QZTRWYca2+Vv6T2vWD7LsKyYHTNnWqxVVofYalRYMZ78nUaN/b1jc1ryXw72gKPg2eTD2eGSB8azvd8qA0GDZu5nRn1XgGch4LNetepzzUL3ZE9pxOl6srrQjKws09lGmfTIcrMNe94qz5XzzAAWVf6qGe9RiuK22g+PrVXzng3kD8+Ouo9V0vixuWfPO3NCfGh34uyiwI19r2NjSV9dvU/bZ1DN8Kvz7z7gsJ9ZDczDDsnDPeFjeys1/0xPH51bZiJo+vcYKKv2WitcttrDrPPS9Iuq91er3yonTX1yKlBa85SyHhmFoCMulP9KRUf4hi0/mPuNvUe34XBc7N/Z6wmZ2CNhwPbzcZ/5GPD80H0O98Sj6/7I3vcx4Fm1sQotMY5R9a+xq0JJzdHRFbqPBbbIZDfMaI6wAp5qN1UAVjsJ9Jme7JZ48eff4cUXf4vdm2/Qz1K0UpYW6SAcBoiww2a/QZB0xCAfjDpS2D3NtpInttuWuHobIdmH6A9beHzJUFLmIEaSB9dpD9DvduF7bFei7z/Aze2V1NFk+CpzG91WgHhf4O52A99v4/x8KHWZ19uVgM/RaIjBsCs6BBScYc6jCnn0pV3MP2V+GJVj2RePHl1gOBoIsGI7CLoIVNlHDMEdT0bwA7XHkyF8+/Y98nWI07MJ4niHrIhFmIif6/QpxqPWKwEYHa+mjuOLFy8EhDHMk4wY81YJGsNhG/1uT0iYLM6kdiVTqjhH1xSqKUq0+yHCji/riNeT73m+jBWBy3bNHNgILvoigpQWGZIiFTaOLGZctvDzn/8aF48v0WZ+Y7QRkMnnpXhRbzCE6/vCejKElNd3s0hqcUrJlzCU3HbO3/dv3si9CNy8oI3VNsJiPpM1/OnTS4wGfayWc7x7+1pKl0wmEwRuhpQiSiwzsk+l7NlgMMVsvsI+SuEHzIekmNNeAPPkZCriShIFxHxJLwSSDEkcI4woz+9gsd3j7e0McQEMJ3QM+MJ4ptEWWRxh2OuKI4GhspOTU5ydX0gEw+u37yWfdTSZ4EIUcgncY3FskKmdTEbCgG7WK2F4GXnjOhnWHK92IKBV6i87DrphR/Ylzpl9RgGgWuiJisVxlIriLrevyWSKyfgURdYRrZMkXiGO18gYc8tSOn5XxHXIUKdFiigmAZxjG11jEf1X3MUvkXopwskYvbMpWmGJ26++Q7F3cDq5wNnJCbggrxevcbtZiaxYzn22RUGqEqy68+zvgds7IA+pmAzQj3E68HExGmLtz7CPWHLvHMAUee4hidZIolsB86wfPpkA54+GmJ78FJPpX+DbP32JV8+eA8UO4bCFtONgzUjEOZDsAbfso93qIWClmzLC+ZMzZGEXkddGQeZ+foW71XuMLrto9Ttwcx/FLMPy9RqzZYqf/otP8C9//j/j7s0fkGy/xKi9QacF7Fc5Pjsd4MIbI3uf4bvVGt/0MgSDC/zsL/97DB5/Dud/+3LePF2NMaGT1qtDS4fjVVaQNmzueRir+LPmZVXml2V2GhW7+gYGE+lwMG03HQkJNYqKh/l05tBmm1SGan2/455OqxaMOdQt66D+joG/HzMd1GFQMTEHghiqXbou4lEgaV1fnbv3FPQaRoSuw2ab9+IxtbuZdxT9a/XNQ4PGxnTGBNMfPAoSmCumht4Kr7P7TDOpjLpS52dl/epPKSOFY2VyrR7uVUVTmv609BeVL0MbMbwFQ3LoPbUNk0p4Rr1ZgW77fofAS42fZkD1jDWealWLre5eU6bGvqdcr8HC05isMiX13NbzyRonE37dMMAs0MF70Aa0mcdDw9Y8iypybmBsHVMgaoj6ZXKE7DEyXnYV9qUXuLLsPjzxqzpIVj6qMT4t1iJ3WWtVjUMVRqfoQbWt6B8pPKBeuoxDHc9Yz2Ofm7auM1j1eTM+XYqvi+fQBhr3n4VqhRWwqVhTzWzpec5pn1jMkGpdPZdNB7G7TC/bINuABLUHACE/pMN/Fclm6lkSfOowdEk7sQB9PXgVJOK1mBdlXg+NlLCguq/rEEb9vYr9bCFN3UadQhNy3ASoii00URPVvKmcj2q9saaZGUfjRFDjbNg4/sZdR1eCPgAaAsp1vVSKXch812NuR9OIY0Fq6qpasWYy2X1ug9G8FYB1f6sDpwEuFOsp+zRDlCVMW29mxgmix11CJgsVLqkiH/ScoYiVlRMuzo0HIy3qpcVcpwp4HllxhgGs8fDD69KspapNMjaqfcaZw3ZVcTUmhFzmpBYh0lum1IBVMtUVC1mz+qbNtfJ75bTQa9jMt4KKnca9XGW9VJOvMYc/7uatHXJ1VJVpYcMP1nAQHgOiRwFnvUga25/UGK62mYfcaMorqWfBQTqDKt/El0sQZOpy6nPTjhIwsSKM+qJwS5mkSnyIBqvD9ZxJvUge75t//Hd4+cXf4urdCzE0+12qlrrw3TbyjOGlKTYrleN38XiENmtdJgmSCIj2DhbzCLO7hRj1BItUf/WY01ayWH2O/rCLsM2iC4WExzKklCGWvhdgv4mQRBStodCNJ4qirFU5Pp3Cb6UgaythtaWDXq8vQJOAi0CKzBWfJ2wXKLMuZreR5LNR0TXsuDi7YIhlIAwWgS1BBMNouS4fPb4QxottZMgox3E+n8vZxxw4caKw5iBDe3s9EUOis1UEY1jbmYxgXuB2dofVaoPJ5FTCPrei0Jvg8sklem2GwwJ3qznWZMfCUAR+CETnV3eST9jqePD7bZQ0/gdD9Ht9aQ9DV5erFda7raox2hugzDJkmx1CuBj2BtgnKd7Olzj/0V/gR7/8Fc4mY5TbNaKYtUnJdpIt9rDebrFaM6Q3kJItZbLHnlKnRSbqsRQKur65xnK5khDgoN1Bsl5i+/41Yp4PYRe9ybmUNGFN0Gi9QBmt0eV3fR/vrliG450wuCdnZ+gNBhKu2vIYWuqDMqXpimVsCuSFK6q0UoKl30N/1MM+3kjJl3avJ2xvu+WhjBJcvX4nub5Bp4vB6Tl6o7HM3cXd97IT0PlAUEvAHwYdzG9XePfuDu2gh+7pGbrDAQLfk9DhaLtCv92R9JPtcoNot0fQ9jF8NJDczw3reJalEofqdmVecRw5Z6KIJI0rIbVplgvQbXkBFhare8oQ31ZbHApxRnGnBA7/KzN43Rb2/hLfL5/her7ALnMRoYXZag63iNEb5YjdEuPzx3j6yVMU8QZff/kVulSOpnNAysWUWG8jzJa5hOwWBLRhju6QQl/A7Ar4/lmAMOyhP40wPttjPCEtHmAXxQJ7cuoAeCzhM4ZTdBGt94g3CxTZDsG4QP/kBEPvZ+h7p3j/5u8xn79DECTo9T0hJJabCFdLoO8CfRrWOwdpHCIYnKLsuDh9PBRV3mw3R7xZIXInSLwA//zXv4K/K/Hyz8/x/NXXaF04mP7lFP/D6f+Et198gXCb4PPhY5x4Bbabf8Bg3MVgeonMK7Dwp9hOf4vReYlWEGO+nhN4zqrTqw4DM0afLdten4Q2eDGHu20EH/PWHpBWyhg8ZLKMgm1lwBgQZRsqNEaVYXrYjsr4EqNXGUfNw7JmD6rT5JDaUpbRga9bma4fezU+YcL4jFGpwZbW4atN4Qcua7RnbAOrsjv1tRUg0kBQX+cwd1P6iOIjB+2/3/e0gw+cBUcAhz1Z5JYH+UtiWFd5cIdjbIMOSyDhQx0rgoo1WDcjodKvFMesCEQ1R+6Jl9zLGb2fX1uBLw04jX+/DndSpqiSsq+4xEpL16wbhX804DPjL3Op6XSp+t5um+77Q8+/MaL1tHywp2yAT3VJM07iIdfXtoGnhGmb93U7dBZiFSkg/WsnUT1wd6mf2tIz0cpNs3PH+Fwsimx6vwJtjcgIxQqbeoAynAZ0HnZApcFk+ts4QwzgVukCvha5+vAUa0YqHNu/2J+pxXCbnaSxRKQGrIIzDaeY2k6rnDt2O024CkSZPUI9sH6fggyqSLzM7CZGrCJC5bofysXXD14DzwqXVXl7GkfJ70nm3cutswGcPArDnzXrZlRrbSeQ6b+Wa0I0VQfUtryl0iqqpDXDdu9e5kv6I/Yaazo9lViW7Ruwwaa9rnh4qx3FLpGiwIJuqfS7CLzo0FPzTIft8yuV6+a6t+eQ/Hwk/OZwntkhrw/N14dYucPP06C2z4tDJ5X5m92sw73L/C6A+Eg5mToaQc14VWbHOFEMrDfhtup3AZ6VZ/Yh4Mw94AdMau1wss99tU1Y1zXDqvc4+ctB6O2xViiHj3aV22KHDPFvdPb9b0tfiUOinhMK9uuzQ3/FY6SFnnHqb/W1qp+1uidz0ei/VLiX87KA69FZlWG+mOHq//23mL38k7A0QVBKbiUBa5qU2Cxj7DYJioz1/FyMJx0UrAOYsP6ejyRysVzsEbFW5qiLyaSLIGC5tQJuQBDniMCKUqDNVKgn0504x5iPxgAIqZfH0OcCURpLsdzusCdhwk5B8RZVBqjTYU4iy3hQMTVV6qUMO/YJwntYzBJE+4IeHfhhieGkIyV/GGLLvE9Rey0LjEasIToUplWklSTfjwXtCZRdEdzpdnsibsQ2k3ncrJYCopjnJ4xkUYqi6dXNjbTpZHoioHUfJZL39+TJEwQtR8qHzFjKA0B3MMBwMETC8h53S5QMv+x4cNqeKL+ejMcihENATbBM0JkVVNTtwx8OkJEl3ezRdlx0gw6W2x1e3txh+vQzfP7rX0suKXMpCY64/qj8WjgtYfTYZwSd3V4PGUMnKa6UxfIf1WkJvvh8/fEEaU5xmAX8/RKsDLLJHCROICwoy6n4yJDtWSPyTsaNIbSbzVrGbyj5lG2sNmupQ8o8U1Yz2M8WSFmyZLGD4wZgGa/BaIjp2RRpQcZ0K/VJ2a/ke9toIVpucPX+BlFaIJN6IyHCbojTSSjALkn28Fwy821xYsR7KizvVb540MXk9BzT6RhJFuPq/RuEvqucAWRBIyVQFA4HuLm5EaaXDD+VgMkEU42V84XiTllaSr4mw8rJYDL3lEwuQT1zTaM4RbvNkNsARIF8TuZ4Moy1HRbIvBW+vfsKf3zzEttoBzY6brUEEI67wGAcYlt6GJ48kdxKhkL/+Y+/l/xsVkYMWy0pD7OPctzOWceVTlQf8HKE/RzdHhBtXLz62kVbnAQRhucRhhOKHDkSkSAVElj21Wce7xCtsg8PPspkh+X8DlG5R2c8wVn/J+g4A7x/9wfs9zN0ey2EnQA7RiIsIqSY4rQ9xZCVCOI9omSH1POxjDNcfjrGYJxgcbfA9VsHg/6nuPzRKQZdHzfvlths7tAeRxg9GiNs/xafBcD1N7/HIAN+enKJR30K5H2HTr8Lv/cIme9i4Ye4Cs6R5jFuF+9wO/8ezr/6c814Ng5CU5/z4EQ7PCwPgacccIIOakQl58NR+dLKSpNtV4WP1HlICkzwOs1QPqfwKhxl7qIOFMNC6EHSwiZGHKHptdebPEPbPoYoxfJ76JCsv2yuY4xOZTPrMgj6EjUXpb532FfV1eQMt4Rk9B+MWW3ATl1604Tw2u1UYExKXRhAZO568NACUKyDz3itm8ITcs5ooFcdoxps1QYG/0JhFPt1zJhXD/+RfrVOa/vj6m3DTEoVjtoTXT2rYWVNT9OYPJzQNnOqrkdPMvNPzK3rPFVz8KtriPfbet0zNqs5+ZDbom5fg23WY1QvIXuWf9wgY16HuoQOzdIdZxuZDCdWAjFmHqp1exgszvIOD4WPW1+u1Vj1m/ZaM59TWQu6z6w8s3qea2PVNkytkjb6kapnOwb+DMMjjBvn4YEz5WD09bVqx8wxRsTMUuZANF9WDqL8oRZh0UN4/3b6eZTQtGagKueUzpc3e6j2pfAi1ajrz1ZgkX/8ePq55FfVzJDmUvT1awDBsj6mHqvuXStM2PQNAwsU8KxFmUypmoYDUtZHfR3pIb1RV6BQQmOVMukhqKvmpgjJGFBodalZfqopagQ+vk1X6tKVg5FzRL5Yay7zkpz7MucOQlTtdjJH8mOibPL9IyJwh5PDPkvtvz3kYD06l631Z1jYw2doXPuBDms4wIzAlRWZYEB7De5pv7KkUi0iqHK19bjo2adOcnvfkdZVTTJ73g8Zx3v9pxdFAxpKA/RpcTSCqG6hvWYVwKujesw2UjJX0eTOGv2Bxhkm4TdwJKRTR1Lox6u2ImN6WHaNUapVra3bRFEXGr9OK0CLTD0jKooUnpMj9EpEm1s8++oLzH73fyNevIPnlRj0WefQldDH5XyLzSoCclfKUIymzItTJVDyTNUYjHaFsGks2zA9GWAwCLQ4YCmiOfyP5YA4ngSdnI8qNzDHbr2DTxDiMFQ2EjVWx29hMOmjRfCal5J3SIVWRhm0Q5YuYe1JJRIk9h6v55US5rheMee0gNPK4fop+uNA6lfyuRXgLUW99vT0RAPKSNhF8a8zH9Z1MRxPxd4k80hGdLtZSw7nerXEeDxGt9sRBjmLIszmC9zOZhj0h5Ifl6QE1rkwsxS5YR1KAtMoS9DudtEla1mWWLHkxToSdi9gDmvYEuA57PXFxmBfEMwxNDVohxhNJ2iFARKycsybdDxhTa9vZ3h9N8fkk0/x2c9/gccXjxCUhTCerH3KkFaqx8ZpJvmdzEVkHiyyGC0QHJFt3ooCLPvHY43OXl+AZ75dwY/m2MQFNgReBUNGAwy6HVGXTXdrXL97jWi9ESaQTDD7jSwrn3GxWkqIL4Ec2fNotUGr5eNutsRunyCmGnGvi9PzU3gco5aqUZpQOCdJ0G658MsWon2MxXqL2WqHHfNjOyGeXp6j1+8gY8hwQjbbkb7kfIj29GQ42G4K+EEHg8kYbuBhFzOP1UGv46LM94h2S6lR6jgDeXaeQVIP1POUUrNmQDmucZxhu41kbNmnHEvmfPYHIwGjVNVlCG170BKHCWEzUh+hC7Q7O9wlX+HvvvkC31wrVV0vdCQXk2vidOih3e1gW4QYnHyCy8eXSDczPPvT3yFmHdkE6PguOqGLfVTg9i5TNT+DNlI6d9o5xqMA+d7Bm+cUkGqhN8kxusgxmEoUM6K1K2JAyv7mGe2jTENMBmMMuwHWqxnulgug1cHZ+Cm80sfNzTfI850oBfM7q22M9T7H2elvMHJPMWyF6Lgp0mKO2/UdlvsYP/7pObxwjhfPZ3j1TQ+j7if4zW9Pcbv+Fu+ulxhOh/jNb3+M0+kFWut/itn7/wuzt19g7Lv4dErQ66LXWUgU0z7uCtu+9Etc+y1s16WstdV+AeffaHGhY8BAvH73AEoznE0dPFppzYS8WSIflfFwxONrjJDqMwI+jXiDMuQUYNJml26PU2jDuo55scL11LHDbd9klKkD3RiGxsBRv7NWU/MZm3XmlDVT58B86LCng18Byfr4sMy9AzGW+rM1O2KZ+BWoqduuraAqiFKOqIb32Bh69mHKsWmKHh0dazGwalBQGxZ2+JIOGq2M5gcgO4dNWNam97kRnmuqeTxwidoSqWsf2BiiBp7qeDfwXkWUWQajZTzwmkLCNCwvkyujFPr4v4Ly0bocurmPZb4oM0b6oJHkeXhZHSutWNIP2cMi664traqPDOBrsKgq3+rYq8mU6iwiLa6jGGjFAKoZZkII68434NrOy5X++gGGvJJpbA7kMWamgiFmLRqjtMFQqJxHczUD/g38rd6Xx1CrS+5l+bBkfhsW92PzS1UEVcDZZmvN3LWM52NZ44fd0/BFWM9lt8msY+N4Uf2i81ltO9xEbZh2CfNp7WUGaH3cF3FQE9isTYZHajEnCWstJd/IZib1IlasqwEeYvza+7TKnalAvwFrZIcOEMShQ8LUalXgVykJ29+pwHlVskSfC9JPejZbDsfGSqvG/mBPN/UQDSConFZqNNV0Zu1Xo9LaPCLYPqW0XEqYs/5WvWU15pwGL0ccrw/1zTEH1n87+LwPmtWzqffNve1juQaRzVmtQvzr9XG4TszvhUO2XDP0akZX+cjVHFfhKY3t/RjwVPvOhxevfbYenjX2vKWo2UdfEspS2zsGeNr7P6+RSWRH7SRR+a1m3uhPEyzqOlrmUdXZpddutSasnHedhiNPbeXMM0zVpwiPE6B0mcvNccgROin8YofZ62f4w9/9Z+xffoFyv0QYuqIiS+C5mM0wv1sLI9nvUlVzgE6PZTMKLBc7FBmL17ew28bY7Rii6WM67SEMeQ+CPxrygZTO4LxhGCZzD5lTSJGWzXyL3WaLbrsnZVQIxparBbqDtgga5a0CeZQj2SbyXdcL0O50sNvsRXGVIIfrTOp/MowwYZhrhoy/ezm8dorxCe8Vwmkp8Mk5wRxM1olkmCQZT7JcHJMkiaVdF48/EaaLLBpZUAohzWYzKSdyfnYmbeB5u9+scTebCzPJHD+pFxnH4sUm2CJjulosMFvMJcSW4acEgRQh2m93yNMc3XYHvVEfbttjzoMwpYz3J8PKmpcMVWU4KplB5gsm253MjYDw9h8AACAASURBVMBpIYlSvLu6xt1mj8nlp3jy478QlrXn+8KUkhFm6C9DWltkvCm04/kSFuzzHMhSJPEORRqj5RSKEc5StHsDEQhCvMGeQjarDdLSg9vui7orS6mw0igREeuBzt69F7uAYbxkTE25kQ3Vf31fwlY5s+P9Hr3eEJvNXuqXbveRgFUyz2G3jS5rq7qu1BTNowitokBIjYXSUSGmLLmSZFKXloz05eUTkA7k3GNUVq/XkRBpMpdcIvs5WdwIcVki6DH8dIzp2RhDspLFBtvNHbarNcpEsZzse447hYYouFTlFTiOCF3RocH2MhxcclRbnuTPcrw57mTLQWeJV8Bzh+h4U/TbPoL2NV7M/wP+5s/f4GbHs6FAyyuEzaMmw7jtCEBPgwEmF5/h0dk5Nnfv8Pyrf5C1xfXXDqioSydIjts7gl9ILdqkVcDrtHA2HSDfp3j93RKuW6A7AobnQH9KKS8Hxb6NNE+R5GRtS2QJkCWOiDRdnI7geikWsy02a+aLDkQ1f7ebyZlalB6ipETMNRgGOBn9Cm7qSHmcHpn/MsXt8h3cdobPf/YE290dnn81w9VrKlFP8OTzERbJ14jTNc7PzvHzn/wa0/En8Msn+OIf/jW2y+8x6vg47XfQ9XL0exmifY75XYldVCLyC+w6QJF72O4SxEkLzr99tqyVZvTuXG+WCkkdMh5N4NIM6ak+r+zb6tUMFbPAlPUZk0tnmBplBSgPoPqYNl0rRseY0bWru/LKOy0JUWiEzR6G0B78rvBifWDXrf9hwNNjhIgGOkYgwLCetbnE8Dlj8dSMZ20jaS+pYTzViVp1ZQ3eBD5YwJMfrAMZ7c5X59h9VVw7F1EBE93L9zzb1rGtjXw75O3wUKeRwuLFxhh4yJgUKY2PMVLM+6JRq0M+Ob4K+KkeM7mIYghW8+XA6FIDq8BXI3T0QJHWMBtupj2+dYScup/J49Lg7YP1hlSvyF2PgbeD9zwRLWi22zAt9fvMlXkYZfBz2g9kXcsATg2Wa7+IAgpmzRsGWf9uyhiJescPeR2NaDBftMfq/sWaoFmHJldLxJbsquu+ChulH/YeUNLLWErS6HqTH3oEiRSr5nxzDZg5LKvLMpgfup4I19ghuVVpp7pMBddd5qisP+MU413FVrVZIgGBtViOEXThhJJb1A/+0RGSUPGqT2vgqcIoVQ6fFFsvVa6U/boPSHSOp6yX2ui2u0fNWXV+NByMB04YBeI+2nzJzxHngmmbrqdbCdBIfiR7xaZ/7RIj9VyUnDO9V4gzxpTb0fmjBnhSOKMJlM1q0UJORYl9zJyn++J69lqWZzwM0DxC6R2qy1Yt/oCI3kM99xBjeDi2pjatPc/v/VzU50yTCa3XCn/KpTiqapEBnSaaQWQGqrWggWBj3JuTIPh4nIXmCz8yeQxzWX3s2OdFwh+ltXDlR+2ws4+otKVyoJVBp0Cn+MONg9BhGSSKdZga0OqsUJkgxkmm2qB3gGoIq1QIXa+TfyBAoLhQ7viIWIjdcRF45GNi5Kv3ePXH/4Kv/vBfkMxeo0UhHSn03hXwevX+PaJdIsBw0BsiZPhtsEGZu1jOKZTjSShuHO9ROhHOLyh+w3w6ltsg6GwDjg/HYS3MQjFIIupDkSEfN+9vRS170BvIuLPMxXa3FLbz/MkpUqTIdmRlE6VGy9y/sIPdLpI+JAjgvrPfRWJ7xHsgigg6W0xJRKdXiLougS7zR8n0kcmSuZXnAiYJFofDoTCdqgZnDyfnj6StoljbYp1GAjTmk6YCUOgkSxlaulyIgA9ZQl6DdSJZp5KKrWQ82baXr17JlBYRniAUAZ79TrFIPJkYttsb9hB0AqRxgiJVJUB4LU4Kj+qv/z9r79kkyZZciZ3QEalLdnX3UyN3gF0A5NKWILnk/k5+5Qd+gJFrBiMJwwrCdqEILIAZzGAw6unXr3VVpRahk3b83htxIyurq0FjmlVXdWZkiCv9+HE/nkQCTFh2hmAx8Xz4jovteovr6Qw5Apw+eYrzpx+K6i3D98mWEvTT0UAQmVAsKIikHxbzpYA6Mp1kPCUH0WNtVgLCHUYnp3h09RhuleL661/j+avXgBdhfHImrDPvn8qtvSiU8fL62TPs1mtxvhJ0Emzy/vnDNuSryFk+p5YQVfYDHQnM06XTgMczvJlMMoG2jHiGZGepMLG+QwcHRBWWWoVpXuF2usTVo0vEPdZVzbXKMkWaQukvqfc6z3DzdoFX04WwtZOLK/zgt/8ZnjxlPijZ3iVy1jtdF9J/7P/tdivA1bCfBKJ8r6j2os7LNpW2pfAQe9ALxKnAPmdVh7oKcbN8A8fpY5w8wckogp98i6+mf4S//c0LLHKGCBeonQoVv+M7iPap9HVwco5HH36C05MRpi+/xrPPvpJwdi5UzE+ms3YxLzCfM7QYGPQDpm8iGSd4cnkqYdgvvrmG69aI+nvEIxfR0ENNhwN62NcZsiKTMOx95aLKmZ9JtjTB6Xkf+QZY3GSo9wUqFCKQWde+gL9dSjbcxfnlCdI1hYnmqNMCTtqDW7IUUY4nHwOXjya4eZvh+sUWeQYsHR+ZP0Fv5OLsZItBUCJyGY77CXpnA3z+2Z+hLtYY9mIp78N5FQe+zPflohL1XFHXDypEPYb+04ERw/nDLxZ3aE1jQByG/6n3D72Qysrq2GSWcSEbVVur/q433do5FfBUL2V0m02iZTzVO6y5c3gvrQKmbHxaJKbdvI/d+14msg04zbVbM8U828PWkQDPBrVrFqUNNjNPdie39c415YaUB7ZjtLVblHbmWA3bfKbvU++cYp9rW+xO3pkF4ARW3WetWH0kz8hLNHmc3fGgDA6IHL7ZaG1WyjqV1HmyFTrtz8zfYpDLuayN21L1awwdaYrDsanb0bS8Fgc6dh0FwjRTxuLrNsBrRIy0t14DNu8dILAdP07raLAurBzg7ZgKRWSimyNqwhcV4FUMq7mvd7Eiyn7iF0wopFFBVO+rVuoiAAWr9dyzZ/n7oIKDBj1k1A9ZlmPt36Jz6fH2XnQerwHJhpn17cALZdu1Yj8mbNNxUb4H8GQIMMuPvOul/S3vPEZaV5xPB3lmzXqmwCevlGlVWAX41FAwfyuGiWCFwMdSmNX3qDMnLdbqYedA2ycCQdUI0EBOXU+xjZqoaT5Xa1P3sVV4HA0SmZQHQPX+djzGgvPMBGVdp4u6nr32qeuZ+axFpaREjgkbVgDaCH69a364iuNuQmgl6EUrHzfq1iqQv6P4ap/TKMFmhZ2zaOavaQMz07jPdOOhj7WFAZ52WzTryP9H8Gk7DY4xmu/BBer6nPpZ1MJ1p39kJIhnw4CqrhPFrhXequZaoeoHJWMe1ldvR0PbRnrdO5ylZj20IyTMWmcYYI5C22NkRPSsnH6ORwGeMjYV4930tKzPFLNR8UVGjdpEccsoldxPNV/ELSP7iNI60C3ahtlqBpTMXEx5OifAms5JqpxGHsJihfm3v8HnP/kz3D77FNsla2YGGFOMxfdE9XN6e4vAC9BPBjr/MkNvyBImMRbTCuluL6VBHLfEcOTh8dMJvKASERc6XUKfgjwuysrDbLbEar0SgaF+PxZG7+btFCejCfq9IfYEIwJgSwwmffTGMXIKs+Qh0nWB1XojzJISCKrh+6EwqmmaYbPeYDjoY0lRoRIYjhkSHCIZ1OiPVM455z8ZQKNKS8N2vdoI8KRwEAVlCIiZAxn3hqJ4SlDEfiJVSqEZAk+ypTzHajbH/PZWPj8nAIpjYcsIQgl0Gbq5WC7w5maKyWgMqqCS4ZwRKBYFzi8uNFhxpTyK6zuoKGSTFSjzXIAaQTpLjzBPkmGy6WYlfdOLI7Ghtpsd1mmGZHiK06snGJ1dyp69EwXgAI8ePUZesNxMiLg3QBj1xF6lIv1yeoMy30m4LVXz66qQ8GnunJOzc0yYK1qQEf8C3zz7VkRphqOxjHq2OefpgCxiEmN+/QbLxUIEo7j2EISRMZN8WpZwyXKxrYYSpqzK1pDNVU5LEr17CVXlmGDpF56XpV6KfIeM+ZAyl+iwUZVqKQC3WhJAFTg5PcFw1NdSzRV6gwSjcV8UmOffvhanxSYDbhYZFusCTz76GB989ARn5xOMRz30ImB1+1z61IwNzi/+TQDK31Iixyf4j2T+sWZoEMXCgHJdIvDs9QfCFLplhDfzV0hLzuURhn0Hg/FrzKo/x88+e443s1rYw9LxUfospwJ4JdsdiM7HuPjwsTCys5ff4O03S5nrFKfbw0eW7jGf50zhFRVb5mGX4R6DswQffXCOfVHgzau3kjbG/G2G51VkxkWNl6tKLk7OKHBlDKEOMb1didExGIZwigDZqkLppFIVjY4dgsfdjoJgQC8JMR6diRJ1GFUomTs6pcCQjydXfXz0iQpPvn1LRwMBt4dlXWC6vMTVo9/Fx5/QcfQGZTnDaPQEtRNjiy+VsnI4RFU6mL5doSx87B3mb1PsKUdN1evtWsiczaZCsevB+T++XIg+4eHrMBexNUDuAk9ZNO23rXydZptiLEXH1rY3L3V11rUKWre8BTyVgWO+T4Ps0LhVn7VGj/q7vak7DJ0GD0qE4dBY6rKDSrTzYeBJT6dSRFXWmmwr+haUYI0x+48BpEMAZytCHhp+qsFVdJAJQrRCZXVun+oz3btHmOvDPrXLkdhsqG38hLUKXJKr6uc8HDv0SRZil1rlMBqg07ZjqY3uO4PPekMWNsuz3HouuJS1rz0ntykhoMef5BjV2jNtDI0m71eNTLtXW2BuYJjiUFqVYmVcKBQIhPYNWKDRfh4V3np37HSvC4g4+QHbblhW008OAbHUULTHtc3CqiubiLEGSBoAauVwCrw7yONujrddUe/hjDg2F83Ys9tCjICj9G/nKMUQmP66R/jI0IqGFTanFea7UdSlmNFBJx0ZbJxpx50WrSOAX1PKnu3rmJ/DaFzdt6YImGFYmPIDoqYhIaGrqjSElIhgfo6MW27W3aIeJrywDTNUIjjv85L1p7lpNcYN+DRRFceWubvAk+uvEuexgadac+01+OG7UuWZWhDY9KcFPHlalY+sRkW7llsssnxyN7T32B14nEf6PtW5un1qt1GX8bTWG8OQO4RIKkdV7sCAC73emRBqe+jcF9Jq71/vAs4Pt6pap1QEhGoTA2oPr012xrzuA7xNKEm3d22/mbQhmQ2zz5mFyIwG85vArFVV6I5bhWnVe4dr67Fn7qyhTR9293wZM1qYWzkm7FSbdixxz+La0WSbaBEfPcSb8ZLrOaPG2t1xI+OXxqZWuZK7UQ+mxog21tWjNpVj9ZaiTigOf31uUVZmTp/vYy/lSmr4dYbN22d4/su/xZc/+TPs1zNEw1BqWkZBKIwWgQRBA/8f+oEOqS/ghSWKzMfNG4rJsKgDjVYfjx4P8OjxBDnZTrZRBeQ52cgaq1WGZ9++APefJ08fYTDsYUGV18UKp+MJPBrhZHbAfLgIvWGCyitFGdQtQ+xWBWbzhQA2AyLJPomQzy5FUeT4+KPHePWSQBB4dHWOi6sh4h7rPLCeZy5lWlhnkqGzZLcIDpk3SvDGczAklazkeHIiQI/giKCDJTh4fjo7SoakslwJmbHFBrs1mcsAjx5fSb4ogRbFfMj6kb29vnmLZHgieaGDpIfdeofbm1s5bnJ6iqjXE+aTDguCWtoaVZaDaqtkHxlJwTBbHkegtprPMOhTuClEWZTIcpYqiTA+f4TR6RUSCWNd4Hb6Ckl/iA8/+EREb8g6E3Qy5Jl7RBz3sJi+khBbrmUEn2QwCfwI5t1Qh2SXmYRfv379Vlg/7ikE/gwZ5jMx3JTjZLuaClgm28uNiDVOeY8MJ+Zz1GUl4ckjqr5GIXbpVoR92FlkgckUvn1zi1evXiPq9zCW/uGYK1CVCszKekTgWZOBVqVI5oulPAtDeRlCutotxXHx+PEFJqdjFJs1SrJyDsdKjPkiw8vXtyjqPSZnJ3j8wRNcXIyA7EXDeLPPRa1Z2NhKwrDpNNjscqw2zCveI5T6qqE4Q8gAM4yb/TAc9FDt5uhdjFHFfcw3LJsyRxi+hht9hi+ev8CzFywb46HcB9hxb3aBnrdRqX29QFjAwcBFuZpi/ZIOR05orotkAan4WkjobeRrki0Cxo9iPH46FhC7nPF5aWNmqGrmsZZYrxxkLtdwSO3OUd8TtrpIPaw2hay5LNFTpbwKkIwgitDbbI/tlvYipJSNU/lY3jKntJSyPs6+j92iQLZa4LRf4wffd5HtWBPWxTRNMMtjBFkJt/CxK8boXX4HJ0+v8OhpgkfDAs9/8xPMvRvUDmvWDiXcfj5nREACL6wRD3N4wR5evUCQv8Ji5mB2w5BwwPm/vpw3dTwPF/fOhiw7fvNPu1lpZu7wu8Zb3QBAnS9z5xrWGyzNZwRP2hAus3K3C71qXmMwKC+r2QTMxirJ+p2NQRstBzdwoIFzZzORjcDZS7Hdh17cVNvzqS/I1qJr9QnM0So4zYbc7F6HDJQ24gyTY13cACRu4HSMmMYQhUnTLiZMqDHcW+rizqOYYw4NWHOg3jh5HYbgKNDZCi/Y7WKgHJVo7ZcxgjrHPkzUyP6rlfwVTFTuZvXI5od5mTpPrzUsWoOrMbYEYBg1SxPmeAQU0uCX8DKKVKkyFI2hb1mqoZ0AeSCqpaYKjSy5M2u+tFRd4/BxgFjktvVnB+GIDQgT4Kmf/QB82u1qKsA2pjpVgQV1tG1mIII9FuT4dmDKKe2afveN/+MzSw9L60uqTuFDr0MFYx16bhwd+us62PTOyVrjnT1mFy+6/7p61tw5oBtVcSgkZKadZejq8LlmDbL6qOMUYwaxQ6CpgCd/V1SKrdR78sOwMhazPgDOTfeIWJB6sYbtQy/JDm4cUs2IaiG+DAiV+9MZEweos3WGqHW3dQge/s351R1dRwMSxEtiomZaJ8qhM4PhR3rJsQZWC0RVWI0RPTKt0Y0YMctbex59z81tdktlGGbYOlvXnyCglcDTCofWNTG7AE/ieTtdZAPaY+PlsD/vc+7c1+/GoXCM8eycy5IBPu740vus3ZWHKSt6HQ4EMjUbUsdhp5Yftuhe9lN77euAbBWoJzl/R8eL9cCdtUTfX+e8ZiQ3zL5mxTtla9SiyJDGTpB2o9XXXbG4H5jw4bsLhlmclCepnWV6mujrqpx/gjurfqphPzVwbbYClsbiYsEcuEGCfbnFnKDzNz/Fq1//PRbPfoM+SkyeEgjFyLMCy8VSRFd85rOxtIjvgfVauXds8y3SjYfZNJc6hmFIhizC5dUA43Ff8uNoUzCEb7elGuwes+kGt7dTDCd9XD05Rxx7WG/mUsIsDhJW9EBJ5pShp1GIIApQOqpWJQVTsk0h6rHiaJbNXEVMcJ3j+GS+39lZD69eXovRfXl1jvNLBTwdMrAUm9kTeG4kfPDk5ExAJjvu9naGxXwha81wyBqhQ6W9ohufIbYEnhxjdalqnguTl9OK9BHFsYR3UtGVIIvCRWR1SwJFCi4lAwXePU9A0Hq5FjbVZe7jcIjBaCR1RNkWdVEh35Hly1AWhZx7fDJB3O9hm+4ktJY1SengILPEqcfw1+HJBeI+65H2kGU8/wxJr4/x+BRZTsYzhutHuuwU63bGCNwM6Zb9vEFNcEdHJpnc7VZEaMiYjpIYw8DB69dvpMwMy51wUg1GY4xPTgU0zuZLqSEudUDZP7q+KXNv020LPJlb6kcEzZ6ExpYlQa+LXtJH6CeYzzd4+eK1RHbEDLuMfClzw3YhkI/DWNj3qtgj3bC2qVJVLiQS1RUxpLRMRfl0cjrAkw+fYNgPsVktpVxPLxwi9gd49vwVbhdLOBEB+xkuLieY9EphvumAYD/SIUEGm6JCfJ+z7Xa2kpxUhtomFICSsj9blTtMO5oh0/0Q6+1niC5PEZxfoAhjZMUOZX4DF68xnb7G85fX2C4Kqam5KRUpMQjITAJ54CAaxzg7izFwK0y/2WK1LoVtdrxIogeY88ncXiklWEPUogfnAUaXzPWMkGcjmRd+sIDvrlFsaty+AjaBL0rZSbBHEjpwKg+rGYGtBz+KsNymwrL3YmB8Bgnx3u5Y9b3GiDVBEx/5MsSXv9xicO4iGY6R9K7gVCHS+Q322xf4vX9O/OXi+u0eX97GmO9HeBwlOO/5+PL5GxS9EUaPf4gPP/xtfHDaQzb9OT5//fdYrbeII+YIK6C7WSXIUSAY1HDCEKNkj8vRFtuVg9k8lUgL54/uAZ5ihB7E4diLull0VZiSbQtYO5QtimEn+FuH2OGfvi6b0dr2aoMycgW8igCRJuzKDhxUG4RstCLW0gqjKC9bd8dqjDai3day6HJgGgAwrE8Ttu+07+htktx/dSfCKCknp2LdDOdphEzU/ZoQwa6RxAGgIfVdY0fOr0J6lNmj/hF2jRuXIeUUJdkJ6TSAyH4QA1ZVOJD6pN1crXYVcQUFrlsm9QDGCuDfq1Ajc5zN5FlAWtjaB5GILtWhjYcmV8Ywe/ryBJSGtWqBpnqe5v809llKQTMzpkzAofd6XweoK7JNe8lr4GJKc8PAJmNPq6ArA+jaOn6G7ZY+keIgB3nQNvOkAStDcOyXDaDMOGEzcr7ZIEYuf2ChMX+kAZ0afol938xT9R9u8o3Rqy9u6WuoR3vI+jPs95GZcXifteRRdQ+8c3oNgHSzts6Fg6iMugmL6wJCBTebTmktkHfNXF0a5J2T+8iHxxgiNVJM2nz7sGbMmfles64dwaXUReOPAp40zqS8X12jqKgkaSU8mLXloD6w9x7As5RwPXuymRHSUn5ca2PD1BxxbJjn1QEIukVs0NtdKxTwtID5PRSxHdZuGE+b+eTfnkfVwnY8KuCmVipeg0yIMMesX27WMJNTZ5jIxrFmBOUsh1Az8K0KuHstOKafwfShCn03NTF1GoDZe+5cS41FGjrmdQwMmrl2zEFnvveuzw6HZ8NkW/dln6dp3yPA0z6Of1O927YFDue12jD2CMjMdY0BTZbqPcNUbZVxaOXXW6kMZoxRwOOhV7vXqiONo8jsh018kQ5Xl32YjgErCsbsh5xnRpegeQQ9PLqYW7kh285s42Y6zgbJI9Yrke3MawdnE9du9t9m/24cqmxWD1XhoShTnEx62K2u8dWvfoJPf/yXWD7/HP1qi7NehOAsRuUC6VaFrjL0Vcfviyosc3nrupI8u92aBrCKrIh7DsYTH6MJwxFZ27NEtctQ5GwnFsWIsFxS7KXGyTnDWD3kxRpZvpacUamBTLFH/kgZL2oyqLIPJfXhtxXKVILpJf+P85Mhs8yV5PXJfJ6ejuEHGaY3rM/pY3I2xGgcwo9KBAS5Kyq3OpIHSEDTS3qYTE4EbE6nM6wZxrt3hT1jnmE8CERoR4VbbiWElOVWCMAZFkhGeLfKRflzOB6K4bReL7ElsPUcJDxHzJIaBeYEvcxjZM4r+yIvsVgtkRY5BmRYz86kDiVDXYs0V7mSFUOJfQHBLE3C52atUDKDk5MJtrst5vO5POvF4yeIeyO4PgWEqFzMfM1cCQo5AfJiL4CUKqHMU/T9WADjsFdhu17ID8upsNYlxyVrcbLeKBnTi5MTDH0fb16/woY1P00uv/QFRYRCqa1a11sBiBwvYg2LL1DZceIYFTVh0XKF43D8U+6mEmcG84cDP8ZmmeHVqzfSr3SABBHH7A451YCjEKPBSMrHEHRtlhuUGQWYKqw3ueR8SvEhVpjwCZocyZmlojHXAYdAkk4CJ5D84Ol6gw1DaIcDUdQ97YdixxDM03lAZzlLqDAEm8w32d7FaithvmR5GfYs+iicZ76q90qgxlJDG/waX0xvUZ1McPLxxxJe7FY1wiqDU61wM/0Wb589w+2bOVYFBbf2SCiMxdxVjs9RhCdPxrgaRXj56VvcTHPsXR9Rbwg/SMSJkm1VVEFIMq72UQclgpMV4hOKaH0s4y6KrtGLl9RQwqvPgVtJN6vRC0lSOKgLB+s5MVofXpRgulhh76i6nwkZ19pBwXtLapyd7jEMfazeBvj1j3eITh3E4xhR/wIoRshutqhWX+Jf/z7Q7wX4+kvg1y89bJMEH130cdo7xzfPniE8TdE7G6Gf/Ahn/f8GZ6NzFOl/xmL2AvV+CtefSw3c67c+rpfMgWWkRihs68mAImCs5cuICxfOv/9m3qyitoefiyHVrx56GZBjDMUOwjPhR5bsjQGaCrho1kyv9IYdMpuBKlBuAScDMg6M0BacqknDCchyHu/MX1F7X4fRaQ2ZQ+NYo7qmpfTW0xg+6ngOMBOy1oBNepFMmI0NxA/ZRX1Js3mFnITSLs2u1dyU2RgJVSJrozfGkPndhKYZJqsBHuoPAy6lKYwwqfFm20yrtc+Wdh0zS5zGbjEuWDSGxcOtx1AzkqRLrQ25AbqNDdkAB4WblWFs7lW+2Wze1lVtD0hr4dn2gXR4Czy7jGfHmKCIg1b3FMaTwFMLhJimkDBJfXYDdBrDp7V8VB0nm/E0Ic+dY5h8boEU2wHQzCE1YJXTojV2Dh5Q/stwddN0emRqANcNIb8PU3ZC7/V9qnZvYYS52+a3+cOaI4dOhZqlCPSQVuy/WjWattd+j0bYQx/SMOwWjCGIasdvCz5Nsxpmzjzju/0b9nhsIyVEEMVyezXtcidEuWWxZf5qLGeXjVAhl/qHj02gJKymYTdpCLIOngJPyumhmBhlVWsfklknrI63HRv3rdeiwN/5sBm1TauyrUI78cLue7kH1QImv9GMLXPaw/FkP78BGnfuT9pKvA2d+zChouqyBJ6qrl0L+NR3jJNPQBlDKvmg5l29PitnpH5f+sBr+sikDMgyI9dS9yHh0NLPZs60wjBmf5J7IyNlOqiZq2Z9NY8khX3UmnsAhu324BLWaARoh0671en+kj3L5NfqHrD3Ej3QG2ZOr/38tkoZUUqich2p/GEBvDbgouvsFAbJ632LHQAAIABJREFUckrazrxmLVYhrUoYUAlZNW1qjV9d8lcei/fAflNK9mbNMr/fA3gexE90nGSH65Hc891QW9N1nGesf6xutV2L9bBvHbJmHDWD3jQNB595U+dzmn3XLHVGiEgf5jGHW0qKMLzRkbBJshoMh6QTm47RvKAzisbbHm6xxvPPf45f/eQv8dUvfgzsFviAuW79BCk5BtZ11HH7BAurxRK+S7YpUXUlNymykvPEQ12R5XGksHxv4MMPKmEG6fTarNYyl5J4IAJDeU6lyp7k36XZCpsNc9dKYSqJMIlZKP7jUpxlT4dZLkIQ5b5Auq4QOCxb0ZP30h1DZyssF1vJ9RyNRxJaudq8wW6biThQb0CGj876AmESiCIpycresCdsGkHksNcXhousJO/Z8wJVozKOMRhEEnZKgLfZrITFYwitut9aPsu2Bby9LyBzl6bIshRlRUEWR0AnQzTZni/eXMv3hkkPvhtInUmyewxtnJwPcXoxklBm5iKSCaUwDnMKmQvZ6/eE9STrNL2dwo9jjMYnUiplud5J3uHZ5SOErCep62CTHaTaKb8rgkh1JQCRIarcH+KIqsMJg5SRpRsJed3XpZQNK8oc0+mtnJ/XTcIQLvMxs0ycDpyQBOTM8dzluSyJZACLciMhsQTLLGnCD7abLZIoQhLFMqakBqbMDzVepQ44ARvVduEiS0ts1sznVKlABBisvcn1jsCTQDAOYpR5gXSXymq4WrOczVoEaBw/lLIzZJ8ZbrveLBEOIozGAwzjBAH1OUq1BhNYr7McDmuWjsYI3ADFfivlUBiWHEUDJGEiDv9ilyHfFdixrE0QIYSL2+UtsiRHMEgQOn2ETizzpHJ32PvP8F8++xVunBLjDx7h8skVBlRtLpirWSErl1i8/gqzt7dY7zykOxd7srgM504cnFz2cfV4gn7o4OVnN1gsd/AC5h4/Rpycyp6eFxRk8uCFBYr5DMvZFNswQ3I5RDL8BFX9Ckl0g1GUAhsHzz/18GJDJ4yDQRIi4DyjaNeqQEDV3XGAZcl83xy9QAl75ryQCFPtMR45SFiOZubj619vhZ3tTXzUTg+rWYTNNZD4K/z+v0ow7Ll4+SzDt28KVH0Hjz/oYzT4CLc3C5xcZYhHO2y2AYrVb+Hq/N/g0aMcTn0D33uOIPwa6e4lXny7xmdf1mAkf+UGMk5Cj6V3WEfYlzBs5z+9aIFnZxO08y3vs2aOeFPvP1Rvz0e8m82GIflrXRPxGOPyXiUerBs5dg55z77UsfAhbXhRBKAy+YPKemjVJy1wTdEjMW8kd1Fvcgd5YQrAWOFsGoDL/Vg2ZtiAuibmRwyq9lkY/usg1Mxo16Y0G6h6l8cZo9Fui6YwuG4IY/Qcw8S2Udndlu/r8TZvy1YtUcZd9wz3MXgtgH7YCNFujM7NtB5o6TTN/bXMw71jlchHG1oNuLEBoLbBMot5v/dcmoG3Pz8+Hrvj/hjjSa+gqSV5l3VowZfPGA4rp9eMLRvA6dgBY3cpnrBh1IylaAxnlbdk547y76bmp1iRqlEaIGqGbQcstoJbEgGglS5txU8TsWCGiA7sbplP/YHkZTYh9naAnzYdDWjSN3QnpN7qEIqimEdQkZ+qLwzLbZwMTb1GmeQazNiOFMvIb63urjiQAA8dCSA2ouR0qvxOxXSqvEsawmYNaTpJCxMZEKthh3iFH3rxvKr25rtftobwvTNbC3ao+7KMdev0Mtba8qjvmB4NbGscEWq5UkjbgDxJIzD5843D0nbK6fEnDi+z16jLCg9jcvbk/226gFqPNCCzBIfKfY3dXkH11v+qkgU5F9S6YEpVKe+59K2MS+3y1OuugBqGS8oxRpTmMJ7eEeOxYb0MKNO5ra1Ti6GTit1o/FM2mNXPzvqBBJ8GcFJrkr4tqkEzXULtCVQx7o6dFju16xH3PpPh0Ax7K1dSgWnl1JPgdrmGSlGRHzIp8vh7EWEhsyFDQ9faZT1D6QdLyOc+p1h3INm5ugaYt2HPqr3bki7vGvnsaeaOHZ7/8DuqnIkeV3rLVvElJhS8nQSNw0N5sMx0bU5JsEag6TolQn+PgH5rAT8+HC8UwLfNaimjcj7w8PyXP8Wv/+7P8NWvfozl9QsQR11dXYogzm5J1o8MIpk9B7vNCrfXU/QiGvxD7DY5prOVqFbHSSB1MqOE+ZKJMHZVXQgg4+wga0VmkCCOkV4EHgSeBGXbzUYYRCkbsmdkkIPtlscHkhdIVemi2CKKPZRVis0SApYmpwmKYoPFYoWSZVPWlTjYRqM+zi7GeHPzjYwHKYsRBlJbkQ5f/s2X3AvzL6MQMcupJBFWy6WwWQyXZDiqHxGwDZAEFC1KsVjMhOnj2OP3yeox3FQUT70ABP5kX1mWhc/IYwga+Tn7jueYzW4xHA1EbXa/9zGb7TCdMiQ3wPllhNOLCPt8j8VNKkA37EWS98lwY7YX25G/yXI5YSB5nCV85BVravYkPJglcAhqyFzWboxgcIbRsCftRSVT1imls4napoEXS2jresN7VurcBJ4EoFm+FZcZ1yc6EbLdRnJO+wOKRDF3j4qnaiCSCeTz8bkpUkRRNoLt4YBCUbXUPRVGM+lJCO+WINh1JbdWha+qucXz8IcvAdxBiGyXSgkbo4rL9uD3+LmsFQTTfo3lcoPp7VoANRV7Cbp935EamdvtGn5MwDYR0MrSVpxnOVnlzU5yZJW96iItqLOzgRu58KMxgmAsa9y+3BHlwckD5BHT0nx4mxqr/AbZB1T4iRDsRuiXEyGqVtlrRM4tPrt5hq+Xr7FxMySjCINeolh6btJhBLfaot5lyNIAZUa2tZaIBFawOTvvYzjqiTNjcU1xoxpROMKg/wRBeIqs8lHsQ8SjPvZRhvLmU8yef4ObPEb4+BKTs8dwvJ+i588wZDNvPbz6Osbz2wz9CcvGTODVHrL5DulsirBXYPiRA/d0jzoD8ltgu1VMH9l7EU8KGZ4doipc3N5skK+A/iDGdge8fl1gs3JweTXG9797gpjOoWUuJXsqN8UZQ/DPLyWXdHweIR6kmM/f4MXXGeL972L00X+H05MBLiYLnI6fwXN/gbevn+FX/1jh+sZhwC3cgPm9XBcYAh1KdIXzp6+WndW22eilgPYDVso/4ePDjaT7f21g2DlsttexAWQyzVS+2j/hdR/wPDTe7wNAItLfbBytl105Py2ujGGcDSGnffENijONqQ0WY7CZhjgACiLH3jxja8XbwJzbPA2JY88nBlfTyBqIGJa52QPvinHcdy7Dslnm4IM90IDMO4b6IfhsjYa7hgW5goc7XImdHHz7CIK+T0TG/qYaB4fG/AFYpqFy4Bk/1iCt2Ez3UzPPzLt3Q2gPcwrpQaYnUYdeHjybbYjqaqvNBVuDXUaFCiI4bCuNGg0MaEaroS4M8NTGYSMwpU7Zyb9j+1mRi82VjIiPMdAN4OwAz4P7alSujRarvnE6g9QMuZt7aYx0cdRYT6pAgZ6XltPMsC3c2KQcisGVOrxaBdeRvbfD8lvg0IqlNMSkEnbhszA03QCSxmFl1gbFcEqupwGesjyociVKYMiAKLMIahVXC+WTKXno9b7AsyoeArEGAL6HHup9g1+sFv2PBijtfmCFrNt5vXp+C14ScSAFnDovAi3tcRdQoyNa5LdeD4U9lZqjCtaq95X3XoFbJdgm4ZhaiZaXVk2sx5MVcUDVQSVqpkEOxwqdBzLH1GopKt+aiRUgZJLWDztN2EfegyvGKlkQ3pcJ3bedMXI3xhmm783evzJGakjonAJ9DL8nGCTgpFGmRM+ok3hn1ezoHPBTEd7RXWYcQy0AVR/IiinlUhSI53WMKJ+0MfuMc4tks0byRmioAZ2W4+rQUXR8fKv+sPcsGzibJdKU2rJtm8MEUpZ54I+9MLaOrfbqNttv1g0B8QfAUzm2jXNKL7iGeNcgW0JdCaz2NN53EkYaMVctLyUss5C56AoL9ebbL/Czv/hjvP7iH1Cs3iLYM4eTDFgiJVaKbCfnCkPWMtxhtZiLQNAgGaEuXMymS2HZBqMzBKEL16/gehSN8dHrMcTT0SqgNaI4UeCCBnVRSH1M3+NYVPWhJaKJJUG8PmazhTCpAVVqWeszTxFGDj748ApFmWEnEZ6sc0hF2h22O5bY4Hko8BIgCDi+C9xM34rgjZyDzO1+r/MteZwv+XqV56Ikgxb6GPUVIJKammkmInK9wRjn5+dgyhaZUIJGhtpyDvFnt9sKSOhT4MeLsNtkmM9nApwIEHkNgmeynwvmEToOkqQn5yBj6nkxNusS1zcr9PoUhBmJEb1bbbGckdliKO0YuyzDZruWtuoPBqLymu52SIY9uH6Mcu+jdiOEMett9uB7nKOVlLHJa6rkjnF6NkFdk6kskMRUE40laiLPSqSbHGWlwoc5lShsxLIqrsfcaIKzHdaa6Y18VRqFob1sK8UI96UvhelNU6lfyZzWKAwxHg5F1ZasN0E9WVeynynHAENmRyNhc41IkyjcsnQM8QKBahgJcCWotUNf2bb8HtcP1l7lsCeTnaVkYgNxtBIsU1GDucwM6fUitlEiTg4ypRQ5khXbOIhkzyxRkm0MWLOEUq597OmYC6nsupZc46oKsQ9i1OsQ9cxF0N9j/DsVlnmG3Ysh+tkFBlTtCd7Cd9/gm8UbfDl7gZfrGdKSAFdtNWkNZFwjKkfyMzm/OU2eXgWiwpymjDLIUWRQ7HrC3MpLcQQxXSFLPdy88bBY5Ti/ukQUX6FcfYXZ7edYVkMkT55gOH4E3/8ZEu8WibNHvfMwfT3A7crH+OQpTiZnUiZnffsCs5cvZXU++76P0+9yrtaYvdqDArIMPfc4X0oVrcc9jelj6baGy/xmP8RmV2O5LkWV+emHA4yHAfbpEG7+FHlWIa1eiWhZfxxhk7/BYMz8XeZwZnj9TYlseYptEuJk+Ft4cv4Ejy42SAY/xi77HC++cXF9vUeas24qo3TYD8pe80PA+fM3y64EROPB7qqG3mfY3AtU7C/IJtc1EkxYq3lXgRQ7r1SDEW3YqtNpZuIhK+uAiX0X8OxkKFnGvA0MuqFl9oZvDEhtROki6nKn6gTqrq2/D0vGmAPM0zYGGOejNqxbKsmIcLStYZt/9/eF8nwr5ssGUN2czib02VJYNQaOMWrew9zUvWOHqTWWfMdbbECQua9DP4cCMBSifvglxoz1bGZ8dYahGKAPe1Po/WtCJhvjtw0LV9MHkhj/0MsYVea4Q4eLed/W3lJ25MF84RJD1kryaI5/bpwg5Z4ZfRoQ6nlzeJ8iNtNxbWgGsmt7iSJbOwy1M6QBn4aR6gJPKcvTOGraK9vAk+82ObMHgNAOYTa91fSavrbKfdR1S+/AaJ0/JpkxLJOg7kEBwIOi9jSiNANEc8gIM+kZDTJfqt6sTrA1HxhAqFclBTHa1zuBpwUYCA6knIkAUAVEDZiW8iqmZIMGSk3apJ7LApoeHtKKQX0IU3JMSDiTeUjTbvboUezWHQEA65AWAHWFio7NFQF74nDUA9bsA4eOuebLpkQQgVk7R2St4KamaVbTLjQ4aSTRsDZsYhsGqt+T0FBVvssAUp+y9SaFW0CULUHVXrdgyLSeM7SHuFeY9Drj9uD7Amr0vDUg1Q7vl/Eida8kXrUTVqx2zzaiwF7DzPu2A4bv5Tq0WvYb1ucTQKjApx2pILaA5Qc4dEkZQGmGjty7/o+0iLVMCQOjUzYEVEqbKy0C4zA19a0N6Oe1m+ex1ryOOu6xgaPfM+DPHGLcSnYb33HLHEkRYa6bhNpaY9+co3FXNU6D1pGrns1ObTA2ge0gb5V1VbSUWr+Vk4QhfIbu3evcQrIWZB899FhTcTnF3/7Fn+Dnf/PvUW3eYhTVGETMqWSOuGLTCeDimDmZVM5UQjmj4RihG2G12GI+WyIrWJ7kRCIk/IDOdDKVeyS9UKmV7qgAWwl4UwCMrA5FS5iPWYnaaS9hLcQARV4Ja0mAprqNRm4pc5Khs0+eXooY0HxKwZctaqwRxgSsHsrcRRQOBAQxX3C7WwpzenFxIUXuWbaFjGcQEpgGwsRR+ZSAggOYeggEnxzLZFF4fmJ0Ptv52TnKbIflcombm2uku43kP4qSbFnA91XtTYYHr5c7YUTJKPI6/OExBKh8FgJh30vw9pp1HRlWGmOXVpjP1ji7PMPH33mEMKqxFjGnQo5nXud8scB6s1GqtklPzstSJ71RT5X1iAaIehP0hxMplVIxJLWiEusGJVxE/VOcnIwEoDEElu1ExpDrN1lLKvkyDJbzi6CzKDIZS2Rh9zWZTvZjoZ1MDmazKRaLhQDDsTCsBElbuU+y11GfgkdqBvWiWHIjuWbynvlD0FwVqnYl29EwwsqhrRyrItjE/OmiFDEm3i/HDPuBAJb/J3OpWPFaQLYI7WSVhJ9SuZgA2PM9TE5Yl9XF2aMzBFEoLDsdCfuS84MiReoemH9KwF3XDDlmBuoQvf4E/tBBGrzFdfUZboo5dnWMuHeKuLpElJ6hN3Ax/N4ay3WB5VcnGKSP8eT0FJdXGdbpL/Drl1/j8+lLvF4vkVKWVsokMmzUQ8noj8JHlSnQy1I2H398hk8+eSRiTN98dYO3L7cY9Ef40f/4CfoM+86fo65uUWUepq/6ePMqx3B0Ace5RJ6+wDZ/jiI4wejpx/C8Cerqx4idW0TE2LmP7XyMrPiusOusorKdppg+W2B5/QZuuMLo6R7DywROVIujIEtpXLGdXQHzDGXOUzQ/w0BSL8GqOnnpoDf2cfmByi8uV1eI9v8VTiaPEA/YRmssti8x3/0SvfEOUQjslntMXwLbhYO17+LDD/41vvvRjzA+WWOV/TlWq29R705FnKza0yHDcHEVISFqw3UJ56/eso6nxUBZzNv7GOnv2BOaj7p4pzVsura13vSP5JV2jBJ7o3rXxa3wI3OYDSbNe7bOZruJK+vH2HNiSB2E4XSO1awLFxr1rHdLXBjrnXvMIUtpP19zr6UWrZCbUK7YDmjR3v5uHlX3vptz6TIWCljaYNgYQ2YXV2DXBoIG5KhwqjtXe0cPqFh/5fnVzLD+vsnpaZwOVgidAXXGjc7/B0eYyzsX5i7UNJBlkDZWlTLffKdbT+/oAxjjQM8FA+hN3xqIwVChh14mzO/Qw97tc22iNgPuLiPJ69CMp4HUGFn3tAu1zGxjq5O/qjGh5PxZBymbqzHbGtxbiyiKVqtsBF3UHSjWRLFGHYeEiA/rs3Wu0cIzGRI61Nb2fPF7BHsWodf525BchYBww7Z0TUvTXzQKQw1OTIsY8Km/KsYbk/yFEYIrvwWEaAhAsSCuEUpSQa1dakoaINKuE3Z+XjPsJEzRtIUJxVQeSBUGqOt3Sni+eSadP9w8n2KT5Jy6+xsnEpXA38OZYsJ6HxyvOhzXXt9Mm+nHFmBlQr7Ve5aXweTp6lFj1txm1B5EaAjY82xEfJiHrL65F116C3QqatJawMga0DhkUKliwRSYbEXXpCSWACHNlNljmONEFEXVMkITvr9n2RiyhmZd1+PccqSaMFTpRw1MTJi0GgOO1GuUWsSmrZo8emvcysKnHYsHy7IClS2zLyzogXO10190inEs6fVe8rG0aqrMW41zZP5Za+ax5UQHFeuVwQ5jNffQLlosZG8cnO0eSLaYDaaeTdpD7TKdJdGOkOA1i/eIcuH5Dp2tZp8y7SP/V96EO6JsdhvSkVUx99c4qBQ6bNrddqbwXArQm3Bhe3xw9CkRo9ZZZjGeWsmV1wmcvaifugQ+LI9QscQGS4cEUnoiCiOkiyl++Rf/N/7xp/8PtotvMI4r9MMaLp2LMiUobMNcRYKOErt0J8YnDXzWJdxuUiwXDGfcg8qknEZ0cPQHoeRQOk4pKq4U5VHMFQFsLO1KdVZV25EhwKyFyfysSOYZzzubpcJsxXEigI1grd9PcHF5KsxnlhGw+GJoemGG8YS5k7FSteRqy1BAAqVihyAYIokT6Se2QarzElkXkqGiEmoaBIgo/EN2iroLLPrJaAKWJinpYPQRsFZjkUnpltn0RgFLzxW2jYArCsgIZ1gvU6TbovGfDQaKjWNOKJ+F5SbGozFmNxsRa/KYZ7n3sNlkwhReXT3C6KSH5XqKskgxGqhwXIaALucLKc8RJczvBNa7LbY7Cr8MkPRGUrczGZwI48l2JnCsylTAGPNU+6NTaSdJyWI6VRgI8OVzVuVemFXmb+5YtoUqUezPhKGqqn4r1Xt7vVhSvubTmco9LSjuEqGXxNgLIFxIyRg+c//0EnB9OYb/T6jGOxoLsGP/c68ryxyr1VxAOsNOCSB4LB0JHB98j+3GnEoyp+wzqu8y13i5UjU+OR88nyWBiOJyUbLlksd6msxLpZOVoHc4Hqhw7siFx7pK3G9KkR9Sjj2K/YQqD5eOhF2xxPzVFtU2Rj8aIZoU2MRf41nxM7wsKqRkvOMIPf8CQ/cSEcP9+3PUVQJ/9REmxUe4iCbox3N88+ZP8OvX3+JtkSIThVJVBoYdScdUwbWc63xZSx3MunSQxCGuLiZICJKXKRbTDGE0wj//H/4nDE9eYVf8BnnxRs5RFQOsFqeoylNxTszmL5EWa+mDx9/5Eaq8j/Xir+CUb0WAKM9dbJYxNlkPl+eX6Ich0sUa81czrG92wiIGfSCeANFpDi9h3LGHuqCjhY6pUurPpps9Vks6W4DHp0C/z9xxD7vMQeXWGExYc3aPKr2EX/8znJ98gvNLCjEVWG7fYp0+Q5SskKUzvH2xwHoK9Hzg1QZ49OS38J3vfYLhSYbr5U+wXMxxMXyMiIKA3hI1cpQ1Nc/p8KAicgHnv1wzx7NlLuzF/P3YrYfd7cr4sI2EI9/RFp0yqLrmkWHi5DQN7/mACWUt8PaRhxuVGIUN2rmbK2Yiuu6qrx4L8Ws99w3oai6ujpfi0ofP16XB1De0SlxrdZtSGhY60SGAd1vicFM/FJDQ7J3d0LoNmvvWxvcd4HnHfXysH1RosAGxJh/KgImmD612OBR0MMBfAc8H+loMcitOyxx+2M6Mdz+QWDl2Zg3N1UfG0JeB0HDY6rP3iAdrxk3nWfWJ7a7siPkff15Vsasb7nmsachi2GCz6UNlVcnJGbRigKcBYcoDpcapMThryszZ9VEPGFEx7Ak+NVugzTXNAtlQlm3X1t/lcQ0YtNpZRHVMEK0Bdwf2OQ8vRIjHcjAYBtKaS5xnYeOg6XaXelbVzqwf7DODxuS/aeeLyfEkKym1abXzxRBtDYzWc0XKKVldp/wt6h2TXmk+l5RYA1Z0HppiWNRE5PGy4ekxJpudBibqrXadfJ86ngoYPTyPGi3tZrnWYFndnDyf0mlux2Eb8tm9gMZyljPLsENmfdKA5CBU+NDRKMOWYa86lFMxTEZ5qo1fVKGpPhy2k3EASksZJ4FClYzuUyG2+n3ts2rXJRVlQXkKBTJaAGv8ok0eqTgQ2r4UZ4Iur6K63gEVjPdNmLZ2IMhDNf+oMWIkeRtHnDVITTyrZjCtqaw7tdv2hdbTNtupyUNU65bw/jK2mB/XvndkfPB5BKAeXsaM/pYlZLigHTWjvmFaSu1BErHR3Kq1T2mHhQlv1TEb7xywKi+9u8irUGC1ejVg3cyXDoC3HeCcWxzTRvFcR0c0kQltSoqG802+cZOrqvvM3E13JdBtJCnC7UR0awI/NTb2nkqhYGmQJIwwGY4kL/Czn/0YP/kP/zsW81cYJgXGA66iudRtpI0Q+gNh4oJgL/UVt8wlFPCYoCyYR7dWKpmhUkNNU4axVhiNE2b6oapzYZcIKAkcKXSjWFmC4lJKNIRBKPOKQIRghscxTDLNHGFDyVKJ5qnvIelFcj4DahieKkq0Q2AwDOQzhvzxKSjmwxBjOiXCYCJghuVMWPhe6nDuKUbSE6aO90Nxnt6Q5U187NYrbNZLFf7rBuIIYzi7lKLQIcJrATxbGSJ8vigIJMeMLNB2nQtLpsIRWdeQIMZDmjF/MBeGRkqKbPjMApmw2xXYbLfwAhdXjx/JHBI21K1xcXmC8WCIzWqD1Xyl8jzjGEVdi/CM43kietQbjBAmYzhUsfWZD8q+I7Ap4OyVE8ILIokoIdjm8zMcl2ubhE0yEiOOxEm6Xi4F3BNYMw+R69lmvRAgqnJaa11qxjBhWyI4CTcmg5mLoFKJcHSGMOlL3wpT6rqYMJfQdQW4yH6bZ1jMbwTs8UUgyXYTB4s1B2uGgRGQ+r4AUGFq93th08mcksmm2FORpzJHOa6YUsLrUvl7NBpjNB6rHNR8Jc9EVtj16FT0UOSlOBUYps3wYy/0UXg10tke9TpCwJU7nGEVfIpX+DnesGar44DZr2SbJ8kQI3nWGqvFHr36Ka7C7+LCvZB6uN/M/ghf3k6xcGoUFOrhGsMcVLa/hNsyQkfptwjwLBjN4OD8bIwnjx4hCYcoUh/7KsbF0x9gcjlFhedYbJ5hm93CCR344QWy7BSLzQa3b98g3ZQYnn6AD77zAyAfY37z1yg2L4QJ32UuNuseSs/HkKVrmLvPEOj1DumKZXno1AT6YxfJZQV/UMHZM/TeR8n8cKnRthe2c7dmjjZwMaKAViXPsyMTSmdGDIQJx/wl3P2H6EdXGPQjVKAycYnBYISrR31U9Vs8+/pnePHNc2TLPbWP4EcnuLj6AOeP+3B7b+CFb3B5HgBZgS3reu4qlDKefWG4aU05f3ejgKd52ev4w5BSby3HgFNny7hr8bwrRPcoA9hsHnf2mqObEyfRodO0PUW7i7b21ZF7lH1TSVEcgvBjNlyz2Rib0G4XbbSJE+We0ED7Qaiq2sQ4yu22V1SnNSE7d1C67k27T7u5bochwOY2eQXjiVb9o4xg40WWz98jXE+BZWPU6ftQaEZeJj+wpZS7QKnxlmuHyPsBzyPBWQdAkf0TvAfAM6Fud3nHbluTtXrodeyIY2NfhdkgNaawAAAgAElEQVTd/1KhmzzbXYO/M24kBUH1m3kZIGkbulxQycIY0CnGhukq1ev6MxPS2gpqWfoa2rQkUyR1XuQ7pifMb3MuOaZZaNosWhsENvej7+EOyNPfV4ynFSp+CDzJ8ki5Id0OBhQeCijJcQzJVWG28sNyNJqpNGwnr0UAqsK/9brXhNlpYKKN7KbtrFxAu235bU9ChXXunD6vjrJVThTpaXp7eXfquqYkk91G0s/vEUN7JGjj6GATb7QGRAYXNe4DY4gTeNrCWs37rWNDlk5beMliOo1zUeAjHR0Hi4oaht2Z45oyL/ojswY2a2GzRGpQ2vRNGyIrIeB0RuiwW3UqE15rwsXV3BEhHn2tDnPaAFl1f77RITO1ms2QlN9qDVXPeJedk1u2aEYCT1lj5Ws2K9gqPxtRr4fWHW70dkVcI4ikACfHkypxwVzC7uuuQ1VNW3vHs0Gn7icaiM1c0y1rALnO/zTPK49sO2lMOqRedfh5o6nwjgeVXe0Y8OywluoEaix397KGHdXOgloYT+0YaBjmAx0Eq9yQyQ9WOcQmFUM7x/Xeo6KEVPSSAp3tfTiVUhJl+B7FoFiAPdttMe73kbguPv3FL/B3f/Yfcf2bv0IvIXChAcyalkql1KOCZ9BHkgzh7HMRzmE5FM9jmB2FcObCHLK2Jhk0ApksJYO5FwEUMK+QgjYSIu1KaGSvNxAmUQQSCTIZOukz1DMWELrbkuUkE8qxSoBUC7tJ8NQj6PQ9ASUqPYn97KPXjzAcE1BRUXWHOBohDCjYkiErNqKu67sDyQkk40WmkMCFAJQAUNW8rBGzRMZwIHNzvZhjuZhJ2wYEywI+VSpK6ECEh1g2hc8ahL4AB4luCVkSxEG6pdBQ1ajusz4lQ1V5PNVhha0tK3j7RGp6swzGasUamTkmp0NcXJ4LmJrNlmBzn5wN0IsTFJsM6wXLzZDl2aPmM7Cm5OkEvchFnPRROzFS1q9keZXJCU4mI6V+vyfYVmxilhfwPKoBjwWssk0kvFTmLeDvPQmXZagtHaaBz/4jkM8EeJJKlPktJTsqYUKnN9fId0qAiPnBezLsZCL7EwxGJ5IzSlaVwFAAv6NAuex9RY7ddiXMMduP92hEhSS6xKQ08EmqStR4CdwJgDn+CGBl3BQMHy6R71JkeSbtbfYXssSj0QT9wVjG4243F9Eeqr+XPB+jWfS6IeOV45MOCYJ5xIgxgFc72FWvcVv8I15k/4CbMgc1dBfM2Q/3GI8DTJIRqnWMVy9WEp770eQH+E7vh0hS4HX27/Dp69eYlgVYgIXrkFs7iEJfIrFyXadZlOcZgit1ch2cnY3x9MmHmAyewHdOsC8T7LGTfOq8WOJ2+QUW2TfwhjsMLwYo6h6yso98tUe5JbN7gsnpBfz8BOvp32O7/BZZukNaBUizCxE1irwt3GIB5Duxw+vaw5oMYg30+gGiCT0sFarcRbZzUWeMCqglRJkAuS49OHWMUTxGtV8hK9c6B1RSQqUeaBg+hus+ReyfInArrNMblGWExxe/h+9//zvoDxd4e/03+Orzn+PrTxco/R1mSyCIJjh/fIqrT4DLD1/j6YcpilWJ629cLGZAGXC9olK3SpFxfjpVobbHgNRDm9s/7fPuxqXARWuFSjiHtQkfM87fBVbv3ItlIDZXOQKQxcww17UMxfZaRiThPUDGg0Ckq674rvbrbqjK1FT31CI/8S5bSpV2e9rnlmLcGqjaTFgbVtu9E2X3aKNJ7Zjt+KDH54GOl6VEh6i1SrlaVEmHStssdmMUWMDXGF7c3LsVLu+5uIo7aj809pAxYnV4XFN78x3PoISK2hqXlunSSb08DK2875R326vLSCsnPT2L3fcPx+2h+8A8rt2n/I7O6FUGlzWn7P8r458AogULLQDUZU/kZJaiZSMyYkCpaRmyGDr0TgNPpQSrgJUCTNppYbpIV18w3WMzFzbwMFBVxqoOg+R3TDW9lm1T92LmgGLFjChM+0ED2kynyPOTv1MlmCTH08pdIXtsnqVF6QZUmVBji8HT22gXJFo3rm9SSinYzEzDAKu5w5fHumnNcbxNBl8Zp4DV6+9hpctzv8ciLwbJwUDujCG5Z+MUe/dCoAzP7pRUmKN9k0tmNzD8+DnZEg3c0X90l3NlKDOksAMmm3BaGf1ybVF2Vf/V40U/kRVsI2GUQtmqUGaVh6dBhTCvCqBS04JGgGHqFGOtQWfj0VPuGNX1enTr3zZbbBw6d6NlWgZO3f/DsUhKVsi0swGa9m/dOSwB9q7+lps+pvpjaNDWydU6MLUAlg4dZ9swd9k4UOQvfXAbCdA6YaT93kOBWa0t7w63lSXsCHPZOFMtp4mp7acXziavtrOOqkR1nQusxZR0+/GROgrI6os6p0BvTwaAyvxWwh88pZRABUTkZBh4ePHF5/jP/+6P8fnP/xqPB6mIzeTFFmm6EcAodSk95iVSMTSBV5EFJdvEsRFgs8txfXsrTNFg2Icf+mLwlzlZTU9AIq/MEEqCBBr3BHf9/lAYP+W4J6PDEFvFLhHUrlcbZBk/58eB5IeyvApVbMl2sl0JLiiCwnInBF9JP8BgSIZzi9lshtHwEr1kJGG6ZCTD2BNwp65P4JkoYaEoElGb169fS0hnbziUzwikylTlZ9KBQqDNMFuGixKEelWFVy9fCbDt92MR9yF7J+I1zMvzXGzXzA0l2+tImDFZYKrLSp7kvhKBJgoo1ZmH7YYqnzsB8QTY548mSPox1qsdGIka9nwkwwCR58MrHOzWO7x9e40Ny4b0ephcnOPs8RWGCQVfQqQ5sNqxyqmPy0eP8PjqEfYVQdkWWcZalGssV1vJL42SodTkHI5HAro5S6ie2/MT5cyoGX5L9pJOB4o8uRIdwnOwNuXk9FxyD1fLOTbLheREMsyVoLMsMhFSQjLGYHwibKawnhJezYWZ66mKNJF8bYXdBawKQ+kytzgU54khi0SUil9l/U8RZ6MADwE9AYdW+aU67TbDcjlHXijG22cYdcT6qQNhJhXzznzFreT8ksnnDQRU1Q2oTuMKcE2zEmHvFKNhKArB7M/F7jVeTP8RX938HNNdjpr1UMle9PcIGTFQeyinMV69WonC8HevfoT/+unv46P4AtfFH+Pvv/gUrzZbbDkHqORLhefIR8a54tSoGX1cqrqyVIbujxz0h1QoPkG/d4lB/BShP8Fi8StMXw4wuy2xWL9B4V4jPkvRv8ywD0sE0UcYRU8RYoBtWgnQDLMJ9rsvsKGq7naHfJ+gqD9C4SQYxhsk7hTefiWCXHXoivI6ATHZYNd3UZCV3ezBZt0XzKUlEFUJ/ywH1AvH6Mc/wmZ3gyy7gYMUrst0okIcN0F4hTD4GJE/hFPPMVtfo66GGPV+Dx99+F2cP+I0+xaLxQt8++UNVqtrvHi9wjYtEfU9XD4N8PS7a3znhxmcssTtCw+zmYPCLcQR4TgcCzWcny9WCm4ZL3cDQ5Vh+v/HSy3yhtFpjbQO8DQXOgYOH2RU797lschLe+M335DSLI2lpdtB5641ZxX27pjV1g2/VKzPcRRvvPxdk11fQZ+6Ex5p165oApa6NSoY3uixUvPB6xCgK/GR1nN7DOC/L6hXoUwPjQq1iyr70OR5WiFxTWh3Bx12DDPpK8243g1zvnt9V8CDBco7Y6YFdEdSiO+erFFwOYR02lttvvEeJ1P33m0wG3SbU3EDVc9soadDI92qHdrctJm3zYl4DpsVvXt9c53WZFQXVsBT50Pp87lNYXANJA2zY9KWxGHE3AuqeyrjUalg2j/63BTMasa6Fb6nrymX51p/EDUtHtUGeKgxw7yEpncOEZUx7psMVPUwAgY169WZphIi2Nb+VVyTumfWC5VQQ+35tNtOc1JN7UXljdXMpGEx9RC3czNVXqxybOgqv7rtec1G0QbuXuWX2KOnAZ66rqyApwddQXcdEPfNYFN3950z/Ej+vBm89r0YcGHvLQ3QEqtJ5Rh2RK7uQcchN60m11IDv45HR7PCliCQlABqgGfbioHj6TFm1gUjvmaVDNJaUjL2GtEhG0drxVg9ZtWyqCaF2ekM8FMOEFX6wDjUWkzYrjEmF/FwLTZrrhzJiJl79mV7yeP44lwy40mNNJNn2UY3GMbz0EElq0bTF5a+gIibmT3A5Hnq+aUfSqUEqPaQckHKt6O2RilVpcNu9WQSWM55ph1Uaq41Ekj3DkUR5lKejDszwAb0Bnjaz2R/bsauyjk/vNwBA1yoPb5xbFkpRO12oO0dA2qN+pRedMywpZOHYIbtQ5DDcjoX4wEWL7/Fn/7x/4m/+9P/BLeY43d+eIKk38eUyqRpKgY8czhVmQSq4u7hMz+Tjika1ZWL9TbHesOcQQJChipShKiQuk1UdQ1CrtkqnkPaRbrEEeN/t9kIiFVMrRIlo9FK4aHdJhWWhOwTQeVgkEjZlChmuK7mvPcOBv0JlsuVIHECz6RHto4qskvEEctdJNhuU1G+ZQhqWZfCppEhYwkVAhGyaLPFHLe3t+qzXk9y7gg8IzJ8OtRTyhVVDFlmCZgesuUab968kVzC0WiAfq9V6WVuIwHoaslwWwJ4F/0BVVrJjLoCyv2ALCqVdPu4eTnHbLpGlpEtDTEcxUj6LrbZFos5aycm6J30kQx9OAxZzPco0gLTmxkyqhaPxxhfnmN4forTvlJv3WZ7bNIaezfExeUlnj55hCLbYr2eI90tkOdbLJZbyXt1vEhCiQfDEU4uThHGgYgxDYKhhBnXFRlS5qtuBCyzI/ke80bJIPYHE2y2K9RFIbViXZTItmusl3NsV0sBn07vBHF/iDiKBKCLUq3kbJbSBwyZpeNByvbsdiJURPDJz4TR1IJDdA5I+RiPjgSjiKxALH8osiTiQL6PfLPDarVAmm2E5SVg5f0SmHAoh2GCfkJnSSG5kGRYPQoT0VkuZZkCYdf3lYM69eEPtvB6NXK3xM36Gi9vv8aLm2dYp1x7PQRJAHfgInNLrBc56gWw3AJOMsAPPvoX+Fef/Lf4OJng69s/wD989QVu8hKFT6BLsBZIXuh6t0bh7JG4ASLWrWUJpISOhwLZvhQ7gXVhT04uEIUnmF4/w7NfB3jz3EG+C9HrJxieufBH1/AHFJsa4uz0CYb9cwmBv3nzLaJsjIF/g91yitl8h0UWI6seY1eH+OBsgkeTEmHwFileY+NU2NUJCqkzX4hAV5G5yLY19rlKOSF7XeUUfaKjy0Xg9jAY/UvFZOcpnKrAvtoiq66Rliu47hhh+DGc2kWZv5bouSC8QJGfIYlPMB7HOL3wcHoSI/ITTF/PMF+8xWo7xS5fYe9k6A0LXH1ABdyVOFO2KZBVoTCuJHQkt/wXq9W+43VtVl56OB7mmo5tWHeW7g7wVJ8eBzocoF0gdey4B3GPNuDvE0dqzrlnwfQWFxw+izlOBQPcjTHt3Jucx/jl203b9nAbw/TwXMfasKbghgaMylN/CCComsfaRG0f3QcebeDZhBfpTjr0wL/T4FTW+4OHiGHyDuBp+uWwbTpMiGX0vAfSFcNOfPwHTop/8vM13vZ3O13UM75HWxwxpO/e42HfdudHMw5b7N70wbGx8z61GLl5s7aSMbok9E08BYaxUR/5NQ0bZWwKoGzCaTVwZAqEJN7fBZ4mTNW0EkNWjImojFAzCC2wTUa90sJURj3XKgNkvl85lFB6d9w31xI7lLABnpo1bL7tqhp8BLz8MWI9AqI18BSDX7MwrU9Is3CWmBhDocx17FVDgfo2x5GhtnxVxvCT8WQsVAXICDqZr6EXzKbPBdRb4C94j3Va1Q9+90uFAippfPM6uqYIijhwphwwefJ91m3TAIbnpjEiBe4ln9GAD+Gaj96YPbYjK7dRGTJmjqh1UjkUVB6Jmbnq+xrW6tIivFDkRfCaUOE2INWGwMoRwbIWapCa8iPyt+1dZP5m84zt8qhmlv4uQ/ws94HNaNrPaIhr87kp33O4Lpq2O2w0+zjZ4qWWtOKTG/EwmeNmfeZ/VJ3E+yIj1DVUPLE0p3EcmQFtSD0a//qGVCVV9SNCSxLcp3tCanWrkGIz/znHVE9pxek91x1bX/r4uCXwIfi029M+0ux1h+113KZoIw3eNUucknt8M8JaRWkBo+0+LZJieo6ICF0TgdWCZJbKkPxxrnmOKwIxAw/4D//2D/Anf/i/oVze4oefXODJhcrHX64zXTLCEycfgd5o3Md2vYSz2wjgSbMaLMdJjU/XC1DLOlkKO0N11ziIMR5TxZTgJBWmj9dWjCd7zEeVZ7qUkJpPRcbwSEjOaMYY0T1EcTavuFZUGI5jDIZUQ2WtRor3VJhNVyKEwxBix9+jPyDACyXUrshYx1Oxp1y6rq4u0B8EODk5kTHBPECGqm62GwGdfJ2enSHu9yUnkeVCFPDMJcKBz8mQXi+MBXh++/mXYlifTMboJWRh1XrFcOPr6zdyzroM4HsUFKqQ5TuMxkMkCdnOEo5HkZtYcltXs63UmvTdGCenJxiOE2TFHK+vX2O9LBD6Y4wux4gHHor1DqvrBRyyS36I4eQEg/MzuIM+AjK12UpEeLKK+YIBvLCH84tzfPjBU2E8V6sZVotrbDcLbLYFhsML1E6I7S4T9vL08hzjk6H0qZtLgVXJ4eMzEI6RvZ7PbiV/kywuxZhSluZBLXmxSehT3Qbr5Qyzm7dYzm6l1ufo6iMEMcu6+KL4y0gu1uIkuCSoHI9GqsRKytBYR8Anw5/JWLOdCShZZoX9R4BI54hSSFaAkp8RkJIB5ZwI/QD9KJH8YjLe6+0SOXOW6RB0I7GjB/0TRAEFrpQwEwWVTk7PkBU55suVzJuYzLgbIn+7Q5G8xk31Ai9Xb/Ca7Ui1Wyk1AxRS0geoPA+5x3FTICqB6wUQnFzhd3/7v8e//PD3kKym+Nnn/zOu8xxF7CMV26YCBaRHvQhbilZhjx88+SFOk0tc3y4xX5M13WJTT+H1CozOPEQ9D6tNjmwDqWO7fhujWn2EAE8lZNcJtohPbxCMv4UTpegPx1K/dj17hSHO8XiUY7tY4tmLDF+9AqYLF8noezgfpjjtLxCGW1R+hTQikFY5mvvSQ7bdI9tRdMxB4EQIyDCjENt4XygWlDmeTu8JRslT9JzH2KchdmuCzs9QuG+ENfW9x2IH1eUNyn0PFWJsU0eUgaOYSs8RQt/FaBRg6A8xHg7Q67vwg1rqA3NM5NUN3Pgr+KNn9Koh3V1ht+WaU4ujyvnZanWE1lFL78Nm9V124tiiffw8HXe13t6U/98wZWqTb1/Gy/g+N6ZASJuzqDzS7Z0oG5uT9+593H0GxeN0/KoWK2o2so44Y+ck7TWMYImYJUY8RQxk3eYq7rKjW2MMrc6mqtuG22DzuudRVHkL9ez39aky5LpPbsIn7HcDXZT8nZvzvY6FbuZWk+tpTmZf3xg4R2pOHr/2EVR25D7uBAofIXBVwGVbL7MdNybEynj9H66novLD2gc72kXvMwR15ykzV32hyQlscp06HGZ3WNxhqrs5sRI2LII2h2NAndO8fWz8GDXPdnwdP14CWk2/NsauNS51VFpt4hrlhPpcFnPIc5jSMoqatOIIGhFl1U6qxmK3hEozZTTYpnpcg4FNaQQT46DPx3bxD0Ja7+9Va8TYk8r6myE79ip7ODv5fzKerfNMrz7WfFDZjGRkD/KDm9D4treUYf/wi5vW+72stZShh7KgddlXCa3pzC/NcloXoAHB8CBlpKs+I+Aya55aushEHlNMNfd6N1KlnXMWi9kwcvpawqTb+Xm6rqcwq3TskaI3zoWDeWFAZWdPOYiL0e3BTZzlWew5JCHG7aDTT65Y0WPrrmEZ+blvSio163k7/s1VeEwb/H4YRdEuuC2EOux1e+yYoHmzjXQXTTO21i5BrFrvpN90mSDpPx2zIBCUYFg/qJxZM41NSDvPIktru+NKfzZ9odc/k95s5/I3S6BuCZ3P+i5rRsYa01E8Bb5MfmIT3K0dX3a0hFnIJHe2idDQjk/ukQx/8ynIU+n6l65uj1pCzqRMEhVZ81z6aUBGqS7xl3/yx/ijf/u/YnPzHE8vxnhyNYEfFhKGR5aR4ZBkLxXoKhD4NNaBMt8IS7Xfh9hXAWZTskR7Mfo5lln3kaHjZD8JyOq6REpxmTxTIfxahVeYqnwv9UEZ7shQPTKdZC/JFFKAR0qqiKpqgaLaIh756I/JBMbwiSRzB+mqwm6ZYbNfIRlFuDg5l1SGMttLGOn17RR5XWJycYpPvvcJBnEgoJSszXK5wdu3N5hOpwhDF1dPLjEa9cUxR8ce9yq2G2tTsu94L72kJzUzOdJ+8avPMBz1MRa2kyyeamfmfW7XqfSHj1D+ZrgnhYXGo6Hkk/K4goyu4yvipaxFXKV0KqnDORwPRTX41YvXcAoHSdATxdQ9+0FUekuJdh5OJhiMRwhYZ9ULMByPsVu+FJZ3vaUjJ8Zk8ghn5+c4O6Uo0RSb1QyL+VTKhwRhH+PxJdywT40WESoaTYZwAhdFXcCvMslb5XqtUjr3AqC3RDoOhXroDc5Rsm4qQyh7fQnuJgAk84kixWp6gyxdY7urJBx2PGE5kp4wpAxvJogfjybo9YYo61oUkyWPNc9EsCrPcsnZJZDr9xhqOhTnn+RecnwVhQBFnpNRGulmC6feo0fF20EiHuskCCV/dDGfY7VeS/m2wWQCjyrPu0rmjOSB7mvEfaVMvEsLUcKlU5mitz7meJZ+gS8Wn+F2t0CaVqhSgjGg9j1sygrZ1kGxo2XnoRcHwiizPu4g+QifPP4ePnl0irp6hX948ZeY3u7hhi4qr0TpVyK8EyQeKudDfPKdf4MfDf4FsFjg09d/gefLn6GMN+ifOZic+wj8GjmjDeY18pWLfRlgtayRbn34wUAcRXs3Q75fIOilcIIacS/CZJLAqTfwSmBAh8GywtsXBV49r5HtqFgbCQNMxhpuCTeqsY/2oC8qk9KLgajgstt9ZwBv34PrUHF6i14CBF6EfBNgcbNHTUGygErUVGmukKcKxIcEs+krCYmPnQg99LDb15jlt1jxHqLv4XT8McYjjrsXWM6/BVXD+oMzRBH7PlCOIHcvLPD4rMbZFSMuOBR3yDKy7RnyXQ7n58vlUSzyPqBTgacumLjfaHk4bLdRmG1May3Frk+qAOn71WLkiDWy+g3LonOqzJamjJOH70v5ag0DaW2HxtDSm50pPv8uw82wQJoUbEJRO156McJMGK8RLegahNwEJf/xvezEh3vzGPCUdjIWpX4oX7xrD7/eJ//xDvA8clrbM/6uq74X8y4n6N790RAzq0BIlyE2+X/qTihp/9DrPm/8Q9879rka/xpQGZbF0uzkp2oOdesnmvxIM1/5W1w8Og+3NUOt8Gj9Zu20dTDvvef7Qi8PvkDVSLNaHDLvbQgmVUCNydwNTFdwQY3lomLIhg4LtpxKJk9OjtWA87CciWXdK/EwXQPSXsnusNIi1/EeI//AkdEBZM1casMe5WHsHGrTZkaUpAkj1BO9+0taoyLwbKa4ZXA357IW1AcGnsnVfedcM/1grf2Hc5m3aQrOv3s91KGpRvjFXnOa0EuloauwSpuD20YCtJDOjA81VzR00B+bpdLklDbHWEx046wUE1bzlu9I/1Bjp/s6HDt0HlCESAG0Nn7GFuni31rGq1GGVSBOndvMD+63xsHZCFaZY/RtiNOC7JX93McYad7LgaLwsb5S4F9vcnccdeoNOjV2mhZWIFN7OpquMS6UrmNVOH4rj9qExSrgeTzyw5oicl+mjezIEDMhBPQeiUy5E90kRc5NaSMtjKNd4HqKqtB4E09rHHn6d2cMCOJWYYq8Od9hPjcjRLUTRNRCtZDUHoipaLvb4ctf/hx/+Af/C9588xtcTiI8fTTBYBDCC8hmqZw6giga4QS03AtYToLvM8eP7CRr5a2WKaY3a6klSDDGEEyCVAFGYP7lRL4jNf7IWlF11XEEULJ0hxjuwnDSEGU9UUg9Rh4zHA4wHA0kNHi12CErN/ASoDdS6rUsM0GjP6gjZOsSJRmdSYJxb4xyV0oJE+aKLrZrEe7vT4Y4uziFR1amZrtABHturqeSf/j0gys8efoIZcmwXFXCgy+yKgSeDN0kGCeg4mcMXb5dbDAa9kRIiIK7bDOO0e2a9R4LAdW+Q6YnxXa7EqGlmAUS9XmJHCnsw0vRBb3Jtti7NcJ+BF/qSu4EXEROKCzzYrMjnYzHT64wGCXY5RlClu8YDhCEFJlxRb12u36DXZpjy/YJBzg/fyziQlHoYD57JcBzu1mjLFivciS1HksqlFaOANnzR2RA98jLDF69AyNdWI80p0HP+o10JBQpPI+hlzlKhrGmG4holh9h7wbo9wboscZmvsPy9lqYY7LYYRQIACJwns5uBAROJqdIegO4LsWqGpNUwnpNBAvrvOZ5Kvm4BKWSc80SK56LvCqx2m7kMwLP3XItoZ8EnsPTkYSH9ONE1ik6BVh2hfM/HvQlxITpqGEQIU5YyqaGI2OduZ1U5nUR+DFI4tbFK/zNb/4an16/xKrO5PoumXvmq7oFCo9qv0C8H+CyN0EMB9PlHIhHOD/7LXzvyffxeBhhNf8V/u7Ff8T8NgTLTvbGDJX24PcD7Mhqlgkurn4H309+B94mx7PpTzHfv0B4mmB01kfS59ieYn4zxWYh+B9ZyvYlcCYjGEqudVGl4nTxAqWA7nsBxuMQo4EvpYDSVUFyHOnSw+rWwWqeo05qjMYql5YMZ15C5QqnFdyY+M/B4/NHGEen2KyZ0zsT4DkaeKJ4HLgjoBgB5RDbeoX1do35aiVOB88dSN61t6+x276C625xxrxZhgunz/Fm8RaL3R5+OMFkdIXJ4BQeqFb7LTYpOzyEx0XADUR8ieWRvIjsb4CT8x4mEw/9uJRxtlntpK6w86slczyPvN4XULc7NWgAACAASURBVB4JJTw8m1zgPfJF1XHNGJc/lKmn3PwN8DxiCNx5Al2V/TCsqdnAD5ioo22g3zRiFfYxx8J1JF/0jhnSPTPDA/WW0zC75rmU8Wi64zAX1jZC1HHvC5ut/fPex+QzHrLLx57XYfHX96Ccj4boHVz9/YDnwyGC7+o7+zPVsg8DT7Wl6xy8IyGF8mzMq3kPDskYsu97jw8eZzFeYsyY+aF7xRi2/y97b/4rSZZeh53YMiL37S21dvUy3T0z5HAokqIlWYINQoYEy4Z/0i/+0+w/wAIMCTAlkiY44jbDIWdIzdI908v0UlVd+3sv9yUyY0vjfPfeiMh8WS9T5ECgDCVQXa9fRUbcuPfGjXu+c77z5XPKbNZLm1D1iCkYl2+YzPOVM36qJQUzd7Blhw8QB019dcPA7/ytWMrrwFM1v8i3Wps6nvmdqMvnkkJdS7ScN2ZAiXpMCyeZLRuW0nhvz2G63R6ZemDOsct0b+WiFVI803HX5I4SfNIrYGlnuz0liyy+4jzldaSkij0UpJKOOQyuFXRSHW9OaUCcWQEFeLqHK0GrPNAib9AEJPK/9Voja8UO6DTXLl5gCtqZ5amcJbh96+obhWFVoWTIQcxr0ivU1CnOtg947h7D63ADK+y0zs01QRTTdj7HPJcJ2JXfW1vzkEBKM+/F62Y7L1tk8zuFW7dUFyWgmh4BPIXCEWn49lZBzUPzZJLBpZSuCF6pHjZzQDu75n7ZBQPPzbRsZE0wTctSywHj3T6VK+tAcnFvahyL50OtFyqOVcyWcrvzRUtepmSsSmVYdN6ucXhV11MfwbJbbGfx+zy7XUw/yJyRIVA1C0UFAIK+mNZCaNLBNU7w+OOf43t/+Pv4wZ/9v+g3XTy4f4KTXg2Om8FWGwsBipRT8rrMxauw9Ibk1FkImc/pVKSu32g4xSpMcHp6KgAxXNG9UjGeSRajWSdwVC62ZO/i9VrOQ0BKECdlQ+ahGLrQ5ZT/NpvNBEC02y1d8zPFaDSH51vwxVyHdUFTzKdzRGGKTq2HdJXBrqfwGy48q4LVIsJsslClWewNHN+DR0bSsyWISxMjgq7JhCzcSnIO33zrPhrNGobDSwGbHAPzN+WcZNkIPnkv8/lcgLJfbQirR9lsSqZXynYwH5B1DTeSr0qWkADYOPxy3nBMyPiyHz0vkJqDBFYMvgZ1X2pKRoly9q37DSmzMbgYYDRfoNpp4Z133hIQO5kRdVjiDOv7lPMyvzZDulkjScmgWqgEDfT7Z9KfNNEZDV5gNhtgFUawrQAtljgJmliGMcIoRavTwe17d1Gp+sJsuptIpLbrkG6zSvIqZj8EYpsYi8UE4WKETbQUEyjuVly/hm67JzmbdAW+evkCvXZLGdOwzM2G+ZQzTAhabAftdldKu7D9NBFibjDnwXI+E0ku5wVLstDkiR/OdboRK4DF+gHMZQ0L4DmbI41iBNUAjVZD+ppSXj6/lO0ul0u5D1M+h4ycX2U5GZZkIZhWuxvKNWnS5Pt1BJ6DLLzCDz/4Pr548RTDaInItZC5HiKWcYnXxNwCfLu1Ps5q56CG1nJdhEmAZutNvHn3LdzpN5FGz/Fw/FNxlmaOY70RoFJPEW5e4cnoIRZpiqDTxt3afQSpg+HyJZasOOz3UG2S+WP7hpjPXkm5nnRJqTBdflmmhMkWDqKY0u61pAlxnWBucpraqNC0qsv9UYrhqwjpCgjsBiroYTnPkPosNZQhXC9Fcr9YsN6tL87IjW4FrZ6De2d30PRbuLp6hpcvH8G2MnSbHVS9NpDWYGU11PwOZtlLzJYTLMKlXL9SaaPdOIPLEkfrGTyHz28XvuXh+ehDXI4vkDoWgjrzuBtwcQqkVCDMsZqEkgPOsjb8w+d6GS0QbUJUajZqDR+tpoNGlaBzhdkswmIewfpsMt8LPMsb1xt3lDsS1tcdawpo33guXYKj/JrI8wHL0fUjgCelLvKq2a1HqRkjAwg2uzK1PQ3cLZuxzxxGbdkO7eyUwQlfOHzYVH04Dar127I4g8q5K99DKfyt7kKznjf2Kbdihi644UCRg5VAbz4GeYPMDzvusYcuftM1t8RU+w/cn137t7voscCT+TQKfO7/mJ7wj8jxFAfEv11zr31LQJUuzSCbdV0STgXdi5ILPKbctHwzazbbQl5seThusSPlecyX7qGPrBVHPJN0HdwFnubcOeiSDV0Bfrgp5Udt1NVP/HvNnI3SAO3+e76h1z8YW5X8XGZdkNzOLf9PudD1/AM+jMcAT8OW7O8T6SZZy6736y7wzEQKfF0MubVxztmonVEygL7866Mm4hHA07gU63Or0xbz3JyBkptD00IZBhXX3MrLExRjzl6oL5Q6owx5SxNBzxfBEfrJ22X+TI6mzNuSK+r2fah1Ov+U+q68/ltaorh7o2bdNt8X+ak2eDPy4a0cYM5DLaopA+yC9TRoUXTm6rR5SRINPLUCR+A3nUrLQZTdiK5umHm+bnrG9xcU280L5XqicrjU/FZBE5VnTSCs2i/Au/RMy/NoQKcxwNPDmUPF1wS3jWojH7c981vJY4+Y0/l6aoCnkugLm0v5bapknmLCk6vkdUN3AjBmnWYpEuY8CvNp+oV9kZLBTEXa264GGD9/hu//4R/gr77zBwhHz/Dm/T7u3u1J3UtWNSaoIrMZ0uUyUlLRwK/IRp+PgR9UMBuz7AQlqImwVRUvQK/Xldw55tHRbIb9RbdYAg0lJ2a5lBhZoqSW3XZb/p4vuLFVIIAAlUCAhjJ0nG1QzroB5vMlFsu1yFTJ8lXrChCNroaSZ9ZvnyKLNrBrKRyfskcyWImY7rA0CwEUpate4IkMuOoTyJBtVUCKsuJOp41+vydtHw6v1OqvXVWVnJvlMdhmVxg/AlG2uV5tIYn5cySSZD4LBPxkz6yNK0wu8yY5jJTwttsEQfzdUsbZdX3Ytify4vFogu4JS120kG4SzMhIJikaQUuMlgaXQ8kd7N85x+0752IQNZ9PZd4QqHMcyHatwjW8WiC5qIm4h1I62xFQvUlDTMYXmM9GEjDwvDbOzu8gTiHAc7YIUQmquH33DvqnJ1KvtcJSOKxHuggl6MALVqu+uK/SsGk8GWI+vRIgQZBGWWpQbaLXPRHgPbi8xItnz9Bvt8XhmIx4GC4QkiXNEpEvk6Xl9/iHAYlWq4nLy0thVpuNuuRqhuESk8lIZN7KbKgKx6XxjgPLpW8zc5HZ70A4m4N1Pgla+VywTivz/2xPsdU8BwMhm5h5ihky2xepMg2y2CY+f8JsM5xleXBZ5qfig5VFH3/1ER4/+xRPhi9wEYWYkxnlihRb6DYC3OrWUK82sU7o2lzFu299A9aqgmztilNytevDb7EkUBVwPkS8TOBkPSTZHJeLH+OLiw+R+UCl46Lt+ZI6sYgiTEMHw3Edtkfm3ke9GSLbMICwQDQng0/5OCWoFcSRhXBFdpqSeCUfJvCjsTDvr9tmWSFgdMXgooNOvY9u876Y8mQ+HYBjXA3HGI45ToBbaaDRbKLdZY6lh2a1Ir4E4/EVLi5ewkEFncYpfKch/ZAmmUiV185SWFfOZ67anltHu3GKut8G6ICbZuIfk0YrXE0eYrm+QKWxRtDIYDmsxVlHHHfh2k148VoCYywp5FQ2Ih2mQ+4qZc6upfo2YG3dKYbDCSbjGOsIsB6+Fnher1257+W0N3q450Buog5+TO1HtY+RjwrIFnk25Q3FzS9LY21evm7h7KpyRrTL3qGGSW76dvtfezcHblNeYmJPrQrWy5tDrMsNLFJgVB5KvbnIt1i6D1Wg+XjGU0W1XwejdD/TZmL3Bb/HLfCYjcprk4Z3+vnvK+PJnDOVUfb6D//VP2JOH4NND00/8++UxSl2wABNvZ8RAFrOIdM7Ib0BlI2sqZ+ab+QJTos5Ycbi+iz/ZQLP7QjINYZP5rQldbNkipfZXcNw6AaKrcVO/mA5a9IoAw2Dt1WjdGdoTa51GXButU0zy8kRLsZkR9RI7C+No26sVMt367HcdtDMaFyT19XUYDi/59LN73G2zudMTtFolvfgZDu8Tqu+USeWJUyv0WbZVoEI/l9y0ICLQT2+5BQALYx68hw6yb9TpRbKn4KZ1O01ZmYaYxiZrflO+f+ZnmDCSlupIiUAoXIPzT1e75NC1vn65yM/RuayDptI15WCKaVTMwcuV/bod0MOcsvzRF9yy56gtBaJI4GYjmyv+fuCQ3TsPfRRtW3VUebds/sdNeN1yR8zPQi4tPGV8ndRHqp5jxXIsli/tsBycZXde1GTjxSiQan75q16nijJ10/ka2+VwFhq81HGqmtY5gECAmOpKkGXSLUYlHNuZczK+c18blkPUkpO2AIUFfakRDYTN1b+vlnzsJ4M8ZPvfw/f+/3fxfT5Q7x1t4tu20O7G8CrMl+OZS9SuJQuRszrTOExT8+l6ZuaS3TSHA1WiNeZ5G2yBiVBJ0HNZDIWYCemObaFdqcrDCeZQZEhy9g6YqRTDcjy0XmW4CNDtRagQcdXy8J4MkatVhdZ4GIRCvCkyywNYuhsW6/T3TbCdDzFeklzm4bkH9oV2mkqGS3N0gaDEWzXFVlnu9NCUCNbGaPbbkp+2Hwxlz6q1xvCBrIPKamVfFaPkksylQSTii0j48k+USDZUeY3k6W4pbKD8n7PmLeq8hxn04VIQCl7PKNhT6cps5JsHhleSpY5HwbDsTCvb731JurNqgA+Ai2+U8IlXXHJMnvonp+jc9aXUh40BqLawGOeuupdyRclw1pptMWNlbUnya6zNmdQ9ZAlIdarGaIV3XNZ07GHW7fvYDKlS6iD2ZzMVIZu/wR379+T+/dZAoOOtsJYq3xfNSdVDc80i7FcjDGfXgqgZzurQV3k1zSsm4ynuHh1iYrDMiYQoMTx86ueuK+ybuZ6FQvo9APlNswgBCWxrueg2WgoiexsKqVaOGbK3Zauyio9h3malBwTeCasATubC6D06HRFJ1bbglVx4VUDAbrst4h1YglQCWRZn9Zj7m8izwGNb6SOqE23W8qtKTWv4aR3F142xMWrn+GLZx/ji+ErDJINEtsX5v3N/m3c6zVwOZvjx8+nQP0O/tU/+1d4z+9j8uQpPnryKT6dP0fUreG33/1ncIMfIFldIgsdrJZzDBafYRBdon4CBMyzjVdSzodS18EYePyIbHkVvZMqOn26H1PeTOZa5blHzMNc8RjK1wk0WaYG4u67SQnkiAkiBL5ykY5WfMbraFTPpJ4mgxGW9wTTeYbBMMM83MD2bHROGFyiqzDnEE27RojjqeSVruYerKyq5PZ0tbYiRPFcGft4p0JGbaSEiirB1Kh20KmdYbP2kSwzyRVeRwsp6WN7V8jc57BcmptlUpsWdgfu5j00mlwnuN6xdBJdrJnTy+eUN++gWm2hSjC6usCriwEGgxnCVQbryWuAp9pUHLsJOfTqYtDxcNRRuedtS7j25Q4dwyzubrTlpVl+qeXAUzJzb/xwEdoFnrvny1/fh86lc5mk4K5hPEvAU5hQi/bgRX7RTeNweIS0XPLAgWR9WOpoe3O350tHJPUey1L+vQWeqpzztb7Y3fywUPWhzxHddegU+b+LS1spgCDAy/zRcCeXQWpAoEBAIXgzIFSBrWLAzXHl9qp5dxh4Hn0DBzTf+UaozHhqNFOWuWlIkxtwCcNTkvyVVHVKMq3PkW+cdw2rDBDY+bt8X+yFwxm9uyzQa3pG1AUaXO+Ag/IcM8Cz/LtrP3MPc0Sl27Jj8evGq8CThya2dnSWa6tPrtwwJ5dTbDvk7r2uYIftvM3ddZprpaoJ9/qPCSSWXzMyp3WaRvntwzILmtYu2m/eD0XMBtmeBPrdtdiUQdptWfm4sqGc9FWZISulfCjGU/X99euUF2d1N/JkakffXVxKAHXowytVD738xEeAeUAGOF8HqubZTC26lmrgpgNHRiXAuAGDqUovs+cetcRVtXl/oPRan7Ck0h6psJk/ilXgM6mUFtu/L+5DGFeCzoT74TR3X1aPpjZK0s8p61oawGeaap4WMZKT+7bEDVuuR1dXXcOQ4CBh4UdA2MOOD/z4L/4Uf/oH/wFPP/kAb5zU8c79U3heglqrQjczRHEk9XzZDm7guWegAc6auZdM93DpxAoMLulES0fYSHI6b98+Q6/fxmB4Ja6nZHLIMi3DhXw3JGXC/DLWvnQ9YQMJQAnypvOVgMNOp4lWuyZMqUhtK1Vxtp1MCFIS3Lp9hlcXL1ALAtSqgdSGpFMtnVvJejUaNDZSoJeAi+wVQZTIWT0bzWYN1WpFzsXFnKwlGVoaGJFZ5f2SxaT8VEyVKFlm8CJl7qnKK2Q/EpyyjwmOyDJfPn0u8Q7mLdJ9l4BUjaQnm3iC5nUSI6gHUh+VjB8HlaCXjDHBFh8fSn5rrRZOz/oi2Y3WlBUyoJDg6ZPnkr/5xhtvod3vIspiqZe5Ws/RbNQkOLAO18Lyst9q1TqcaktqjSaUjdobAXB0AV3MpnCsBB6TUe0GLLcrAIvsKk1f6PBLg6davYnT03O4FR+By3qaobSJJVHoUEyjH0qDeb8CyBPm+j7T8mGWkCLZoYEwy7qEazE7Wi0mSBI62NKBtoFasybglqDbcWnc1JD+XS7n4mBL4yZKvVfhCvP5DBldYn0FMEeDsYwN54/fYAkclX9L4BktQzEXIuPp04nYc2BzjFhixVfAc71YYjGeIllFqPcIkGwxO1pFrDdpSX4oHYPJ7id8ITsB3Pop7rQsrGdPMZ69wMvZGINVjI0T4M07D3C70cHg6jH+6uOP8JOXc5y89ev45//gd/Df3TrH8uJzfPfD7+I7n/0ITzYrfPOt9/DOyf+Me7dnCOp/hsnsZ3j+JMNw3IXb2qDSseDbCyAl8KRRFvDiOYElc5wZTEjEDIxgvtmhqRWwIuhUCnkl8SbDmQA+AWPMsiUbEr8SLKDXK7dd/e4ZWo1zRKGNl6+u0GpdgnY880UA2FVUWwE6Jx7qzRjRaojlNMQ6UqkOduphsz5FygBOE+iesDQQzc0yzGcrTJdnsBwPlYDPEwMUU4SzJRBVENh9dOu3ENDsSxxx20g2E8SbZ0gt5mUvYPkxKtUmGrVvIg5C1JsuPI875hC2HaNJJ+lY5XPzPsnOexkl3DNMZyHmi+T1wDN/aR94e+Ub3Rs3BdqP/sC58o1wKZ8zjySawGa5KPxN5yubC2lZxjZwUAVtxZjj0EckdrpGZ+lYE/U0v9ohRV9zVi1F0k55ufSuJMWRTUUpwm+kV+UTGtbhiNiAqp124EPgeb2U+J7gg0IoN57tv3bgqQzICxfF3ZtVAKkou3GgM7aYxUPjcNO/E3gKC6OfBeNqq9RfyhJWtmwlcyHzHOeAU97ALNWxw4YYhm4nt9sURvi7tDt/Pg6TKzorrKhdab6itqIlVlemoJ6HAiQNE1yUaZCNp6owr5pg5m6pJIx6G1y3Tr7GxjIH6AjGc5+woOC3dDMEsB0GnhKu16l1+Z3v6UMClvJnn7g7L01745qZd9KB4dbAsxgBkLnUsbziu9KwmwddGM8ik1++e41VK9X63Me4FYBEAxY93FtqmdIdGeVlQfaVpOlm/osa5jprvZtmoQuDXO+vklpEGEhxOjX5jzq/VIKM+meZ+RrUlNizYh4a51618uTPlJHvlhWg5dztUstU35WGhwDoiJcWN8f8UwyO+VGfTB4hC2vmMREYaAWGKr+kDM9UyqnK4zTWZwqolQygttak6++sXeCpjM+251eZpTR9x5IUDBwL40iAq11cDbup1gm1KRTgSZlfXjZMJkLeo3mVMyWPUAx1HuRTARSel0XdySKKqY9WcpG1kRqUvify2MHHP8Ef/ft/i09/9iM03RRfe3COfieAH9BgjYXhlSRP5nEKydkkozQcDDEZs6yCj2atjtFojKsrgg9GLlL4gYtbt07kS4PhQPI8q0FNckGjZClrDzelHBNVsknl4vI+CTBh09DIRa1WkTIplp0IAGSpi+mE9SsXYh5zdrcjQKHVaIo8j26sdDqlnJe5ftVGHVm8VgwvgWe1KgFd9gM32q70C42MYkwmZGDZdtZ6rKgajaIeIThm0XmCNFFmyt5osVwK+Gk2W6pkkABSAuQpsjBCs9WUWpy8Z7bFcX3M5qHI/ci+Msew2akLS6kY4VTYYtsim+xLwJKAd8PSH9VAJgdltJyzlOAOJ3Ocn99Bt88NfoLJZIgV2VA7FaaWxzFnkU6eBJ7NRguVoC11EZnfx3xRAt8sTXDx4jkC30On2YLrd7Ha1CSnkcCk4lcEBJJFZO4kWctb5/e0IdEVppMh4jiU/F3OQwY2CFI55lxbCChpJGRlqZgCMWjBf6v4NAKyMBiN4ZJ0cG0JWixXc7kfAsZqlSVWmF9pSYkbBhDqknNZkXFmoIBPBsv0cFViOycj5rcyt4+1TRuS6yl7WbKgNNRiqTTmg9LxeUOTnAQxAzJSGkatkTwb/73RO5NcTMrLaahEJ12pFUoptOPBsSpI4WAURThrtuBLXXsXixXNqxawvRT9Ewcvnn2Cv/zFB/jk+SvUmvfxD3/zX+JW4xYq2QVGo5/ii5ef4MurS4xSYF2r4Zv3fx1fu79Cu/EIaXwlrrLrjY1xBIxnQJWMvUenaOb7AhfPbYShp+ZahcCT5lE0WIpUfjn3bXp94ZhUAw9WSlflCNNRgnChmHnmokoeuMP82nPU6ydy/pfPr+CvqlhGV9gEC3jNDG5VEVSy2MYZbLrJUgTBZ3zpYrXwsLEiNNob9M8cdDp1AZGLqYcwPRPnZtbVhUWpbCTPYrpIsRxlsOKaBHT8hoNFuAJ9mKi8ap+l6J256PQ7aLZ6aHfqeLkciZnQJouxySJsEtaSTVGjsZdty3xLlhNY0UT1AQu8xID19AZzoWM4SilXcGhXWnhk3HykDrmXYc01gwhZ7A9eUb/k1VuhMCkwvEhhVCEbh0MBfp2rUr7sLuhkl8qr+cC5+GDlhknl2nQm0m6cHKW2l96oyg+7JzZI/HBfsMbTwVuUdu3LydojGfz/OfCk/bixWlKgX2+0TO6f6fqjUP9118tDj8uN2ECX2jFz0XADalN5HXjuQgm5FR7H/VQuSyzmZHkfp3DafvZht41HPJK5PPym+1NPa1EpsQCe2wJuKX+gT2RA6c6+WuWO0UnSICIj5ZQD1flkRdjd45YfqVLeXHqUaqO80y8B5WsdVDyR6p+uP8fS7uueLnLjW2ukzvlTWLz4l2sM0aFFoGTedOMcLeF4Nb8KqFteqY6R5QvsZJsNhin1k1lj5W8J/vHsRbpE0UZtKiNAR9VkVfPcAD3tDK7/v2yokx+30/38PfPCdj+7fUrzLfPVfcoUkQ8b12d9b3qbn1vvmHccK2Gq3N+So7lh8vUckdqYGnjmDs6GqTfrlA6K8bzlp2Y3mMLDVRXPA69lySvfBXg7/y/8Nu3WOAbqkeLGUmpt0lBPgN82WUjDD4697M10LrwZD8WNbn922y+BuK3HzeRnqvwpAx5TlhhhXxBw6nqyBfjUwSld/kVyHyX/sTyzNfCU4KxWipRevyY4boJ7IqfNmNvmiRutMFkM/hK8EDy5juTF/fz3/y1+/Bd/jOVihDu3Wrh9iy62ZOlsLFcLWaMpx0NC5iCV0hacO9PJFIv5Qjl++lVhKcdjlphQoLbfb6PTbUqe32w6l1w4GvcQzHgBa08SEPMeVa1gyofJ9DEHTMAE5XWOLQC42fZh2azfScapgvFoKX+Yd3f+Rks2vlXKR9cJknUkjBhB3TqNsI5jOOLkywC/hQ0lwgRxLLfgOZJDFq+WMgfStCrgiaCZzBtHlswp/6g8OaBaIxBT9SCNEZCU8BDjJeYohgiXS1Q9H7VaoPwQ+CZ3mafoYTKZYTyl2U1NJLZkc1frJVarpa5TS7koc2AJ9siqRlimG7QaNLGhrmQj+bCUI2eWg1b3BBZNbMh0LijTXYlUlRJlSt3DFc2EmINbQ7PRFhBHJVss40C2qiH3/uLZc/hkiKt1WJU21iyHwVqijSpq9UA27+yHjM6ojo9b53cRVGwsyFSFM53PutKybNY5ZcCCpjGB5PRtkjWi5VRcc1k+R+TfFU/KWJGBrjmBsIlkw2ksRADaaDaUq22VJWroJLsWECviYVaZiQk0aMREgyslA6djbRqrMkIVymdlrJWRlqyklL+SrV9Hqr4rx40SXD1ulHeTtW62WiIf92gSVfGVO7FHd1/FbLtieMR5oNLdo02CwK9JTqOdVhHNMywom7amSCoX+NHP/xKfTl9haXt4+8638I9//V/gVus2nj79Szx59Wd4PnyKq2mM8dLBJer4H3/72/i1t++h79MZ+Cssoy+xTCcYhRZGlL0yX5hqYeYFL4CXXzmYTx1Z+2yXYwsB507FktzLSoWBNzoOx6Daphb4WIcZhpcJ5iOyvKI8huczb9MVVjyodtBsnqFW60nN2ekv1pitnsFpTRB0WeJlI8A1nMTImBdMXUSV5WM2Ymi0CpmPmaHZsUW2L9L3pIFoFSDMOhIIclyqPUNY1gwVJ0Y0X2H4Yia5qTR0ap2w1qyH6TzAIvLQP6/izbdv4cH9t9Csd2A7c3z56HNcDa7kmaASQFI8kKB/wtxTriMpNqsp7NVM57pzrqSwnrwOeHKBPYxpdLjv0I6GNuSHXm8q72b3TCYrrDD4Oa5dRY3Mwunu2ouXEq6DkExFc5Viq9QhewxI2OWHuoybgXJXmEwAEzWVzXK+QdEvvy0zDYO7zZvvcL8yonVohEQAJQWwrx+59bs8Evz66woQOHxBXSLh5gOPPdfu2O5rneqx7Ym473usJ6ayX8rlU/QGsrzxFZ/2Q7u2g7GIQ2co/l1LsstzTNWpLORrEl3TgYatni1vlPha53GaODFgIZf56Suq/1cb+Zs+x/S9zOTXxHjK86t8L7KxNoBkZzEqYEjxXBYgUbXgdgAAIABJREFUVbVWNvxcW/MyDxpwm3/Tm+PXPbTbz4JmwQ8O92vWiJ2SKapASNHOfafVaX57+r/keM0YolSo16OXj1VxjL7KwbXJ9NnBCaknTBlkmvVZBSvUGbZzcPefVTGIBTgTNYGWnxrAJr+TXMESiNNjuK0GUWVqzLiVTYXK6RkJ6wGanFC5adW2ckBQgOeeRew68Hx94LJ8rIrfqAvJc6ADkAXoZE/QgVOlm5i1R32haKNIviW5s+RkawBnKUjiWtpJtxTU2HpOhaU87r2cbmwBjvl8NWzfzpDK+0/HEFiflX8IPBMZFdW78nwzqi8SXgU8mUNaBuPyDiwBz9dJZBlONWVn87kiHgqa2dRmQElGx1W9HpiyPaW/c+OfXJpr3oPF29owqc4mvrZPISOpQKd+BnWsjgCTNQ8JsixRHRF4WiIn/dmHH+CT3/03uHj4EWqNCu6+cYJWL4Dl0kCFm/UEruchoOtnwpIVsQKLqWZnNYPC3EaCxumMm3Jb8jo7XQIX5mWOEC4iZCkldWSKKP8jcCATQQmwC4+uIBkQLtdYr+iamyLduCJhrtZctDuBhBTC1QrVoIHFPMF0HArwvP1WExkdcHiudCNlYyijZNmLRRxiGa0QwINneVilKcIkQdCsCxvEEg9ROEc4nyCosCTKbdDocbNhrVCCC0fawpzQ+WytWMNWIBtZghwCXAIaSnA59gQvBM0EPa1aTdgxOviKQaPtIE6AxYKGQi7qtSZ6vTZ83xEjoHW0FBky63iS5WNq1WQ8w2IZwm220O90UGEt0HCJaLWWcbG9AClZWILuxRLxfCrAmWwQ8++WqxBhFEmOZq3RRK9zgjTKpF2reCWAjMCTtTKvLq5gsR5nskHq1OHUT4RppmnL2Vlf1lOaE3HDzhIinkvpLkucUKJMhnOB2ZwS11AY25SIkiVcKpQyN2BvIkyHLzGfXEo9ZM4NPjcrvjdoOmRRQp2IORTBJZ8fAk3KbFutjnLmJbGSUpq7VHownRJGGovBFY4BXZE5Pzlu4j/r2MKMM5gjT1K6kfzikHmplPkTVNou1mEowRRhnD0XddZUJThbp8JWN5t1yQUmw8j/r9eb4tJLRpr5z3W/goSVhCz6slawCYHleIrLyRM8mf8CHzz5BEOurfUWznpfw9fu/gZ+7cG38OgX38HF4C8wXl9hGFp4Ma5gumngf/udf47feOs30HcCxIsvMF3/FSbZz7HEGtM0Qcw6shnHZIPFGLh67mE2chCumYuZoNnxcHbex63zXxfgic0CUUwDpoXIoueTGS5eTjGdJOJey7GnNpzyc5oJhhEDVwxgdHF69gbO+rdRnY7w6KunWCQZ6t0e+mcnqLK26HqKycVTrGYjrLFCzH6gey5LuFieYi4DGlxx3aFR2QZO7S48n7myBIpTbLIBKt4S8WKB0csQaWijWrdR71lCwy4zD06tj/Pzt3F+dh/NoIGU5XuWKyxefo7R1QiTOcc1w8Zx4TUqOL/fwdm9JhodB1UnRT2NRUnC55SsuPVoWnK1vSa/2w+jylKuMiN004aliAu//ijZH+7Z5JY3OBLFPoTu9Bsur+OpNzblK6tNwXGbSRVZ1ZsG/fLceQ3LqQ8LWtUeogxX1EatxBnoF6KcX1/EtDXvm/z+j+kIJcwq7V22QOhWd4tEs/Qbc/3S78Sm/4gt7D4WwGwgzIZs22pm/7zQgeeDe+HXsUa7X7wGwbcMavTR2ik038DKWBiXQxVc4B9GPX9Zn/JIlsdend/sLE1jdYAjV3uVZ6Pa2V57jHbjFLLzNXO6xGrnUkN1Bs2h3nybx03D1wY/tuSLZRCdzzS1oS1/dIUBtZnNJ/d24EdtFvUevZAPaNbMyJOvz+YCu21f9IiYy3UxhmGjdnpQqgzvpYmLzjTAsxy6KOZG8aSyBt4uDZr/q7mFffN836iWcXN+MSV50xpYfSkdxtH9Wu4pc21ms+2bGuX1W+Gxnb7YkZoKqNBjbEY4x1PyztArqgTY9tSwzZUlCqzRy8+s1bvt3vr/PY3fWh/ZduYZ7unHLdCp00O21ATm8dP9p4CYYTxLsvDdeSPKKg2jdyXkep3iXwrMFRJ0xRQX48GfJff02hK2PedFvkfLf+NkVH6R5G3TayLBlUhN1bUM+CT7p8rmFCw079d4HGypmkqsqDJMK7GY+mcJzIo7ri1/BAeL+6ySXKqSKAZ8kk3QaTIl+fMumBW1j+TFmnXPvJOL80s4gHUCzQVLbL/ZiEuvi26XzpC2ADPl8LmB7STIojkuv/oCf/3dP8GTH3wPTrJE/6yDk1sd+DUHUaocSpm7SbMWmgqR8eRmnuVCyCh5bgWe4yFax5jPFzLS3AhTQknGk/JM3j9BAgELX9k0zKnWfHS7FfmdKklBuaIrqhACWGE8yVxIzURHNs00CiH7JoY2fhVxvBFjHYLX7lkNaZTAtR14WjBPyWqcJlgldM1MUbF92BsXq5iAK0a9TcDnKQC+WorrbNVn2ZGOmMhECeWuGwGClNoSePJ6zaYCiinrU4qRkEqVYl4hATkdf3kfrVZLnF3ZV2sm1lmqWFa4jqXtlJh2WFIkoNST51L1UZlXSh8S9iH7lewo5aVnd+6i6vuSv7peLkQ2TCfR5SrCfLVGUK0ho6HTfCrS6s5JT4IczCGl3JouoJVqFd1OVxhhziECLObueqx9WatLbUPmDq+Wa0QIELTP0O21hTm6e/e2tI15kwwWEAyy1E2zzj5z4diZSG2n05G4nvqazWb5FrrZBkFd3KZnkyuE8yFsi7L5jbCHZKSDWh1WbCNasZYr+8cT5vTJV18Ja9/vn6JRJ+up9kDMK6Wcm/ObTsCcFzQ38jwf9+/dl3mqcnUjxKTxbDKvFXnWRQa8jsW4CgSQQVXqyLLECoEv5w3XjHqrxdosWId0amY5IY7hRlyHW50ezm/dFgZ/Pg+FDe7XfSwoB3Y28Kw6gsxFsrzCw5d/g588+wU+nw6wIsb2AlSaXXQ75/jVd97F9MWHWM0fIkxCDJc2ng0rSK0T/Ot/+b/j/dvfRHvTRrp6jnn85xhs/j0Sb4XpOsU0BhZrS0lw5zbGVzZGAwujWSJmSXfeOMN7X/86Hjz4R7IOx+sx1stXmE9f4PLFc7z46grz8Urkyl4GBG4A+HVE2VrA9HQWIUptKdFy6+4ZzvpN3Glt8OTJDINRAMc7w8npXdy720fghphcfYHJ4Cnm4SVi5lTbFSQZS60wKKMMuVjfNYpmyLIItZN3UKnXwDTbLJohXg7hWqpU03K6xiYkg5yg0tgg3thYe0D7/h20W1+Djz7SaYpwNEU4zxCkM1gZGfkMy7WFleWhdaeFW+966J1X0O020PbqCFYuroYDjCZjjEcDWJ9PlgWMKW2ERGxYyg00m8OtTSJfcEeWiziGFZH9w7Ud8563+jH0qej+i+i3em50+ZLSKV9nDlG+KrcyBpKZ5h0Ffvdu1/eXGNiNpOcvN/OyNPUVSxtosrrHtL+0f8xbZO6jyLPZkbCVXfrK2EfYlQNIowRezH2ZiLRqixoHUzD9MHg7alIco8A+yN7ttmV33uYbFkbbN4eFarKxPqL55e1r+Rkr/ywiry0Gw5jZbLuhmj4297L7/2pjSue9Y0Ilh0fnmGc7b8sh+vTY3NnDzVJ1E4847phDykqEm49nb9884Mf31+FyJKVH88ZmHRkb0HoMzUJKTVVD1BWOs9ygU74vnzLwLEtmAYR091QHFWkDCmkqUKQjOPuM23ZvhptEc678mdKScdGQcD2h3X4pN17HHLS5iwJrXHdYzuAYafhh/YqSohfJJqVxz+XQKp/a0bnGxRHlFAb1s8fahhqdCZDSxkEKr2lpOGsCsiC8/uTBMTMO+m+ymUbuqtZepYowa4hxwd5nmLUFmgkkdU6kSlu5/jFzi3lAxbUUglSAsDDdol+TMnfS00f/bXK01ZcUWJTSY8ZlNleabGRDLKVNGPizWIpBLbIKeG6z51LOKlMSPQIMBinK+dUb7f5bzGnVNmG7TdQzt8RWZhz5xJVggXreDfDk+5SAYZOtYcc23CwQdof11R1nidnFF/joz34fn37/TzAajXB2dorzW2doNBTDRdkn6ylSKsqcMW7IU+ZEyaafG/dEsUeWrcqCSA3HGM1uQ57VeE3WkECqImCFpS8Isni+WtVHo1rFYDBWLrNgGRICskgAB3MrZ7MJUjuDX/UF/DE8Qemouk2CepovUSfGNvgylnSn5b9H66UwOvw5ZtkXqQ3pSsF7spNkIwkg+fd4RKfaVBhGgkfKO019TkmDSAmoaMYUC3Ahc0Ngxe+wX8hS8p4M8FytOC42Ws0Wsk0i967kqapogJSwAGWhruTKpkgkN42MqWJNlSSUkkH2M+cxf9/rdrAKQ5X7y7qsniclXJ48eyqgiyZABM/M72TtTxoOZZmNCsF01YdFdnHD+wxkY19jnmus5LqcN+wLslCcl2S51ynZpR66vY6YPt26dSaeDQRyBGx0dp1Op2j4VWGXRaYcU5LMAEMmUm7ex3K5kAAM+5fsMA2nyGhaG86PRErUcKx4/Wixlv6mLJdBC7JSDz//TPIpz8/OEAS+1J+07CoccaBk/86xplRaxoQ5olWcn9029s7SXxL4WK3E6Iht4P+LK7PryfyhjPzho0fSr1U6JruUg0OAJdtlpSyts8RkRmOaOcbjCW7deQMP3nxL8l3prpwlEdpVC9OkirUTw447aDt1+O5TfH7xe/irL57g4SpEumCtWAtO20bj3EXn1IKbhdiElLramIxtjMY1NOu/iv/lf/rX6DfaqCQ9CTStre/jMv4/JO96OErwarLBnLVAJT/axXwa43KQ4dUQsPw23v76r+Lbv/nbaPeriBd0dF1gPX2Gi6ef4vOffYr5VYZeq4UsXSPIYrSCNqzaKS5GQ4wHM0ynCTLPReu8itv3WDppimq9jyQLsFz6WNKxdlPD+ckt1D0bVjJHsh4jW79Ako4RZRWsrDo2bg1jGmlRSh6HXByEa3B7pwhOamh0qnDjDaKrNazYR8RgUDRBNBnCSkJUqnyJpUhrFqp3u0g3dWymdbjTKqwVn+sEdoVlmGzUKh5WUQXj2Mbp+22cf32KoLpCw+nAX54gfGXjF08eYbQYI46XsD4bL3boERPx0xZM+d5iV7ql3hhiu3NwZ33MK1xrkI7YBVKcc/DDB6zwzyvtkcqvzvyVeePp1DZr+5Wbuzkeu6PLNwrXv6D2CruvdAVFcqC7s7Ew3zgiw/baS978wkjLDBYwhkbXQHAJLKio8M0fJXPW88hshEyekzRcJUYXFjKHznjMv2+Dr33fkHzFI0Dg1nd3JJL5vwljsM+OafvKZu9y6A62wUhpo64ldfy+CoAo3J8zP1pCVg4GlPjzfHu3i/fY94yW/jI+xwOpPWZVexrAKOEv4/PLBp7HPOomN+xQ+/dJ2q9/57jxOaa3jmm7XN+s5UbuyjmnJ3Hht7IDiDWwUe0vnsO1btgu05evXYI+D/WU+vdUpJcFqFfN1MkZZvPPdUfYX92SHF1u56mL0/Ex1z3ClC1fUnYDdfom1bNIg5jSG6QcTCyBOaVMUZ2imqcDJ/p5F60Jy0mU0h/3Bpk4ZgI8VTBRyoOU/HsVI6mvwRzC0rjtPsucp2WmdFsWr1vJA6gK0uUqzZjmigP9POvDtt209wSieNxqnah2520tBoysiAoEmemjDICkx3KQWBxPeaEJOih1kb5jyedU55K63zogUki0jaFgsaJy0660TSV5sClXJV4QXOMyYZY2qQO/UhcGyLYSxIsLPPn4h/je7/0bXD3+FP1eD7dvn0t9RLpIUl7KAAtBguPyXAqwJZG6HtuaREpay82+3HNGA5kEtXZN8hMJ8qM1gYXKg+Q5mCfIfEGXeXyzGdJU5UwSrLFmJgENQZyUREloqEPlH/MuEwE0AoLJCtKFVDtCy97EYlmNptwzy4zQKIcmOcz7o9EQjZCilKBJlTqhUy2ZV4IuMpT8nUgBfV/yC8UNVcrMKVMSkXVaFrrtjoDAFSWazBd0bdi2kiQTyBBM0uWUUtSMkt71TFhhUUKwrAmdXMVQJxBWl06xZPziNBJQqxhU5oHSPZs5igpcsr0XL19IOzmGvFHmPvL3T54+FcdctmsdLjCfTQXY0kyILGOn15famxSZE3gKa7mc5yVHmEdaoWvvciX32e305PphYgMV1oTsy7zs9XoC+Cl9Zf6cMW7K1hy7pQQ+WNOV/TAYXgpLyPZy7BggYM7kycmJuBvTfZb5kgwWcKx43pcvXiAKQ/gemW3Km5lTyzm2EvabgLGqzaIouRfFSBIjIpBhAJJIl4xawjnUQL3RFBaXbb+6upLz1+o19NgfFXUN7v3IkhI8EuTy2PligfGEfQi89/43pF8Hly8kV1OCSZaFFdl1T+Ur8rscU+YvbyIbdtNH6AwQLy3UsgAVe4wvL7+LH3/1DCN/jUrmIFmliLwEnTseTs4qQLJENN9gNvEwntBE6zZ+4/1/gTt3TmFlM2xWDbig/P0pBqt/h9H0ueRRDxfKZIgBIa7ZacaSNymGM2Dj1nH7jbfw9rvvIZqOkMWUvYaYDJ9hcPkK0+EatUoN/c4tpNkaXjDCm7csvNs6x+CrNn70cI7n6wUye4F6NUb/fIPOLZXvLEbWUrW0Bmvji0NwvJyg6m3QCBxUXCXDXycWXg1DrDMXUWxLmaU4jIWo7rU7mKZXaN7yUO/UETgtNDZ9BM4pXgwmGHMOjS+R2SGcFlDdxKgGFcROBWnWQN3qo+V1kVkequcdrEbPMR9OEEd0wW0A9QpO3vNw+oBOzWtEQwujpzGumDvqxgjTOSpuBuuT8XyzJSksluX8Jb7NchpAoRZv9eI9tPU55i2vXrTHfLiQHPrIi2S/CKr01eN0uwZ4lu8yB4R/CyyTvy63um27X3e5mt3Idr55O7LPzE0XW7ei/p46t4pmynn3bAaKOXJkvmheQ1LdrWxoNJKWV/aOQcqh8Tz078dKbY/xhzGbPr0f2750Oep/BC7YY5i691YKGbIZ2eKwnDWWUVKR+AJ47shv882rIaOuP5tGwvmfE7S4qf//G/AsjdUx9rH7QMr+WfFL5GwPPUE5/lBzLAee2oVUs1fm3xQFUgAPkwOnTJv073difGbtUX+XF4DD6746p84TzJEDARbbbcKAstJoAKJ+ztulb4/NpkvjoQiUUvwcbhcvt6sCUk9wcX/CeOqcRQMU87/LQT0NrE0P5n9LMwzjyRzP/bnlRXhXOcnmeY+Sy6ze0opFNX9MnUPTZzvvYL3WiZx1j9GSOb/5lin1dD34YvI7S87TJlhRltOKi6k6WxIbcKll1mbR0nnZcm0a8G1FEPS4bo0vwwwqPSQHneqFpEG50LGwdApJURa0qKmav2sFhKtFf0smnHswqD4WVgkJKKyknJUkkReFGD78GB/98E/w07/+jwgqKU77HXQ6LQUGHBp6VOC6NN+g3FY8gYUFC0NVgqUitpd0Lk1Egsh9EJtDkJcgRbVGF1IynazvqGuIOhYqAWW7jgCF9YKAjzLdVM4bRYnUGVXXVvfn+NxEZpIzSABDYEwgzLYRyMp6z7Q0eyPAhuwrwaRIB1kvslqVNpKZc3065DoCOtrtroAsOvJSksnfkZFj3h5NbXhedT4Lq2Uo98VzEQQyyrDWckxKRcnOMghAQEZjGVOfcz6bo1q1RXJLWSoDFwR0fqCYzclkKhJa1qmUALhtS5sI2nkcQQ6P6zBfcUNQMhb2bbFYiClUu9ORsbi8uhTJLUErGSWCOtaVHI1n6PVOcevOPbBOJ0vFcBwl11FcWVXesO+Tra2KqyzLtpyenkmfiMSy1UOXTOtqhU63Kyyk5IZGawH1BOtkOQU8apdm9gPLnaRSh1Sx+zSTSulqm6lyOBx/Mq78wzGTwAJNgmLmlm+kHxbzmYDNXq+DuZhYzeW+6cIciyGVCu4IY1nxhBUne8rx4/nb7b7UYOVxrCF7eXklx3XazBXV4DZOJK+VH9aCJSPKMSHw5Hy/d+++9B0Nm1inlGsPDYVoiMOA1Jo1PkU6XkcQMM/Yg9UMkAVzMTiyaca0eopfPP0+Ph9OYJ/0UPNiLOYTTKMZGn2aZlmwE9blrWG+bGIadlCtPcB//94/wTT8ElH6HK7VQ7v+Fhp1H5ejP8fHH/2VkqzymVup2pyqBBMQJRBZqu0HaPV76HR7mD5+htWShl0RwnWkGELbRaN2C77fEDOhWj3Em6dTfK05xfyxi//0aQfP03NkNaASTOH5l6gEC6zTjQBPBoT4LHNO+o6NirNBLXBhZVwTKlhHDqasrbpI4fmUdQPrcCO1QhkZbNCV2A7RPO9gU6nCRhXt4AxVv4Mvnz7BdPIKVjhF5ibY1Fy0LA+1oAGn2kUtOEGvSuBZE6+/zr0uHv3iJ7i6CKWszDyKgVaI+9/00DtNkUwTDL6MMZ/EsGoJEidCaoWo12wFPM2WZAtwyAtBLbL7XqxmMZbE+oPA88hNjzYnOHR0ntNzw4Hb5NZNGwhdO/SGcxmprdpkqM8190/dU4e7otgcqa/s9F6+qdpu8zX5pYn3H8L8pS2Wxn1525Wy2STWMoKsgefWplDfr94g6S3EoSHKYwhmX1XeH+Rq4YPbP33tw1c7Lmbxmhzi3dPvgtjd+S/PieRoHUaeRUbozTehww5mSuw9uMx4mgPk/PlUURs7tSnaHrdrJzwS+f/ngMpjhumYY/6+Mp7HtN3kYx869jjGc5+D66Ez/93+vRhvtToYAkmxbTpAJVv5bXOkHOTkD/oGnlLAqvmoA1q5EsJIbZlXfgTAS2TDU7qmDsKoqa8Ah5jlSLkhA3B0/+3Qm+JYfQBTkthxj1AE0IhE3gsHgnVkwK5/tqNvvD8tQlbBOu0Qy+8VYJSgUrGU5WdT/VzclMmNNKY6qn+KjG21gcykzEL5Uw5wmtSUVLLESqzfVsChmKPMaVNt1f/RLtv5W5MSWgGOqu3buZgqP9MMFWWg/BijPcp4t9I2RGmVyh/VWUYKrudDKVdc8trKwU99EcV0qokoALbESiu/CXXP+TvfGFJxTmtjJBVE1au3Pq94CVsp1tZGajb2KhVEL57hk+/9MX7+gz/FanWJ8/t9+B60g6tKmWHuY7VK2elKlQgRQ5c0N/1xbLJVqrSbPFMbBfhYXsXyHAEz/LfVkrLVTAAEjXw8MpX8Gs/Jza/lSb4g8zwFREiQiW2gnJKmmq44EZPZIlA6Pe1LuQex7hJpcqZKm3h8kghGlex3HUZIkw38CuuNOhiNJqg2A1TrLHLvC1O4XCojGZHM2mRQ6RVLRi8UQKVqcVLyyvy+FM16Q+6DwE9CCDSsSilFZu1NVXOV7q0E0MPBRBi0u3dPBIRzfAlSuAgR3BB8Ut5MsEi2jLVG2Q6ySew7Hk/mMwhU7cnhcAhKw8XAiUZGtZqwd6rkjCXgdjKZiMSYzsUEnpPpEr3+KW7fvgevUkEohj2xmDGRDCGjSjaa5UDodkuWNpHc1La46Nqej+7ZmQALtpUAhv3GT7gKxRWXwJiBEtmG0EGZpU64KriOgFuys2wz8/nW8Rzj4VDmA8eFZXXIBksuZrgW4N9u+WKCRaBI8FkNAgmIEHTSPZlzg4CH12d8xnEC+OKYG8BxLaxWZCsvpa5Ds9ETyTP7K9+j6NqrRlHHv1eLlfR9vVFHt9sX9pc5nKz1yLnS7XZlPiZxpK7pVoRBXiwjKaVDEMq6pn6lgixeYrT0Uak3Uedcc0eYzD7AR4/+HI+HS1jtU7Q7G7iVNTJvg2qLzO4U4TRBkvqIrRNs/Adod97G11tdPHz+PUzWT2DbTfRa76LfvYfZ+DF++jd/IewwGXcG8gjm4ojGVjS/A4J6FZVaBXZF+YmnVwvM56lIzTlClsMATA1Z1hRA3e66OK2e4lZ9g9PeQ7ScJR5/5uGDh3UM7B6cXg2dzgotd4qVtZAcWONQwGe2HnjotFoiXV5M57gaZBhOKCtn8AXo9RhUybBiWi6ZcUrtGw10Vg1kQQ2zhHPbRd1vw3Z9PBu8AJ2ZavQnd2KkToZsBczWDu6+/2184+vfxoPuHTSjDdL5GPPVGB8//gRPX40xXCwRuSFadxLc/1qAuuehErYQXwWYhVOM3CeYzIdipNZu1reBZ3miaGKleCcVAe6tF5UxCfi7bXdK3z4GSO15ye9eP39hXNtgbMt+5XV14Jp8URqhl9nm7H4tBw4H27+9QTCR72vt37Mxyl+BBlS8pl7btXOZfZa51XI9udzYaEeYeA0QFy/Xg7eYy7NLe6HdLxEgHbHhzNmRX8oEOy5n7prcrMxemJ+PBJ7HWE7xHmWbf2Bel2vg7W48y/+fBxRuOic3oUcM5LHA81Db97X3dUP69xF4HrFMqNs5ms38pUxotdE/YhyPOEQ28FKOJAd1BtAVYEJcVVkeoexyWgJ2OXMPwLdV3TvzxwAZqSyhAyZSY/gISSujzALyjGzTMHem00WGvtFyT73GG4CxE+AqHNJfPwbcbLFu38GP5Pnoo7bYy/LvuEncKvxRqBZK6gWCeaMnUXioCFsVXCDfWAZ4yuhrKWwBuFWXFAypYqGVO7t6+1C2yYNKubp5H2kgooEe3zkCPMUetIxty6VLVBtYJsIE7RQOVuVc1LipTuJ5BAaW5b454DTlz9g0sk/6Gipqka+PRn7rsjyJZjPz6xUCkALECuhXbVRjVQTrzPtFZLbG/V2ApQreqXVZC2u5ASebpNui8kX1Q2++K4682t3XZ+QlRS0K8fwnP8KP/vA/4OmnP0X/rIHunS4sK5b6ibxP5jjy3ASfkkOpy1ixubL/SBQzKy1hAIY5rekG4YLGMlOpu8j6fwQYcUQZqgKpAhBdlYssDBkBn+VJEIcgkZJd9cxmAi7JbPIHAkK5f9tCs9VQtS6lHA3HmGUjgGpd5eoRuBGU2HyGAAAgAElEQVTIsj0burOSTOScScme2sK4EvQQiBlnS4IjFXhQa47j2cLusW9ZuoWgk98hEBUn1JC7Z0fYOwLParWSmwIRPM9nC2EOCRjv3b8lTCbZRuZhEkjXG2ThNgImOSerVeYUqhqZBrwS7HkiOSWLR4OhidTSVLJhMtKBzGKWrzk5OxXGln2fRCHYbezedZyh2eyif3omMtTpbIb5ciY1RVlGg4zeSueb+gGBdkMMjxzpm43Uv2z3OnL9y6uBuMoSkNP4SJWrINCmWY9yCCXQJAtKVpTzmkwo2VGV80nwtxYAOZtR4ugLYBRmN1MMuhg0VVjLlCy5Kvkh+xHKmAleSeeJGi5BuGa9RguuE8BxWOZEMfRJusZiOYLt0FArwGK+lDlBkN5utYTxo6GSBHrMfnOzwXLBfGYIQ0r2mBeezeeSt9zpdiD51ww3OJShV8TIicCTZWo8n07IdQkOZtElnr20Ybvn6HbbaLTniLLP8PjyP+HLV19hHHkI2hvUOw78VgVOYGMdjhCHKeh4nbqnQO0N1Ju3cd8J8ezqJxgtrxClDmrVE3SbZ5IH+/lHv0C04POj1vYkYR+xXmsiz02Tcnef9VDZlxHsNdlOgk6NH2yqBgKsF5Rdr3Dnro23u32cuOcyF2/dniIcf4kf/SzBF+MGZhWaIWVoOha8xkTk5XR1psSc0ujAZ+kfH9PpCqPBCoNxJjLbai1FtwO0Ww4WkwTLOZ9tV5QLZ+en6EU+LmYhLuiEjTraNeY8OxiGLHmygZ8S8A8RJkNs4grGoYP7v/pb+Pav/UO83b+N+mKN+csX+OLLT/F48hQvJ2NEboramY87bzfROwlQ2wToeX0kkxjPho/wePmppAj0eyeoeAGsj0uMp3lBmZftrqKn2F8UL+SyI91NL+ljNqa5bOnA2/4I3HkkC6tf8wd2ZVIQuxRNlsNL4M0093XM8Pbt7DCeJXaqOI4vl8OdoK0iDu6NJE8nb7N66RpgrjaD6hSvk/eWL7Cv5M2+BpQNHBS4Vv8xWxB5eR0ht5VFsGRG8dqbPdRf+g63ww6vOdsWPbvD6Jvodl7p80D3v1byvf09ZVKx/2OaYzaN5qi997JTu3B77HY6/Ag08l8aeCoQfkTDDs56zRgdcdyxhxgZ3s3HHzURDwYZymvBTdfT+/uDt3BMv6qNfsFaqdWxeOLV9lTqVUuZjK31Kn/GzXO+AQV7fHS5acsZIq43Oq9Orsc6mAcXO4i8STGuJZ/lvASr+p0UrDBrWekZVo9Wsc7Rk+DQDFOM02FFg5N7huc+SyUIZ35U95k/t1rrqoBlwfJJ7qleB24CniyxLut1ibnLwWVBGaoVvSyIMKynltryHGL0k+ex5wi6YPFEmlx4HJh+22q7LgFGN1RpU16WRIPnPA9dSX5fV1U6D0ywD2IFcLbCofriijHN4NDsJXeiVaBM3b7+O7938g3bZdiMIsrIbzkjxClbq2IUwBRiSwKkhhUUli5/B5Tmkdy3Yk8TMjyUEdYr8O0Iwy8+wYd/8kf49C//HMlyhLtvnMGqUi6nan3y3GTFuGGV/FBb1UaU9zb7wLYERAo7SAfaOJWNLY2G+DOBG1lNAWUxgxw0Cgryepc0LeJ5CTz57EkBG4vgiserkLpPcKhBL82bpJ6ly2MiMeuhSZHnceNMQydiQAv1FnMmycgq51zXobctc9pU3VG2IeNm2XXESIZAlOwlgQiZT/6/9CvBT52lO1oCdmioRCZLJKVJgsmYZkg0lYLk2BFEk9ki6GHOI5nC6WQuTCKZQ7KhUhaGAN5mHU1f8joXy4ViMV1HQAsZZDKrPJbsncpBdQQ0ERhLTdJ6DdPJJJ+LLCtDNvH+gzeEhZXczzQS1Enm0nEJiJpo0DyGIHUyEidPOtD2OgSUbBej1hUQeDZaXclbXMfM36yi1WogqDoCMsn+1eosjUMTQ6kLI8Ca4JgSWpaCUQCdklcaCCmTIAJexUyzbiRBRIyrq4EAW4ZKBET7ATrtrgDC+WIi40qzIvY35bYs+cMxEBMryoiZ0CjPGue/J/cqclvPFjY9TpayAjOfcDFbSh9x/Mg0k0XlPCZwZ/sZfOB4ciyWoZJ+t9otuVcGIwjseRyjOpyHfrUqrrluhWOdYBXFcCRA4IlxWLCZ43JECW5b1UdtZQgaK8TOJR4Pvo8nwyvEBGw1B5ZfQSTvrhVqrJFjeVhvWljZXWysGjrJFWLrClGWIWIkwbbhOT6y0Mbg1RzrGevqKvUA+4D50iz7QvdplrjheiHPZqRWOb4rLZY40REsO3MQTjJYSYb337fx9dseups+4vAN9Pu3kbkX+PzZp/jFkymejlMsKxaq/Qru9bvotOuoBhxBPrcxptMFBldLXFwtEUcuNnT1raVodSg1t6S25/iCueUV1PwOep2e1Pi1F5d4fHElTGarfoZ2tYeLwQivRIZvoZJZiJIx1hijXaFLcx2V3m3cvXMft+guvVxj+PIVPvniM4TWBImfoXGrg3vvvoV3v/4+WrUW1qMBfHuF8dUjfHXxOS6jCU4652j4XYyH4Tbw3JLuqKCj3q7rV2Y5sq1/Va59dtPu5yiwKAWND+6hjnImVae5vr3If1P6p0ObkH31OctS3q3vHzpZiTop2rL9JQVs1SbrtR8dYT0Gk22do0TwFpLMHA5uX24Pe3NcAZoCPOQMiNyOgrsmkn0U8KQL4p78ot1+2ZXHvq7fjtlMlr+7LT/fPqvZgNw47wtLoBsndvked8FevsHcW+m2vOHdUtup673GiXLbjfPwM3foiKMCS4dOIvN+t9LqMV/af8wOh3/jiQ6238jyDjbnMFhRw3JwocglpDdd8th7PDZASHmTnjgyd4wLajlcxr1qkrvHqmBGnj9Xmm82TV10uRNlJqaP1UAkBy9HdAVL04lE1qg4Nfsja7NeKwUq6tzT/FWVs1XqIsLiHJHaz3NRJnno4xgh8b7nTP9OBQfUGylnMQ1A0xdQz3iRS5lLZbceaVWWpDDX281h3TVY03mM5saNbbx2+pQrEsyUgXDZBC6/+fLL0iB7Lf/VgIvtJfAsA2B1Wl130gxcKQi6tc6ZOaTfEQ5z43TANw+w6WfGON26tHORi5QnUPm9qd41GZLrqTGKXM0D1JybUoJGgJACnPRNERZQv+yV/LZUqEZHczmfyoBbGA7bRt2zYC+u8MF3/wgffO+PMX7xEN1GBZ1eU9ijoFYRx1iCBn5fXGgjAjwFJNgWMl9RoupV0lSFoy8sJ+sehnQlZZ4knVSVKywJKpaaIJAim0cwwj088yKVHR7ZbrKRZCrJaBH8EvQ1xdl2Pp+JfJcgiMCT/x+u6JCaCAijO6sYyrBffBfhQrnXEgwRXDLSwfxSbowJZliXkTmcHCYF5piDqhhMPre8T9bPtCsQoMoPz1PXbrcEnZScKsCaCPBkfidrO1LmyTbyfKswFnDSarYxm88EKLP/CDqr9arc43gyxmw+leuwHZyu7CO2hfmWlHcShE6nNGBKcXZ2hl6nLawmwRMNcAjUWu02bt2+hefPn0t7HStDKpLaDfyAtTmZv6eA/3Q+xXK1RKNBx9R6LrOtVOuoBE1UgrqwpMswQqNFQyMftsVcToK7VOSlBDg0TyITS9aYbV8uCIbpYqtlnQS+SQLPVfl/8rgxATFjnU8F9GnoRImn5InWaqjXa/L/49kUtXod9VpV2ObhYCBzhccwgCDGUTQ28qsCWvnUhKFyU1alaMh6Ksdh7mMEWGp2k+0gQKeBFHN1jVETgybsV5HkWrbMYdbnrAQ+FgvlhsvcYOaAci6SsSNzzXqsdNgldiS7zx9O6i3Edoj5ApivpkjtBPVmG+2TKsbZd3AVfooJJbqRhVmUYbYCPA/oNhk2dLGMPExWLharDZzVBO0+0Ki34FbofRzK+EQLVT5lOQmA2BKmmWZHMWW0CdMymBxgYcPc9Jikig3Wi464zniA7XHtsLFZOwjHCRrBBr/56wHeu52hyeDOvAHP/idI6+9imH2EZ68e4+nLEa7SJZz7Fr5993/AWb8PBwScA7x6+RKPH73Ai5djzJYQU6fOKWXEC1hOJnnO2aqCwTNmcd7C/dN30G93kcZzfPHljzGJ1mh2TnH39C78DfCTn/0En1+MUWtV0K23YFccZG6K82ofnl3HOFyi4ruosbRNuMJgOMGTEQMqEU7e6OD0wT08ePdb+Nav/lOcd87xyYd/jOHo57gcfor5eg6/2ceDswdYjiN88fmLHcaz9JblMkWDLf221IzZLsfCrcARiXNlBunmXdRh3di+GoV7zrl9yWLTUUS+Ddg6tLXYjwFz57scyB2XzVfySChdeNt1UfYJOoF7t3W7rPMReza9j1SRbXkta3CfbwQ1D7lbmmVv3pIA55ujA/ISl/pZKgIs0WYjlcoDwxLfP3gu9sN+K43D43btCIXoD34xb2uJVTBfKoA0x+wIkystBbvpomwWF62Cei6kguXWijX8TjDCsDnl8+9uw/ZFapi1xRfmf+nPQcD1XznwVM/QzXOsPL9u7v8DwSclIDyClzMmcMeMdjEnlFJCF07RYIVnMPUZZZ0qy0tz9YRaW8vrSX4n+Xqp1iMCxbzG4w3NYzEEhXHUuY37gKkZaSSq5edj+1ktngpuy7ZNaa5fmJDTFHC5qde2WPA94FP1oXajLr9fRfdZelL3AD6jslEzyoRSFfOhl9Z8rm0FjaWP1fGmf5TDJ/tcfZe/F4Y4l7QqFtEEBbdFH+WSMdtjbo7nObnRyqXQhvXMp5NiIVWwsci9NTmcpmvMs+EZKbYxqypJbcns8XtcfXOlSKkWrGE9jcyH+Zb5x6wv5hHVN8oAAt9ZvL6wnA6l1hp8CmOou09krobJVbViDOg0TC+8Cmk2eIsJXvz8b/DDP/p/8PKrjxH4Gfq9puSlrudLBM0aglogQIiggmCJ+YOG1eI1ybDNlwvJOzw56QvQnJPpuLxCGK7RqCmX1Q3Wai1IWXOTslfVRgJOMpk0DpLQDZ2CaYYSMYeTwMUVZqreqInZzGg0wHJB8KukrPPFXBhG5p7yOjyXAE/LwjKKBbR1yFbVqiKNFJlslohrKUFFQMbOJRsXCTBh+wlECPA4JwmSCHgzmzmfCoDIdeg2G5GpuxLQRzBK4MmZSNDZbjdF/stzUobM89JNlruFV68GApbYj5WAzGJFpK40XZHSM03lpMuZSLDGmp/MdWw2WwJiKUvlPOj3++i2W3KPBL8EtJS83rl7RwDgs2fPRG7KsmTxmvJSlgoJEFSb2NBwaR0hyRIBvufnp1hMp1ICxKkEqDc78IMWkszCnAxxRsdcGk1xTi1UXqdNFjIQcMP75j1ynhCETSZXaDYb4jibJmocCPSZn6nyVlkuJZI6shxXjh8dYmkClIhJEfMUyYqmcP0ami1V5mY5n6tyLTXm5Vakb8LlQphSMrkiA7c5f5ZYrUMZY7KUHAPOpX6vKyDf9CvnM0GkKYkj7H4ckzeVB0rl1rJWsDIuYoCBER/+HKk6QnK/vH/mdbpeVX4mayy5snYV57034TamUjv1avYMl+MrxEkN3ZMTuP0fwK59iNk0xXAMDBYx5jENugCbz26kTIKkBmVCOXOGk9MNbp3cQ7uTIrNHmC3WUsKEAa/5rI5kscF6FSKM6O6rJNaiUE8sbFaAkzhS+zVCKMAzcy1kDtdaC/HKRbpIcd7P8Fu/0cb7ZzFaqxmiMaOAFWTN38HK/S2E2QKj9Yd4OfsZxisbv/lr/ys7CV89+gyPHn6Ki1cvxTiIMnr2phc0cHKeot5cYh5mqPgWsnUD01cN3Ov8Cv7Be7+JfqOKrz7/EL/7599H9/Yd/Mo3vol3bp9jsxjguz/4Dj59eYnbb93Gm2+8LW7c88USdphgNp1gjhkaXRceIkwvhri8nEnpFN/18OAbt1E/66J98ga+9fV/infu3cF//OP/E09efYDMyXBydht3z+/BjYFHH3+JR49fXgeeZiPBtAy+7NVWXaEF83e+CZdticp5uOlzrFxP7dkOQSm1mB76SLBan+umzZE0/cAl95GPZeCp2nKUiFOOvC4dfR3wvH6Xf1fgqZtamOvnmnv62G0DkdcBz0NkjcTk7SJHx2xQ8/PpvA7JaDo83EoC9Uv6HEGeFiB5B3juKgIk0eXgZ9+2c/dLKlqWS551JL1IRTJsidl4F9/fBzzzTVyxm5Ofyl1NOOHuNTw5eEN/pwP+G/BU3acix4c+hxenXy7wVLxmPk9y4Knnn+Rm6ry9MqWomcStoB5zynQpxGJjXjDaZh4oYHtoEeC7iNymltTm0lA6N5ogTZG/aHp1971jrsmn9lDvK+B56Chu7vfXNZY70g+08gi4XkPatCe/+60apEVAoZzmIeA7U0ze9meb7SxApDpKpWgqKa9hsbl5Yx6T/PsOA1s+tzDXNJ4xEtPSol2oMYANkZr+SPO0A2YZjPIQjngOcA2vrx1GCUZ4elcYT11OxXSlfmYMU+5aDjxuSnOHWuV0a3IHzXHmBWKCrjlY1tJYeR65sWfZDZPb6WzUZlL+sPSU7kfBmoppkZxHAzy1fFz6kiY/3FA/f4rv/7v/C5/99Huo1zOc3WmjUrEQLRZw15T+BeL6SlBZqXjCIg2HA9l0EzSp+8+kEZRAdrsnIj2cTWa4vLhEHMVoNzvKCdalQY7K3VwuQgFpBFfGKVdqN0ZrxCvW2WSOH6W7rgAbVUsywWI5xWw2FQOUisd8xLUwfHR4bbdbwoIp9jMVMLlOgXq1jnaniTSNxd01TQk4V5iMRyLdtBwCJ4LcVMpsEFgSeLLHCZCklInrIGj5Es/mtQiECU5Gg6EAcTJ0ao6SWfXRaNbQatUFSJKRJRhrNTtwXR+XFwN8+cUT6cNmu4lWu4lavSrAc7GcqxIjVfZ5IOfl9XkNsm3sL7aT3yVQEsaUbKxtyzGspenTeKfbxWA4EFBGgBh4FtJ1KDJQ3mu1TrAaYTqfCYP35ttv4p133sLTx1/h6mooaQpkRm2/jiXrsjqBSG69oAprw3xR1iitC+C0pVYtmU4CQQXS1DJBhlGVy+HcVbV2U3Gs5bM/nU4Qr2M0qqrPl+Eco8ElXr16jvl8Ik6tt27dkjF2/QYsmyVpUiljw7lQl7qjCpTzQa5VG/DdBpbhRMAOLMqvQ8znC7lX5hr2uqdieMM2MVjAoIECxCxVo9lt14XruBJYkNqoBJG8bkypstp/sr3NdksMecj6St4ygSmf0QodjNUapgyHWvCCM6yzF9J/K+sVHl9+isdPBiKdbd/5DJ2TK3ibFLMFMAodJHaA8STEapTBVaSwcn9NHCRWA64/xXnvBCcnCSx3humMsmcgTIHpwoIdqyx7pnVQSstATtWroLLxsQlt2MwpdX0MJy/gsh+dDcaUgy9ZsilAv3mKdx5U8M1veHi7ukA7HCBJFqj6FgbjHn724h2sO7+FszffxZ3eGsnFj/EomUn9y8HFM0xGL7FezSSGSBnveAmsUwutmoVey0Wl7iOodRCFPSSTPu513sc7529gEw7w8U//DI9Xbbzx3q/gjbM7OKG7crTAoyef4Vk4Rev8LfheH/PLV7h89hGGo0s8GjzCvd++g/e+fQfp/Aqf/eDnuHocgSrzeu99/Mo//hrQTHBBSXzs4O65j4urH0pgrd75Fdy7/TXc63n48K9/iF988HMpL2T9bFJytTVvjVLtZPXAv36DdBSozDcKN2+0zEv1wFGHsanIDErt3kE3W9ucIxhUBTy3N0f7tkqGQbyx/aYvd8+ndir5V1U5mOufMrwV+ZrR2u4bI32CfIz2HLMFRg6iQMg7/NA2UXWXOiq/3WvbpMPnkR4RlvYw8pSyJQfazxZ5BwMbN0z4cjOEeDjUE+oeD7Er+Wnz8bphBu20Py9bV54+lKAY9kXvtpT7opnGIniGbR7sfYY4ui3XuZr9bTvcE2Ysb3665TaOmIfHmIIdvpI64hhnbuHtj7jJYxhPzopyTu82W1W4hG64GchZdRN8uP4sMAPIfPR+XykNSu0tu3Pe1C+7UEvtzYvAx/Z3d6WdpflFmWCeGb/jOGrmquT7MWVGNTTPuyv9bBYRFrUXTxr9QrreCyoJwJgeFcFSo7rQLZdd/eHeECOvG5adHISZgwq0fm2eGNmsasHr+ozgVJVzMEFMBQZLktZ8PVVBvfKgm/dC/kjvZd5LwFAvc+IdUv7sneMMEO7vjDLjaaTQ+elyEx5VtoK9TqUFGT8TMFNr0u5F84EW4CXPlEj3TMCAX9K1ok3eLxlPbgKF0WPuFR1ENevukKXRMloxO2K+o1CCyuvAZn6iC9dWZjm8jpHZqvVIK4W0oRU35hwVyY+l62mcikLJcwiCLVSYo7mO8OPvfQff/b3/G1l4iVtndbTaFSSsA+owz84F/Vwl/1n+sP1kqiJhDXkN5nW6ngeHDpEejVzI+jGfcSYbe8qkW82WcjkFa/1xM6jMcvg9MX+pUOOnai9KDUwxKiILxvxrlS/I67CsRrggqMwQ1Ah0WH5F5VRyikuOKSWz3HDL+8VGtdFAq1GXfECCEHYHS8MQ5LJeKNuTRGQ71RhTzptmCeZkdV3msVI+agvjyaAF70OYyEwZ59BRlRdvNOpyr8r0SOUUMtWUoInAh3QSGRqC6ZevJvjhpwPYmwjf+ubbeOvBCZAtMZsOZPLQSZb9X3EpDVYrp6rlGecgi+3gH34IfFQ9VAWcCNoXi7mU/2D+ojzRYsaSCFtKVnKdJFiGK3FqPTk7Q//0FEHgY3A1EUMdYXo9lnqhbJTOwXQfVmY9HvNRCaybLTHaoapKSs6wVqk42SpZM/ub7qW2RTdkluPZCNjnPCQLTrOn9YpzyJPaqsvZAOPhBdaUzdKUi+DPZ8AjEIk8QSafM0p1hYGHheHoSvqE+0wCfuZ6c6wbNcqwmQvL+UYpN5lWuggrLxQGA6X+bKzqhhLMj0cDaT+BervVFuDJeT6eToW95Byn6yufX7dSUXPXoUlWgCwNEK4irJOFyG5h8XfimAXH5dw/Q603w8p5iRfzT/F0/BDj9RqpG2AWv0S1DZw11nCzWMp+LJcWFosM2dqBlbmICTxXBN0JXNtFuxugGnCxWUutV7Ka4ZJjRZI2gEOmkY7QFvM8EymlUgksGe/McuX/WQ4qGbOWbwLP2yBMMyxTG5VmA/V6H/fvnOPBnT4eBA/RyT7GmvnLbhXPxxYeDgKs3PsI2m+hVj2llARo+DjxNgiSDcJlguVqIzmqdXuKh0+/wLPJBMvUQ7XSQrvWRKvRRcdtY7BOkVY8nFRr6CYbvJy9gkcDsKCF1PFR9Vy0Akfq6L4Yz+GxvmyaImC5FtaZnUzx0Wcf4OzNJu7erWF29QSf/OxDjFYZXsQbnNz7Ov7Rr30TLTfGy5cP8eXgK8yqwJvfuo33H7yNN9tvwFsu8fzRh/jhX3+B8SqF23ZhfTCe7n2jHLP5U3uAw6BAvW4Pf6RQ7BEHUup16JPLbW48UJ3n0D5Xjjpi03msKUpZ/771zi81RAvcbmx9GXjuG4cc/B3RX7IpONQRlDYdATxVnx7RYYcGUU2wAiDdcDwNGA4BA7bIPUZdenh6SUvEov7Ax9j1HzrumEsqN04N6A1I1XNz6/tJEbSQjZ0oo/TmXhtlFA+aNsjYGq5SORZdf/Cm9qtWHR7vQwA8f8yOmDtKyH1zr0mLjjnXkXP6UGBDrXOHpbY8zpWacdtgUpFOxX2lrNMn5QZKn50gHu+RojF1bf3HHCMbZQVJeNwx6xPXAAPuzFXLrNb/x96bNUmOpVdiB4sD8N091twrK2vr6oXdzSY5omjDoV4kmWz0JJlp+Qn6G/oDetGjJDO96GFMNBtJHCPHRtPkUCS7q5vVW+2VWVmZGRm77wt2QHa+i+vuERkRQA9LZMtY3pZdmRFw4OLiArjnnvOdo38m8GiFcgrTsI1/c7tUnFXV6FAAVl1hdZ8qcEHjtk3sI7+6fD0kgmyD99vog81rLNqC4iFwGcyrR0nR36TdSlU6qr1lzzEBy7qDhVm8eH+qC6PKDdZ/v7S4pZlRVXyw1hlp4Km/L8dREv9N9dErf+e1XoG0kjv30kPzqrtYqXNfvddWiwAF48hreWGzAlSy3okSRQGODJ3nomoxBpS0dtU1qx3oyBXF3IqlsWykKsw2FjZX7aehipKR8r9kSRQLRNREwx61SCvflSgXFbGifq5MWyzSB8UjQ5O3GnCv+HRZLFEnynbxf5zE50kmbq5114Mdhxh8/in+7Z/9S3z+qx9jqwns9MlYkSFJkNtqQYmOvE7BqAkbGZGNNKReTNhOUltSp1hXRj1ZJjJYgjJO5iXLz3XlD6WtBAFKzmqDOYgESgSLPFF+l2xWFISyb25j0SU2LQBrEMk45nHcBif0ZNEo200QxhFMwxZwIIYudPO1LHFgpQSWrCPltTwXMrdcNKdLL+szp+OYqZUCHglWZrOJgBduxz+UwbLW0HQoB1bsNdldtpPnwzYRrPBcBAQmZOSYmRnKtWItpG3XwX+eHY/x9NkRfnUU4o3XbuGf/OCbuL3XwHx6gtH5sWRpso7S1sxhYXbE2sMkiURiyuvKOlYNPJe6HQQ5AozIJpIVdrCzs1Nck6XU26rrZWFJ7SYMdHo9bO3sCKgkEJvPQ1nwIEChY69cl8IMSM8JvXYH7a0dAZs8Dvu60VAsnywcmASidemjNOW1pNswzWzYhoVEpXhkBTNG7dDICGg3PaTRHP6cLCiZ2UAMmVSMyxbCROW1ei5rZ1vCBM+nMzEvEjfaQkVAQM2xxvpbngfHGq8/rw+vHU2BFmEkNb1Su2ux3lTlpC7mU5lf8vsC4KVGMxGHWo5RymgpofejSEyIuE9Gxjh2XQybWPu8DCdwHJot9eS8kmxGDzLE6VvY2suRuKc4mn2CF8PPMQlmCE0HpwPWPDZxe/8M3fYCSUw5MYkdIOEAACAASURBVDA8DxAs6QxN9p9/1D3teSk6LS5AOaCRchBykYoVCpT38/60YQYuzJAmSYz98eWN7zWZ4VlDRLdekTfncFIDTtJB0+ojzWoIjBhmF0itHNvdB7jVf4Q73jO0zZ/CN2ZIPBvjwMJosYsou4sk3wIjfBfhAm7rNrYdG63cRhLQ0CiHZ+eopUMcHD/GKWuzc/Z7C023jTs7d5GZXPRJEQeMAqpjd38PLbOG0RefYBYZ0j92zYRH8yM+09wuep0WGmYijK7ttNCwXBwev0B7u4atromT55/iJz/5MQ5nPqLtNn7re/8x3tnvIx09xdMvfoXHw3Mk+1388//2v8Jbd24D5yd48ov38f7PfoGnL5fo7HfRu9OC8YvR5NrZW9lLd/NlftPrbfU0L9lIVntL0AM7qArwXMsUbz6ongPdtFVVEW35OvoloH5NTZCalpUL0DZXi28CnqXXpgAOVYDnGvqU9GuFCX+ldklsSTksK/Ni0jPzcvFcpTUGNQmqco7F5LHKuZZhNzXJfRV4Xr5lDHGcUx/NckpTZbxtzOqLiawabxsfDVKLcVgF4FXti3J4Wj7ZV+0tHxNV7m3uSy2m3NyyqotPVSq9FfMj0G2F/9eqhBV3hYzg9BVtuPqe/vBfNQ1cNtxJVQqg2nQNPMtH4UVw/So7twI5Gyz5+j2hty/+Www+GY26tnujn3lr6FxH3bJN7LI5rkU+ecNDnYfSElK1r3UfXX58aIfBG5/5FS/4BSJQE3UbR9cpJOq9phcaNtu36Sp+ud2bUSn6hub9UUgPV5u/ep0KD5AbL7iyKarwRFRo7cK+LoDOAtQL6F9JnzefPxtZl1oBciXCXR9CMkG1fLVwGNb+yhdN8fSOFPAU91MBn5wwqlpQKSdbAU8aGCqBungRWAp4akZWPTOLXM/1kokqvxBKRxV7kollrh7/S/DEtqZxgoZXx/LkJT74iz/De3/1Q8TzAfZ7Llp1HkMVs3ByStKQTJVyks3gLwkcllIf1+ZE3lJZiGTWmDnJCTsn+gQMZCxVO4uaVEaHRKy1Uy6xNOshuBG5KLMd6XbLLEoa6bBui8ZHTYJGB4EfiJkO/+s5rvq5Z8iiqjoeWR86p1LOa0u0BdlXSk55HLJeyyVjTExhsdifolIygNPTU0zHPupuS4xlOEmfzsYCQAk+VG4pcz4bsF0FrLWMmWwZ+4RMIkEIwRYNbAhAKHllPSxrcll3iMzGaDjHwbNjHJ8OMbXq+N533sE333kNXi3FZHiMxYzOrTa8Rkv0iQHZWKl9pKlQTxYieC5sG68B+5H9TwdV3S4+o9mP3I4AneckBkKTmTj72gKeeG1TeA061qrsUGWEwyxQVQMtzGZhHiU1xSbHrrp2BJ7N3pawmmQbpc2u2gel1QR1jNFQLw6OdS5ETLFcTOFYlrj6MiYn8ll/mCE1LfRaDVhGgiRcIljMBSCKgVIO7OzeQpYqxprAk6w02zo6H0hJm8ihJVeVjCPl3n1R65C5ZX/QiZiRKfzO2dkZApo/CWNMKbMpiwesEeRCGJ102Wa6vio5PF+8jNvxhM0Wt+MwRKNFKXUXZlYTBtK06TA7gx/NYVvbcJ0dFmgiyo4xj4aYhDtodZqoNYB5fIbj8RcYzc+QGCYGI9Ybu2j2jtHp+3AdGiqZOD2eYjxOEHH9gj4iJq+Lge0tS2pj05jxNlyYUbWZZOqzPFLLyoEHK3VFFZGEgTDIjkvbnwzLKEUQZyJHdhwLu84b6JoPkAQ1+OkSWTvEMl+i272P3d5b6FlnsLL3EVoHMOnEazQQR28hzx4ijuuYzE8wnr9AhD5qsNFmhiqXrMIQy9kY88UAM3+EzExgOSoGKclr6Ld3Mcls3K3voRW7SJnh+uAOvrX3AI9/9ENM/RzN/h6aDQ+xP4UfRti69wj9rR5adoYkWmIZxHBNytRdwGN+bIrx8TP84mfv48nhCbbeeYjf/e3/HPsNG7OjD/Hl01/i5XKM2r0e/vCf/ydw0gDPf/EhPv7lR3jy8hSzpYHbD/ewfbsN4xfD64Fn+TRl/TIs3bbSJF0NgrJPNeBZDS5WmZxqCcFN7aoKyNb7WJ/nug3rnxXWPCUTh2IJeCML7iJ+UPvb/P/rdqjaX973BYFRcolerVktu6Y3tesS53Plpuo5XA5GypgO7lyvqpe1ucrCTAViTkUqVOh6xkBIpv3lCa5mDIoG69z7AmvK9hpwqsgf1U8Xr3cxSi4i0GIB5OZ+lZdnhbFTXbZboTMqkZkVxoMYxFcb+5X2VsGWe/Ne25TBr1kxPfIuPVWucShelYuuXEDVCqYwM0Wjqz6fskvy8csLWptPVSVLLJxqi9pPbbDC7+mUw3U25cXlAsVQFq6nxSXnvF6X+usaUekNGmzcdI/L+2UjJ2SDFbt8H19VOvHKNhtmStc/cBSLvIlRLwDn4nXGlsl2VwygzcXDzcXGqxjbVTsuLUZcqTratF2/9kHGCJEqwPPqkX9BZkt8p9n5AnxerYbSY+CyI69qpGZCyX4oNym94KBKLpTcduP9snpwFm7pZGd47QqZrcxt+Q1hXQu2tHgoy3WRqJLiF9qySo6rpTHqmIqtpWbVEEkgM0tjUiFFHajnMLwgRzBf4Itf/Bg/+7N/gaMXT7Hd8rDVdsWARspiTBPLMJZJf6vLfEa6vQbiOErJJk1+Oi2yOoyxYEREKPVvZNuUfFi9APhv3n9kAQlEeQ4CnosIFrJ7BFVUAmlJJFkqDgtuJ8yTpaJNaKZD4OnYBIOsDyNTqox3CPJICNAEhkcm01n36pKLyUc+QQyNbAg6xRiGjDZrdC0Lx8fHAoKY00iGj/WjKoOTAITyTVskqARZlNtrEMbrS7fVmQBiX+o+KWtV0kZlWhSQCspYC+tiMlri9HiIyYhSzAZ6D3Zxa28L/W4DeeJjOR8jSwgym2IxOhiMESQR3IZi1rhvXgNeHzKzbBMBExlHLv/rfiU4FDMjAvEC2AuTOVsIKJQIG+Zj1j0BTpZDlpZtVmOpxvxCtUK2ArNKOqyumwD6Zgu1pmIQed0I+FnXyyGpx4F28lVqATLZPMepxKps9frCvs5nzLLMYHp1tLhIIBRjiGC5wHg8wnQ2l4WEO3fvI4/9QgrLGlG1ABAsllIbS0DOsUGTK45Zgm3mqs6EjaXRU1vcb8mijscTWMLAk21nzShrRGcCPLkN+5pMLetl6QQrzHuN7HxDaoYJ2NlX7D+OJc9qy+J+mi8Q5ayx9WFgB3VvD45HUH2EcfwZDpfHyLIWPLcnZRTzcIRFNIRZyzGZUtoNhNkMtXomNbAElJPxArMZx5F6DvER4Lkmbu+2MBzPpL6WSmyaciWJCX9Btl09kqLIhFvz0Gl5it0nw52THU2wCFKR2tZcE1azidd730Yvv4t0ZiJMAqCbYpIt4DS20WjcQgMxzPQFYvsFap0xctNFltyBmd1ClthY+gPM/SNMgwhR5uLW9j72Gi6y6QCfffYpjiZTNLoNpagwQ6nlHYc5/NhEFLr47Yffx4P+A0SpjYVl4Tvf/i4GH/wtxvMY919/B/vb25icHWEwGmPv9XdkbtiwKLv2MZpNsRxF2Nm7h8BKWOGNLJhiPjzDYDpB7+FruLv3bfSdOuLJMUbDpxjlx8i2Vabns88+xufvf4nz0yV8iwy1jf17d9HteTB++RUAz7IJeMXF40JiVc48VJH3VtmmDFjo328IpW4GgpVmpvoFe/E8FfjcBKPVdnaTnLbsulwAqRWleJKTVwEX/DrHvqlTOdmooGi9uSCrOID0aJW6zGpdXxmol3WXmqyWL5RYmQKemyBV31ubE96iHO4Sw6mNnHSI86uLPHrSt3k9qki+1WSwfAKrJ45V77ubx0XFvVQAglVqPHm0KsOiivGZBp4Xn1FX1P7R2Tq7aEpz+b6Sa6ZvkI0aG7ZXWM8N4FnGSnNTAaubA/ZCDuRmnyse9aqxrcW9SmZefKeQ8KpFPLXsIZ8CTGqBMiO8CDj5nBHgWSyyGBGZlKtMdTaepwIWir2vV/NeHSirFZnrx5A4NW4Ueb4CwIuOZZ1cMZdc7Yw2SJvjRSaIVx6qqDvUktRLmb/XvcMuj4GrtpNrUGHsW5fDujfauSmxFuZ24/2kQefmsVXeYHHJC/ntRXCq4mDkz4XfF6OhuGbSn9pAiedQ1PnrV4+W514YX5tSamFTlEuvgp3K3EQtunFDlRHKlhK+idGXOPIqoygFVtejVJ5vRb1qLXfk6tJ4MeXXyExGPvrtBhwjxycf/BLv//BP8PJnP4RXM7HTb6s8W5q5ickKJ5OhgNd6t4k4jUWKSFDoOZQ6tqXOjtJHAg/lGro2MVIsp8rF5X/5O4IkDYQENISBMKX8Ga8b6whV1IaNTksxWvyOLgMmoOEfHQvTbNdh1Wj+o0ygCDb5YawLJdPaeZYDfzQcyu8ECAteZ1YnQUcmRklivuPRqIZtULEwvBY8N35EXstUxZiMCmsOHdkPAedkQmloJGBHpJdmKuCTaxL+MkYi7r0mzs8mGA1ncO06Hj58HbsPWxiPzoEskRpIGoARzLZaPYR+gi+efCnXbu/uLQG1PCbbymu/vb0lrB/bNxyOFNhmlqPIjJXhE6+JSLMtVedIoEdmVhF4FrZ2d9AmCyjXgjmo6qbqtrsyHvVCgESJFOOW/UC22WWWqOMJo8wdsgZTAL2Y8KglPLLsw5GSrhJIUc7qL+ZYzmcCHFl7TFYxIFC2a/AYdUNJOGXMcSR5pn6wlLiSvVu3Ec4mGJydCOPOaycux4zTqSnGkuwmM2aV1NqSWmACTX4kQkdAsaqDdRsE98q5losWUaCcbxklQ0DPaBdmri6XalyzBpnAkww9azuZz0kgLmPa9mRxhAMzMyIE4QJx7KJe30WzbQP2EJPkY5zEH2A0DpGzZpl1lmaKKPWlbng0iTGZAAtfTRF5qyeMJKV8ln1J7y6LiwKGMLSO4SEhM1mQAaLKSfiHkTFceFBPCdZBU5Jr5RaCeYCUNZ0px4OBMMqRs2a838ejzjfRi7dhhSZsN4G9leJoeYbx0kQQNdF1O+i6JmKMgPoMMZ1wudiT2chTG0nE3N4EYXKMpNbF22++gzutGmYvHuPH7/0cE9PG/ddfx2v7HUTzM5ydnyK1PJzNU9gDEw9e+yYevfVbqGceBs9OYb9xF1tZjNPBEvcfvo0Ht/bhD04xGo6wc+91qb/2QMOpGLN4iflZiCRzYHSbCJIZrDTAXrcpcULDKMJ4nIEcrJOlyLI54toUYXOKWTjAJx98gIPPX2I+DxCadD32sHfrNTTaJowPxrMq86nr39AVfvNVAs8Kh/vKN5GXZMW9loEMmXJdwf6++rOqR6zYsLLNKsZYSG5ehZP8TQWeXAEu+1TC1grFlu3qgkPudRsrdqr8w/Bv2uHrj3xng/1Ub7ENs5xVKdsaAaxNQjghu7r9F69dueT7ujF9+YwquRiXd8OvtUUVoYUCnl/Vp4JT88Yiz00LZJwLk2V5FWxutJbXvwCe+jml/nvxmVWlhpvfoJNglc91jJxuq0zzCzSp93jR33ldS8qJJkEmPxpwcmK4Yjw5jmNlTnMTGFO1gOuK0ZueQWXPp5uA58U2qIbLHbZRU6v7UL/7zGuWzxSIUvuwlL3Qld2/2d6ytssO1qkr119Olj8WjOdNDKt+zmzu6DLwVK3WMS9KRnfVH1J8EqR1ZV5ocYTNOuMC4KvFLXWUgmRXuPoSjawZv+KKyPY1w13JUlf1ooWDsNoXDYZ4s2mWVbVDAc4iAqa4Tp7pIkqY72cgF8tbCXfAdtPB4PA5/uJf/yt88pM/h+cfYn9vB006pUaq/k9BX1OYI5G5MlYl4e9ScYBtNZoSS0JWaLlcCFvEfiIYJVhRYIcmM8q5l4ZI/BmBKz8EmgRJYszj08RGNZ5gkeCKEt5uuyOM3dHREebTuXQf9ykMJA2EyIbWXfX8yHPUWHtZU8fwyQpaynyGIFG7vXLflBnTLIZnSGkoWS0BHB2CSS7OKPMgmioRtGjmUIB1nsMtYmG4T9Z3klHjJJiXnEBIxidrzygnNGoCPPPUQN1l32SIQsqcm7h9aw9wpzg+VhmbbCvbZ5o11L0mBmcDnB6fI7NM9Pe2JTKFwO7w8ECkrXTv3drqF7mhoUhtNcOpIlhUHinbyf0KEI1iLOZLFYVjO7h9945IbRm/wcUrjhD2HyWpNGni/vT9xr8r51hILWej3YXbbAvQVkyrZrIvLjT4EsGSi6EVa2v53JuORpLdSeBMyfB4McfZbI52oyng06HcnLWiUSjuxDTOcRsu2jwPtmM2g+8vpB39DvNQGf8yl/OT2Ju6p65dATJlkcP3hRHlOKTsNpFolFSMsrRqwCmyRUXq7S8lBiiOFaNP4MnMU8bT0HCJf5fFnJjXdw7HbqDu7Uqd53w5wXg6Qb3ZRa/fg+0kCLMRMjfH0egDLJOnyGoz+HmM8SzDeAIcnwIcRsTHXD8h08o1D/6bl9N1TTSarDUmyMswPsnh1hNkFt10VUanrOGJkRGZzBy9XRtei9EoCcJ5Dp+lwWTfjRayvA4/ABakPbcdfGf3D3Cv9gbafKbZLzA2PsQnpx/CT+6g4f0AzbyOdDHCZDHDPJ0gwDlyZ4JG20Kz1UPD3Ydr9TE++RSZ28VrD16DF01x8OGH+OjjEZzdFrx2V+oya0aObnsLD+88goE6lgdzHC9DNPZv4VZ7Bzid4fHoDHfeeIiTiY9OZwev7e+hXzNgJIxi2UESLmD5EwT5HAszgxt6ODwcoXF7C07bgm2EaJh0OW7goydP8enRXyEITmEYXEShzNwB7D7u3X1b+m05n2AyPMDo/AXSyEO78wDt7fr1OZ7qZVplElIu0JSVhQqrr0od9NVNAb+qPan5U3lfVA1pvzATuDb7rQoUUeu5cq0u67g2arBuqo3abEuV/uLEtLwvvkKprQDi8r6vLLOtcpIVDqfmduXAU5mBlLH41YAnl+wIPtW9qT6aEdLXkT9X8TPqmOrQxdYFRbBiYDZWEK5iO/nNKn1fpbZZtai8Y28iqjbHqhiRXbiRXv2HbFEheqlKXI9mKUsOebGG9oaN19Lk68+CwE1qei8NH9VHGz8szEhWY2DjWaufIlVir/h9Tpau+qzYomI4rcBtUcOsplcb0lu+aMUhZkVqrkyF1nihGKMbDrzCWW4wnashqq/3Nd0lLJk2ZClO4O8EPLXpUfFclcMW/6f+oxqiFaH61/rpuAbbqjEaeG4+pzevI9tKx1c9qldtX11+9RepS7xi8eyV96Y4sZbfIZuLZ5vvic12aunzhXGxEa+mQaQ2dtKs4frnCtBJl8n7jk+VjYi2CztWZyJuu0XO8IrpJGTdeJ5JLWExXNcGahqcrs/dyiWsSltcqeeisFMqikJIUFl9Kr5bbCDmfWK6V9R9cvJJ0xY6vaqcFZnw91t1GP4UP/vLf4v3/+rPMTp6jKY5F6MWh+CQcSiss+SEHYZM7CkvHcxmmM4Z8ZGJwc5WryuAh7mJlH6ujIJcR4CnmAUJcFGSW3G9te3CbChZ1Q7yWMJQUZ5bLELxu5wsNgtW8eTkBJPRBFEUKzfSLEfD9QTkke0JC0aSsli3TqOVpTCeBKIqd9QSQEIQQikowa4AEIlocTGdTKS9NZc1p6yfY82pKywmz73b7QkrStAlx7ItYR8FOC+XmE0IehYi/5V4lSSBYdGtl0ZQlPTW0G52xM2WUmHWrjq2jXanjSA6V2wbI3kIhBtN9PvbImU9+PIFkigB8QQNjQjqCfImk5G0hS6sq/OLE+k/HltMl8gg57mcK9vJvpf7niZMoWKuvXoTve0t7egnLB5rdCnbrdHNuGBKlbkSI0Uy6RMy3lK/2WgJ+GSmKBcElNusYpTFxEqAbqSiRmLlxEr2u9VoiOyTtZ5cXM7SCIs4hJ8b6DAqhtFvRIVSAx0hSnyEsS8M8p2dPTEMmkzGODp8Kdel225L/AwZSt6qZEJrdVeOzfHMPxw7XBwJlioyhf1IySZrXZUhFMGcMrPi+bHGV64jjaqshkhzCVIp+WUdIUGoONrKwgYNjEaIqWJNe6g5bfCyL4MZ+Beyp1YtQ2ZFQL2Fif8ZFumXiMwRJssFTs4CnI8yTGaJLOfZFp18VY4x8z+1+3yz5aLXa6HecOAvApy9TJAaC3kP8pnCBSGnRldl1kuzdjdDq0dZdgB/kSPxRcEsrrdJXINptGDVOshtF3Grht95+Pt4vfUAdjjHYPIxDhe/wkl4BLf1Gnr978BYhpifP8cinMM3lgiNGVI7hOWahdMxFw3aSCccO3V0W02E4zO8/PwLnJ2kMJoeFoGBulPHO2+9i2+9+S3su33YiwyB62I4X+LsbCCy6x6fLycTfLocYW66aHT6eHB7F4/2u0DsC1PbtkzMD59iEvpwbz3A/dYdnB6dI3QSbN/jmAzx4ovP8NGHH2I49zHDIaKci2d8hnAxQUU19bu30O/vYXvnFrbbGdzkOT77/AzngwwOJcqfTBZXvp1uWom/PDH5qibWlcpSymZ++vflxoVqy41J+nW7Xhl1lBxb1QZWQTav7ujVPqwCPC9ycxcmNVWonkvNqNJysbevcA3KxkSFXRQThDXYuuk7lcyFZEJRfpZV3FdlVxVEwBWGl2JLKnSIXN9iWGiG6PL++W+NtS6CuE3wqetYL/bFVeBTmxnd1LxKDLFM9srP9BVQdc2Bq02rOZksv49WzqQ3nCTbVSZV1TPa8hFWSQW5mhSXDQ0NujQVdHksUdpYtW75qoGobxkNPldslZbhaudcvdhVdIAYuxRll3qBREduKNwmU/4Lo/8yYNPAU+VPFkteaxRYUHvrPWlBQNn7q+z5JMLLSx15FUun40jUWayX5Fb5ompQvLJAuJJAbzyPVomml42bLvybK+sbI2wTmOouFczGzLiSp4rImdeLZ+pyvZrZffEK6WumSzALZrOw69m8qro+U/ptlXO5fkPqPRXQ78LQ4+RXPwu0qZBiPRUIlOPIwkxRg7ly7tb/Lv7L7RhHUAxEeVYV0lkFKDfGTnGjsUvUcQpYvupjNXpjZndSYi1OuEDXMXH4ya/wk//7T3H42QdIgzFMcymRJmQ2XY9RFMpVlsdnHaFTszCc+ZhM6QibSQ1cr9uWSfpCXGIzATucvKcJwWEu4IPSbnkNiAxWLbYIawjKMos6y0IyL1LQlO6nqQAlmrto4DkYDKSulOBFajnDWIyRCBgYBRIIq0fQpthNmqvwxcJzIptGSS0NddQz0RATIu5LWFiD0s9ATGYMm+ZIlBnTDdcSkNXt9LCzuyfHHI1GWPo+oiwSEEgAkyWp1HjyvAg8pTaQ9almCkPshk3ULA97NMbJgNOTY8mmrNk0OKohIjPr1LAIfIRJinqzJcdjJufRwSFsXkXKZk1L+oxMHV15CSg5TnhKZDX5bwIijjaJ95C803W8imYuRW5f1HC32syVpBGUyl+l9JP1iyItzlRwFJ89wiAWjClZRLnHWJNJE5hWV4A5gaZIoil3ZsasmBCp+y2Il0qOzvIbRq7Q/Ak5JpNzBMEcSRrA5Phrd9BwmzBTMnRsAyN8+HSLEaUBojREDTU0vIYsdoyGzJRMhCVlPa2YPfEeI9h0VBvIjLMNylhqKQw1z4kLDeeDobCX7FPW+VK+K1fMVGZNci4m61ctDIdDkSLzPmI/afDp1uvY6m8jiceYT33EoYd6o4vedlsWAiKO2Yw1p2P4xhATi9d5itRYIjdSTBY+zgaMHEqkbpRm1UlCl2YVV0XHa3a4ZuT39rclF5Ys++HBOQyL7B0XlTzYZhd1l+ZFbdTqAWANkaXnSMI54hBgOhKluGRVl4EBq9ZGt3cL7f4ekkYLj7buYc/uAIsl5vNzLMwJ0nqEECkWvLbhBHk0QJD4iMwUQZogpCka66RrlLVz/DdhBg9ELm2nESaDAY6en2E0lDRTOPV93H/9W/jeN7+L+70t+MM54uECW2+/Cdeq4dnnT/Ds5BD1rTZeyz28/+QjzMwa8qaHrZ0m7u7U4S8GYn51r9fG7MXnmEQ17L7zR/id197F0ZfPcTw/RNb0MVsc48lnH+HLL18irTGfaInEMBDEvDdM0GfNtQKEgYea28De7Tt4/e4+9lwDH3/2GZ4+P0NGBcpXATzLJkaC76pIHDnAK8zAK2yinOlKZoBqHlw+TRSnx7LNZF8b4evXTpjVL17Z3SvMZ4X2y55ejWVQ+EodYS09Kr9KlSbWZZMZ/fIu6/zy5qgtZFW7HDxolqRst9VMcMovtzpOOeNZddGiypjWdXDSLcWJrr63IbkVE4yVLG39d/WVde3SK1LbjQnuqh8rNExNPcpuEHmzVmBhqrnaqmlp2TE5My0fO2SRy/YkywyVxnQ5uK42clS80eWrt8nsq0tzsQZ6Heeh73/9tKnwbM0hNuqb/bq5EKD/rgHY6neXngm6XVIxpxlPYSRXfN6K/xauf+P7clX1GsnGQE/swiyp+JmGeBoM87+Zoex51O6KVhR/3/zZipm94WFBAKtFuxrEbgLP1c8KSK+Bp9xhWma6ukd5xMKJ9gaJqQZFF57flwycZGK8AdFeuT7qy7A4iS15GPLO4KRB979isdVF0/9VT4wruNPLjKcAz2LMrWop10BW5XEqt9jV9d14R+mmrvq1uCeVFFmNyPV/1f3KBTYNEAv8A5PSV+XhU5gJGTDTQm1RLHytAayOEFOKE83YXgS46liqXWrSTuKIebGM8mjWHATjM7z3p/8ST9//MeLhMWwzQe7mMqFW8kFHvktwQ4a0ViNwMiUqISRjJWY/jjB2ZBZD35ecSwI+Mks0L9EgRZ5D1PyJyQndRlWtnbBFug6RiyaZMsFhFIoGTgS3jHvhzwk8+QsylIxmIXCsOyqaZTpbCAtJ4MqMTYJPMoGmrUyYKA2m8ydZLJEMF6CT+xIpMN1bOGTB5AAAIABJREFUJZqF5kYh0pz1nCp/kt3YbrXhOHVxgx0MhsLOOk1bwJhIWG0VxaFUAAqkidSYkaQCYCjjtHBr747UjZ4PThBHC8myjKMAZt5Are7Bj2OkdE1tMB/UQ421j4EvzzjLcsCcZB6DIInXnIycRORkqbCtlM422x05vgDiwh1Ymw2x7/kzMo48d4LrRrMlg49yUV5/GYhQslwa/LDPCHh4DWQhoTCE4v4FmDEupd0T9pe/Z98qd2aVv8prReOpIF7I85Q5nZZRU8ZXzHINWb85BfIIJmsmGy14tossAtIwlkUBz2Uma4YwWWIRzLCcRHIdycJSIqtNqDheOY74bz4RzNo645PgVP/hQgH/zg9zXzne2Boy/ASzlHiT0ef5UY7N6xdGtix8KEZeLogsTIhptGVha2sbeRoiCjh+Gd3TQKvdRJbTwMlEnI3hJ89wGn6Ox+FQjifZrLwf/QiTCWXa5DqBKMyxCE34sYG0WITi/cYx1Wi42N3ro9WqYzKdYDSYw7IDYeoNg/3WBtJttDv72N5pwW0kMFhv6Z8jWIYCvEOy3YEJPzFhOi10+vvobu0hrdfQTJropX04sadAdyuHuwsE6QDj+QkW8y/gBy8R0bSKRmMRQRzBMRcbcjQ8SpjbsGvvwg5GCEYDDAYznI9CxL6NntvGozd/D4++9Yd4uLMHc3qOpy8OEKXA977zfbScOs6OjvH8+VPM/AWanSac8QAH0xnOMh+GR7nzAuPpCbrdNt6+vYPw+BmWuIM73/4v8bv338Ti9Bgfv/g5Pj36BV6efYHJeCCxRrlLn90YkWFhEfGaGGh7QM+lK64p8aPwXHQbe9iqbeNs+jnOh2T3WzA+msyvnlpWmHCq13u1DctWmPV0p3QCWxH46JWrm96961X3kjd0pQnnWn518zGL1dor9nmxjyoAT3n5r6fM1zOe5ddIr8SV9ESlhQE19ymb9lwhD77y4NWAJ0uVSnMWqykv1dS7HIlUAp5qMlfe/zKd3DzmFV9R4Hrjeq8mthc7bq0u3djJ6mtqAqU4mFdP8tX7r7zt6ujlHUYpUPlW1fal+qpsb2x7BeBZ8RSrLFqsGbzr2qYO9sq+NjbfBFOvPGM32roGnpdOQM/C9T7VnKSS67NzqU/Xz6SNxbeCVtwEPZsjUAM0bUS2huKbwFMrV9cOorK/ot52U/3C/ogtRlGsz/MC8CxuWKkhLe6P1WtiI2KmIPNuvLn197j/wozyRhDL3D4tIld1cWtTJ91Gtc818FwBu1eed4qC0/BN31YXns0r0xx9162vy+a9K1GlJQ9zNkuqSrWcuABXmknTktm1ZdPlHV6MAxKGVS8aFAdf77u4uHwGFKY/ur5VP9I21gvWgLJYPFWgs5BzF/c0z3HlcFs4fAqLKdEpagGL/5MKRr0AIRJkXUKwBrVcLBAHUx5IkVUFFaryOqX1HPdkT6R+DajbNdSSBB///Mf46z/5Y8SDQzgRDVoAs+lIDR5ZP/1c52I4jW5Yh0cDoTijfM4WgxYCED1RzznwDM7FCWgskVZTJqoMXEyRZLItBD5kHQlQbAJDgp3CKZpgzvcDaSu/yxw/GtGwJpCTZcpKyZRx/7xGBDT8Hf8+XyyFWZP6TuZ92iY8j8YvtjCfCjwwPsQUwMLjaBArDWd+oesJwxrnZKOUNLXZaIuzLJ1aZ7Mljo5ORG7ZbDSxd2sHUbQU+TNllGyzLGdKqUEuNYnsP+6H4CaJWc/Wk3tzsZxJpiVrbQNKBK2eMGhkPckgJpTHhgHqUufaEHmwjCQBypawzQRZNOQh8CKoZv/QVKfZ64vRD8cSmWcymQTFBGMqfoUybsVE8rrwvIXppBSUTq009EkzNJoN1B3l+kspsdTDGqouV+ZKhpJjc6Gi0Wqj0WiqbMtURbGwbSEzI9MErJkkQywyVcpWTeZOqvFiW3Q6VlQcF84CMSRkDR+RYCYZsZ5Xg1Pn+AsxnA7gjyOpy222mJlJYx9mXNIUiJmpmRjccWyZNcqL1XhknajIgMVCWjvu2jLeuWixkHpRXx4HW4UrMU2uCOYpyYZFEyQlFU+TDMuAzrkhYrbRddBoNmGkvD8MeE0Dbt2SGJw4aMCAC9OeITWf4zj4DD8dHCGIUok1qlNdECUI5r6UbKepgemCYC5HGHPxB3Ad1htTNhyjVrMEFLNOdrEMEEa8FEt4zRyOayJLaoiWdZjGNna27qHb2UbLTWGblMOPMBq9wGQ6FTAMqwvD7sFudOC160isOZJhDX3rNrbqrFMFQmsGo5UAToLcTDGbfoLp5FNwrYajMklthAlzOvmcyODWLLSaTTRaD5DNBpgeDzCdJUjyOtr1W7i/9QDvfOP3sX3vW7CjMcYHH+P56Rj1dhe/9dqbMO0GYkrBhyOMD15iYKd45Hp4dvoSL6YHmCdn8JMzTPwJenuU3u7DCHy4re/gwZv/Bd5p7cINzvDeh3+Cv/zl/4Nn50cwHMCrm0gyA1mUCsAM+Og3gLZnoMWFGj4omdsb8jnkwkooPz6T+9WxOjB+ObneXKgKA1YmaVJPbD6vy16DxYu02oy/DB9VnApX2k0F2FBtUqePVgWEf6XAuZCPVDvbv/tWempduqeKiwgUspR9JCGtfLPSeks5TiUGrKxFv+7vZXq5+tJV95UyXik5yYJ1v7zVq2Ouilj11z2Hm7fnJKJsYanS86R4qJR1RdXWS1Zm2c4EUVREqMWBL/f5Vef2a5vGvHJSytyk7KNBXdl2esJ+43Yicbz6eb0+R40gy8aEYq50z+rvb4Ja9lEV5UC1JR7F8q3AsAYkuplaNiwblF9vSi41YFJfUVI4ZYy0rnHNtDZ+fYe/snvFXV9cfVrJX1ffYwRN+aLeiiK81P0XxyCBV1GndoUZkLy6OXGuYH7GHnUz1k6t2cHN7tPMpcxSCwMoDTx5nMv3QU10tOtoK/V03HDkJkwUZrOA6QVgF1BZAE61T7EyWt3em0ogfX7qcaLqPVVsiWKjZNwVjrICPJhp6DrIkghNyuDyGKePP8G/+T/+BV58/ktstWw0xNg3F+MhsmZkrrQkc/McKUsMk0iYTQGdSbKS13IPlFiKqY1DeWxT/q4Nhrgf7YzK7yoZrpJqijRSamSVFJLnoSI51JIS2SmRsDrOyhGX3+G/+REwG4byb9ai6p+xvaomkexoIDJMj2CgkFGyHYxmYd5jw2PNXEtqPYNsiSSnOQ0zO5vwXMqMPZydDXHw4lAYvTu37qLtdRCnE7heDtsxkGSUEFM+XJdoijhdIvIDqZUmKI1Yf0mQIsA3FPaMp06WmKwXAQ2dZcmoDcdjkfPeuXsXnV4fM9aVxmS1bKltJNNMJpR3VRYnWM7mmI7HirmjVLXRUFJxyn1p7JSkWLIetKZyLwkaQ7oCkyEm8CEU5UJArSbvawJKyk/FXbZmIWQN73Ihiw907J3OF5jMF3DcBvq9noo0kYrvmpgukfGkY220mMExM9RrJoKUGa/qfuNxCY4Jtjn7lxIHOa6JkLmSizlc04LBHFSep22g2WvCbjg4HZwhn6Uiwa55FoJkieliIgsadA028xrqdkPYaz6eFvMJHI/3SKjApzgLM2M0R6+7JQy5MhDiYoQhTLxi6S1ZZOFiDNky1FKpKXYtR/YxHAwxHI6lvGF7b59UPNKEhkOA14qFgcwSD8GsgTQieIzQaC3hm8d47/DneHwyQ+IacLwa7DRHtoil9nKZmVjmZOYSWKI2YAQMXXcZg0JsZIpJVRqpzGzfCmHRHbdmotEgOyzLCgiWGRK/iSzuoN58Hdu7O2i1hlguf4XxeIgsMuFYj2DYd2DV62j1DfjzAwxPIvS727h1qwHDnuLl6TOM5xlyrwuzXkczH6CenUrN7jxOkVk1RJmJeZCIiRnPn124w4ifZYZoyZiZJnrNXWx1voF+73Vsb98Vdv148AucnT+Gk93Cg0YLuR1i0dxBs38Xd+meO/OxPJ/hs9EZ/OAY0+mnWCyfIUwnoD0ZPZKsrX3Ut+/h0b1/iu/c+iPcQwfO4hP89U//J/zNJ5/g+XyJpK4WIBAmSMwG3DoXw5gxG8F1M9CseT7KYZsNWQT0yTgva3BtE71GDe2G8zXwLJuIqddIhU+FSYrey9fAs+iJin32NfBU/fU18Ny8D8sVARXuWjXn/EcAPDWTWNYnf9/AUyauJW613KZKZfnFusrrz1Q4rxUzevHpvgnMJGaj7CPyYVV/WkCOglwufqKVrBtyhusWVyjfFHh1gYFcK0MUqOX6R3m7pDVXrFFtHpv7UsdcA+bLx5a+V5TrjT0hwHP1WL/YpxfAns7wuAJsrg+QgyEbulxGqQN0dbAGoKq3dbMUu6lO+TrgeRl06uPJOYsRlmLUtPxRSyL5PU6cCdCmcYpW00OnBkyPnuMnP/xTfPDjv4BnhWi6Jlyb9Y6MApkKCJL8yeJ66v0SxHHfURoLk6T7n8dhXadiIJUElzWTmbhrqlpNFcmiALGuNyTArXuFVLL4LoGnxH+Ikl39ncxqEsVybLZBl+HwvxJrIuyckujqmkaCTCVJbEh7+DuJwbBNOJ4h4JrmPzzX5ZJ5kFO4bgPNRgvLZQCv4wpTFgasF8xF8uq5lF2mAk5EfmjUcPDlKW7d6aC/5SHJFYClE22r3UMOsnuB1GZ6DuXHtjCS4/FUmFpKTsneEnAKwGYmJgFglmE2p/Q0RKPVxP6tW5KdQRDKuBjKN13WrHKRgNmSYShuYWREWWNK5pl+szw/jqkoCBRbl2ar3FKCfe6z5tVR9xpotltiwiT5nazrlf5S7rqykGKx1tJHGocSn8P61fPhCGfDsTCct/b2sL+zK0qEmR/DZl5ojYsdCaLlHFaeoF134ZN9lagbJfHlOQcRs0eVQy6P12i0YNc8lWFKZjEMMB4NsfDnsDwL9U5T2uhEFqajIZbhHKCc2TJUvWtKR2gHNVNlrVJqzZiaMJxL/9XJBMPAbLbAbLzEzs4+vLorrDOBerPVFhb48PBIrsXWzi76/S2keYKD42cSZdSpMz7IkfExnc2EdWQkCyNp6Hwbxax/9UU2X7NbMNFBTht3K4LhLBEZJ3g6ex8fPR1hGudSz2nzmcvIlJj12EpsIgDOIXNPsyCaPS1YcouazXsxR7BIkBBAO0qbQuBJ8poqecrimak5GeQ4OqCE2cT+vSb29rmQMEG8jDEfdDAdbsG0u3j45jbe/d4uzo6+wMsnTSDvotlfAPWnGMyfYjYjK15HYi6wU4/Qs3Is/ByzALA9GzmfIRHlyCo6iC+UuleDa7Xx2p03cHf/niySPP3yiRgC7e++hTiu49OjzxBmMf7oG/8Z3rJi/PTzf4XHVobtN/4JfvfhH+CbtW10ghz/65/+zxhNnsMyJ4AxwTKeYJIAU8YUOdvo3nkbP3jnP8Tv3v8uunYd4fAYH3zwJ3hy+DMcz4aYhAYWZP69BG+9/ke499BDYhzh5OQFDp/PMBvZCJZ0OlZRVZQPh5GD7c4ednZq2N7KYPzqBsazCkCqwlCIDKBCLaW8K8uYh7KJwMbvKxBglfb2NfCs1E2rjb5qxrOMJVMH/v8v46nYl0uM50oXuO57TgDLhaNrlmDzqv0mMJ5Kc3bzXVnZgblKMXjVYaulqTdsL8+5Sg8CdYoFD3Npj5vmOMWvNutqi67R360i0VZMTfmoKOeaVXsqdEVh6qJPrbg7V6WCG51UwdFoZbujawYv9NjaHZuT1rIL8Ipc/abrr4fh5eNuMLlVanqVQ+va+EhJ6zfYztWQ3xw/GqRePCVhT6XmUn1fjTmdSVnwuSJpKn+z6XpaxcZeBtcKtPGn9NnQwKf424X6TnmyVhz7BYa6eAV1jeamnrbCgqME3hdgU7OdenwKX13QzL8O8NTzi6uUCFLHVuRWavCiMzS5vTJ2ybDMTWy1G8imZ3j88x/hx//m/8T87Dn2dtsib6RglyZCNHLZ3d2V+YwGkfr4BH3j8Vhq5gg8Nauq8yL5b157xVIamE3mwkIqsyGVlUoAyA/bSPDnuWQkdd6jYj45odcgViS6dMRl3Z7UZtrqZhdzpuL8CoAqDqqmJbWXy8VCttNRIlL3SRMjMZphFMhCQGej3hSjGLJWfBz1+ltoNluSZhAlkYBXOW6tVhjMqP3wnBeLAOfnEe7dJ2OWYuFPhc1s1Duwa3TCPYchcREObDjC7BIQz+dLAZ1Sv0lZa5JJPuV0PhbAz2xIMqeUpLL+ldEpBDXsrywnuKYDbw01y8JsOpF8SoJQMqD8yHVr1gtpbSZMHuNDeA7b/S0B8YPzgdSRtvqsE2yj0+6q68m6TB5baiG5YFBDvdtGmsZYTMcI/YWYHbGd82UojKdpO9jZ3sZ2vydM6WwRwLRd6UfeA+FyLjmc7TpBCxl5U0yrKGGllFgvGNA9WOTXBKU08gl8AVNkbH1/LrJlKsQMh8s7GZq5g/FgiJk/g+0yxqMhgHE+mWEynCIJKWP10Oy0pM8gnsCZWoxJMyxmC0xHczENykwl0aYrb6fTQxiFePz4iYzT/ta2jAvKZc7Gx8IuO6YjDCPrpcncyjWME/S3t5CZyrSKdZ58zjabHbSYheqaiMwYYR4iMaYw3Gd4cfQST16c4mRINrWL3f37uLN/C3Y8ReofYZkaSERanSJJfZyfnSJLeXeRMU+xXKggsZixK7LY0EC9Thm6ymkNlwaiRY4ph7cN1NsGmg0yzTZaHRtGaiFetGHEPXQau9jd6SKKX+LpkwingwxWK0fnTgS3P0QQDMTwrOU42GubaNrAeJzj8MgX2Wq7a6Dm5GJaFItrroGDsYluax/vPPo29nd3EfgDfPr4PcAO0O/v4HywxHmU4PW3fg//9R/+d7jtn+N/+7/+e/x4cojtN/8Qv/f2f4r7RgP++QucD19gPHyJ6fQQs/kppouxMJ6+WUPa2sWt17+B7z/8Jt6o9zCZj2GZHXjuAtPFr/Dl8w/xyeMTnIwBswu8++j3cfeBizA9kEiio+ch4tCAY6sxGIbMIyYjyignD/1+jGYrhvHBdTWe5YucxQurfHYnq5AVJ21fA0/dn+WMTuUa1b9vqe2l2tPyEXLzFlUk39UgWbWWfKXuyhUOuQKem/WbV0zOrq+1uniQq+b7vwnAUylVyyfNFbqskN1V2bJ8m8ug/8pvVJgsX/5eFalteevKtzCviUApa89Ve17nvN5w3MLlasUgFUh7tQhZACeu7pddbgEVhRnW5VfEaqRINEs55yn7qsBSbt7f14L7itmu2i9Yw+LN/Wl5sGLu1md37WIt3TF5roXMV0t3da2lQltVAjoLgyNBlBpiblzP4mfK27L8IzWHFcb/laFQegjo2lVe6yvWSS5fh5VpkJQO6DtUXRS1iHJxIeJmxnN9wJuktpyYC2CrkVVcA0Itn+Z3660OmPFw8MnP8cl7f46Xn76PuhGK3CzOU2GQyL61ah463e5Kuqqlu9phlm6uDYIaW0l7KcfUzCrHOif+BHsEYMPBSCbuW1tb63xJOqFuMOOsHZVFnMKshkY0ErkiBjaFEy41kcXqmY4G0ayuZnolAkVqORUjGUXhKkaEI6XVbEkdH2si42QJ1yETyqm6KZJLHpNAi/+lrJSuujGNZwS8OnBdxfZK/SojWeIIi2WE3tYjbO3UsVgOMJmeC4jpd3Zl2I0nA7Dk058EWIz8orZRRTcR0BFgkmEjC0rX3BQRdnZ20Gq3JaqDklT2L51J+9u7cnzmVWZpLMwlDZzoJMy6SwJyz2HNpHJh9cgKkl2k024cIYkT6Q9KbJfzBUbDEQzHRYtxLQTkJutvKeG0C/dXBWDZvp17t5Vz7PkpFrMJq3El4oaLPyFlww5BJuXIriwuUZ7PeBbXY3/TOIi1m7lEp8Q0TXJUbivbNV/MpY10QFVGRYmYVCVhIPWoBNQiK81TkbomKesE1YO8FqUiL16GS1pmCxPMcxkNRpgOJxI/49U9tPs9yTilrJv1r8z4ZO2pPKczU2JtoixBs9VEr9uDR6fcOJKfsy/JzrIGlu+FZTQVF2XWnzJPlg7HjMmhs22cQxhqQ2osaYrEWl8aXZmwmyliN8YsDzHldWRdcH6COF7iy+dHOBqmaO5+A9/57X+G7337W6iFL7E4/AU+/fIlTscT5MYSMHwsgoUAuzDguXCxKINVo5cA86dpOMX2W4jCJabjOUIaHqcWktBFnMVIsoQes3AaLnq7FtpNB3vde+jYtxBPTJwcHmMRnOJs4ONsnCCwbHg7New8yLC3H6HFBZlzH56doNmmE7OL5y/mCMIU9+676G/XZIF3McoRLhycBrvodXew1dmCYxLQzbFYnsOoLZDbM8z9MRKjgdce/AH+2Q/+G+xEU/zrH/6PeP/4BZz+u3iw/y04SYiD88/xxt67SEMf55T9Dg8RRjPEZoJllsLd3sXu/Qd40H6ITtDAIjjHzq1t9HYijOa/wMHhYxwdpphNupjMaDBkotVhfXOIKPIFaHJNrEZJvN0WN2HGqzCf1bRHaLQS1Kwcxoc3As/ySWIVxpPjsopcsvwV+OttUd76avuriJllZ1/VMX9TazyrXu+1MKpaH9+0VRXgqXOZyo5WZWHja+C57sWq17us3+XdVMnTVk0syz7Kv/Sr+VQCnhXv7VWNYrGIoMfbZQnj5Z//Xc6kgmF45d3LhL6sY4tgx/U6iWIm1Tx4bTjD+WjZrqRhmw/Yi4WBq2dqlWdwVeBpVXEfv8F9drMzN52hJTJGg4HN0xJTlE3gefmk1R6VIdu6x6669wpMWno9V26RhYz28hc0M5tcAdRfIVSLPNabD5pD2ZmsT/xK9YIAz1dHxeVzpaOj9ImuWdfmQsprpuivdYuuBZ5yPQjK9HcKPcElqbV4j9IXh3V8BQMoz6xC0sr2EXA0PQ/Hzx7j45/8JZ5/+B6MxRk6dQNhEiCzTCSWKbWNXUZYmKYAz3UGJzMEVaQEpYw0Q9HAU7uC6jPS0Sh0rh0NJwLS9vb2ZJ80aOEffggyCBYJjngDkqnkzUhAwGMTnCiQqdhRPoUl07PREEBEsKZrPrmdSHnFOVZ9n+fPbSUOBJCaRG4XRQFSRqC0euLYTGypgScByWyu8iQNSoXF+IbunC24Hg1zVLxLkhCUTBHFwNvf+qdodSycnT/DYHAihjn97o7sOwhZT5nj/HCI05dDpEkiYJMMr4ol4fmnkpXJY/d2OtJXivFUmacEoF6jjk6XwMmCvyTY8cVQie3hvxUjq1hQjhLJ72y4qqaVNbjFva3AeU3Al8iWWbtKWSkRWbE6TGde7jtLi9zNOMHWnX0EATNKR4gY/EjWkMwyCxstG67XkDbzYvFYrImlyQ4Nd1g/K2ZVXkN+NvMD1BsNdNptaTMjZMjkKud41iMn8BdzBPOZikJh3IlLYEcXXMXCU5pLI6V86attGfdTU3mcBKbMUqWsWO43A6g1PPS6fRkfNB+aTWdqYULqgZmnOsXC9+UcaFZEcyUej4wt+5CyZ75rWQdqujl67Q7SMMHwfCT7oqzU4fcEeAMmsyztOmqoixSetYiz/CVmxgjDNMQ4JDueADT0MnOMCZ6zJrbu/QDvfu8/wjffeRP2/ClGT/8GP//lJ3h5fA7TCdBop6i5rIFmzWqK5VJJWlm7mlHWHBto1FsCsMNAZcQis5AEFhYzmoDxSZciJ5BueXDbDlreFt557bt4tP8AmT/GJx/9CM8PTnFyOsV4kWDJHNW2i607XXz/ew/x5k4doy8/xWByjJiO7amL46MIfhjhtdfotOuISnQxyBEtm7A638dbb74l9eXPnz7B0eELMIO03XMQxEPEeSA1ld32G7i3/3300imeP/13+HI6RVLbRr2+hTT18XJxhntb30bTcRAuRvBnQ2TJEmkewo8CtLZ76O/twDMbSCc5rNTA3k4P9X6KaXqMRTpGGueIJxaOH0/wbHkgIJyGW65LEyhaJOXIQqBmbsEwPJGpW3aKIDmB4ylXc+PD8dWutvJ4riDp2ZxoXPdiEsaz0r5K36e/1gaVJj0V9lhl0qN3U+WYVcBPFQbvH4LxrAJEVH9VqUMqFxOqsVO+L1lmrKCFrNL3/xDAU2DU5j2ycuNcD9BqZ/jVSm2rXO8Kt5Bsotbbq9wh5XtUAsev5vNVAk/tWKqfnxuKznVsxQa8WD1bKjBK151tlVrEqySXV+1PmLmyjtWhnJuCYn5npSYtngBKI3nz5xKS2hxvm/eqikC5eVdVYlLUk+kmY63iIIXMtWyEbboTr7qF9+6ltm4CT71PDdQ34NOVh7v8zCJ7U/bhXPZqI+P1woDck1esWlxY+JHrWk1mnhbRRReZuEIyrAEwHTYv1ahe9RbgwpJ+i2zmeK6LEhSVuvIAvqbGU9VvUhpYGBNdM4j4htFSYWXQQ/ZwbS5EVo+S0sXZM3z007/B0w/fF9lau5bCMVNhQQwWhBG8kbnJCDoZz8Huy2QyzvcYAR0lmARMBF6qe1lbmci2GvjS2ZXXnXWSi4UvYIBSUQIdAiw602pprkR9CJhjrSOPkah8RXHtZN2jYsbU4mwmuaIECroWlW2q1yktrKvtQOZXRXfoPFFtkMRtOMkkMGHGIOszLctDHAGzqV+0bSYOnpTj0vCG15fn0u1SOqsMifhZLheYz2ewag08fOv3UXMTnA+fYzw8Axd02q0+aiZNkEJYZoLB8QSDk7ECewRQlsqOJBBmOwk6KQ++8+C2AGTeJ3RYZQ0/wbNTZ60iay1pVBMh558sF8BGQMg2EsTxjwB41vrZlvye+6GsldJosqw6WkWZ+pDNceBqJ17CZbLMdFWNVeyIMMANV1jVPI0k/5W3nkiGlz5sx0O92RYwKfLsOBJjKl6/0XiC+ZJmSHV0+7sS2TKezQRw97pdtFtNqU2dTEZiQqTAJySGJyAYNQ2kORk9W/Zf5zWhRHa+EKYXka+cdmNGa7hoF0z9cjGXhRa66JJsux/GAAAgAElEQVS5jPJU5K5k9Pms5/igEzPvG7r20umYMSbKKEuh1aaM2x2Rio+n/F0qdaDNnifxPdEyROhH8OkoG4bC/rJelsdLhRFuo9XoIc9jnE+e4mDyIYbpEOMsxiwBGE1KcJQyfsQx4HZuo7X7Lnp7b2F/exv15ASTg/fxxccHsoDjtmL0d3M0WhaWS7LklCqrttqOBbvRFobVMh1hhiNhRmk4ROkxMBsrgynbYZmmCbvtAgTH+T28ced38e7DR+g1pzg4+DE+ezLCwYvnmC5mIGEaO014vTv4/m99H997vYt48AGeHH2Mg+kAUWBLFmicJtjeNtHpWOLGHc2ALKqjs/37+N53v49wMcMHv3oPz559gJ29FjrdHiaTHLXaNvq9HcnI9cwWWsvnmE8/x1EaYW54sKw6aoaLJRpIahY6VC5Q5h8GiGczxCHNuXJh3Lu9LkyvJoUOO3YfCIY4X55gauZIG5RSh7BnIZLnHk5rY8yjOcKICykB6nWqLEwEyxjIaNzFOCI+waeSDWzVcuRWCuPja4Anb7oqk/SqE9Mq+yp7mf66vy+b81Td39fAc91TVa53VeCpEp/KJpNUf/zjA55X9bOy/C/vLyVTuzj6/32ltlWud9k11L8vpn9VN79xO3qJlgGRqgdifl/ZSBQMVbZRcUD22XXPu8uMKL9ymQ3dbHeV52aVRb1qTS+kjCUPTjWZ1kDw8sbayTWXyVWVj2rbRUAk7x/1EpLfVigXvTYi6HIbLsg0N9qoY2zksNIV5SdweeTofhY8XXxdFs+u7IiL5yzAQKtp9bFXzLnuEcWGlH1oGnSVJmAT7HIvNwmYdX/o0PqyY67B9trNV8lUVc2ijPOLCtlLu9xcplEbrvuOJjRq89V6RuFeq4bJ1eZCCngqQbFsc81DgzEahrheainoOv5GsiUL19df/fn/jk/e/xH80Rk8JPBMTr59uHUHJsFlwS6Gy1AAi2YRVWyGcqPlh0BoRudUkb+qDxkzzXyynpPghjWUQahktvwZmVKJqcgVeNVZkIzZINjhtSLo5B+x7RL2lrEVin2ya8bKOIjtI+PJfbE9un5UYkuKm5ft4c8VUFZZjaqtJrrdFvxlCsv0MJuGODo8w5AS4oaD+w9uw3Hot52IFJR9yHpGsvriDizZoYpRbXW2YLp3kGRk0CaIwrnI7+tuC67lIQxnyDPWzebw52RiOY2XwCMB0JSXCoscsOYzQ3+XdYTq2WGYyk2V7qpkPNknjItxTMBjTmYYiDw3odETmUHblHpQyl3lvHNTwPR0PhNQwDpEAfoEoSbzJZsKpIoBTF3YQOZRCsNcADDFSjtinpPEoURk1N2agEVKrqeLBRyvKU7A7V5XFgAIjLvtlpgw0XyIZjPN7jb6u7dRb7RF1khXWQ5nx2JmRIbQn6ufsW+Yv0lmjgsaBhCmidSNcgxJO3MgIPCczmAxizEOsQyYI2oLmOG4mk+nIotkLSprQoM8RaezpTI/bS5mWBIxQ8Cpygky+HOOz0DVZpLKFom1qk0WNwK+Gy3AYRwHf58ArUZL+pA1uwSnJllHgwsTgTCnzFlNEeDl2Wd4NvwAkyxCYAGRAGoDdmZiskjgtCw0urswartIsjo6jTb2uhaCyQHmxwGyMES9M0ejGyAzE0wnKZY+L50p5kWMwXFbW8gjAmtm6hKQz5BEochyl1PORV14tVxqjmPmtXimMMEG9tBz38bdnTex12siXJ5hHORYzj7GbPICk1mCedIDGrewe6uPB/0MHcxwPH2Cp4MDzOccDqYYODFj1TIU08wYHCunnPoe7t5+HXmcYDJ+jjh9iZ3bFpLYwNlhGy3vt/D629/Cw0e3sFOvwxv8LV4c/jU+WgwxNFzUazvYq92GY9/HtHUOx7Hg2Q7ieYjh0TnC2RINtwO35qHV7KJz6x527tzDvY6B55//Gf72o7/GWZRhSYUAFw8WDu4k30fz7S5i+xSj6ZeYTs+Qxsw3dkQKTNMmz+mi7vI5NEUUkc0GTM+H8elkceVbrPzVVvYa+of/ffm0oVobf52+qHLMKpPJfwyM59fAU40/NQG8yHj++wJPmRT8BgPPMuBczBBLb0wCzwrLEaX74QZkh0qpuY3g+7KdlgHPzQnwdaBT76PKs6LKM0fGWYUNq5gLKfygdna5fatxu1Gbd2N/FayVBp8XVgA0o1WwqWXNrw4WVR7MJtBcwcwVuCk7mjorqa9dGQqpYaTfF9I3Cj3DYM7b6rN+o1xQFmsJ8BXgqOhtaXeVe4iGJ9eJ0S+wyhUigsiWULpb9rmskl6BzWJxRYNQpU5Rnwus9is17sXkq1h/UHEqxfdUr67u2xultrkCTDcBT06g81TFjGiwpdtI4EBQcnBwgPf++H/A+OhLeLaFBhmulLEeNMxowLQtGDbZQBrRBAL+NKDTwFUzmpyIz8YjkY1q5pKgQLvG6ugSiaVgzWirJUCWk2ENhHU9J78Xh8rAh6wRv6PrO5XrKx09KYeso95U7Cf3o+W6ZDmUfFYBRDrWauAp75MCbJFp1FJhAk/XJTPYwGKW4Munhzg+PhfQ9NbbD7F/awvng2NEqZKUOo4nhjOWZWMxD4q6PwLHBlrtLXz65QhZOsf+Lbqccq0ghWfX0W52cXJ8AOShyC7ThCzwAmmmgOLWNk19WIeppcUOnEYd09lU2D0a/hBQUEZKkEizosFwKKCz6dSkT3mdCDgJJlnbyogb9jf7LA8yDIdDjCdjYVAlQ5WS7DxDs92W7SjdR5wIyPXphiv/U5ZvZHw7vR663R6+ePxY9MgNl3LXXMyMCGpdSmZ72yJLthzKoOtwLcpMLUynE6mbs70W2lu34LV7MFlXm4YYnJ1gOh4JO0pWsmYaAlj4b3/J3FMDnXZHMkUzLhywTp75sMxvpfyRax4pM07HmC1mmM6WWASxxLoIux75iPw5XMdEvdlA5jpoNjpw6SzMMEeRb0eIY+Z1JmrhBjbSmPJVH9PJDMPxSMYja2539vaFfV8s5ytzoe3OFnZ39gR40pjq5Owchl3D9t4ulrNApPaWZ2IejvD87AmOxi8QGBEMj1a1XGgxYMbAMAwQkY126EDswkgsNN2OHDcxcvStNjoe40PPEeQvcTo8xWQCRIlenOD7kWxcG57dlvMjIzydjGW8LhdqXvXo4RtouhHGozOcDgKEBtC9A9TqJtKwDQ+P0K69gTxpobX3EN95y4cdH+DFk1M8P84QeA7S+ilmZ09hzuhJEMLHAj4jYuqqn7l4QglzHKZyTK6XnA7oXebBTJn7G6PZDrG9r9x6Z6Musvge+ntv4uFb38A7D95GP/4Ynz79Y/zt8XMMwjq2vPt4rfcQzdYefJO5t5Gw8TSQOj08wWLmo9XoyiISa2239h7h/qM3sN1/ic8/+RN8/Ok5TM+F22wgCgxMjkNg2sP+m4/gdejQPcB8PsBc5NeByOc52FjD3KrT5CqULNV610Szn34NPMtepjJhq7KRfpFW2LbKZPJr4LmeYHzNeKq+qMJ4ykThNxR4cq2/yr1U5f74TQWe10lF5TmyMTPX8tivAnhWeOQooqkClhL2tALjeRVwuHCO1+TJvtpWxUKt5JarPtJSygJ1VKjL5ElWWYxQmb9qJOqxtmI3N4FNhcFqiCzzorRW97Mycaa0lCHua4nhdSoC9j3/yGEvAb0Vk1rUf5Vd84zAs8SsjM2zrgCel48vMU4V7txXgadqpTrfwp1Xsj5VHeWF/r/ERtK8ht/TTLcalsU1W71rqwFPJdtdqxCuXCwhg1U4dRJcibFP4RyrazV/9KMf4fCv/hd4YD2VjYxZDZkhNYGUYIoLraWYLtZqkdHTNZjawVUDOQLEPIlFIsvzJBAlaOPPtYyWfydDuLt3S0DW4eHhBXdbZdJjCRvK8TKdTAXQcX+c4Cs5KPvalP1T4tiiI2+WYTDgRHEuLCTdd9k+giBh+Wqsv4xXLrQ681NnjapFMQJSZgy28PLFEE+/OJQsx93dHak9S3MfaRag1XXRaLLOlExbA67bFMnj4eGpgBOyZ0yk/8kvv8TeThM/+J1vCHgang8lQ/Le7ft4/vQzxMkCntdCXjBRZDspR+5vEcwqMMp27e7twm215Vx4TQgGyQKTQWOup8GcxCgC+TcrSSTTk663XDgg+7kgwjAUI82FhHyZYTKeiDur7TjCnM65ABCHuHPnDrZ3dmCzn+cLcZcdz+eSqchoFLqympS3tppSMzgfjITtdJnDuVzg/OxErufrb7yFrZ09kdPOpUayhk6TeZUhTk9PBAi0ertw29sIMgNxZsLOQgzPTgRwb3W7uH/vNhqOI/Wj3HccBfCDAEsuXJChZV6sXNuaSIIdswaLdblJCj8h4DvBdB4gzS0Ypo1up4NWq4Es9mEgkUgcP88RBLFIX9vNntThEsDQoowAiPesnZiyaBBHlHv7GE8nwtoToDNDlcw7M1Sni6HIffe399Dr9OXlNJ3OMByNEWU5bt25Dc9siuvuIh7haHSAJy+f4Gh4hogKCsuQ9xmZ3VpqYJrnGDP31XOw3WqhZboIZjEWaQ2R3cB333oDD+82kdkvMVo+xtHJEPNF4epNwG4r4DnzTWx392GbdYxHE0wmYzkfrpXROOrtN7+NuhPj7PgAB0cThCawdYclC8zeraFVv4vt/gP5+8nZa/i9t3ZwuxliNniJg/MTTO0QWSvE+PQl4vEcRhLDMFM1abMNWXywa3Vxgg79ELZlSL3nPMoxOkskL9Sza/A8VU/pUWUNGkbRcKiD3HyI9s672GmcwzTewyhkJmsfDdwWSXbQDOFNtmAbNqJ4ifmCiw4jzH26Ehsi9+bCmWvfQb+/D6P1E0znZ7KwUstthAsDw0GK2TxHJuUHLXjOLupeG46XwLAPkRo8tgUza8PImzDSGrIoxiQ8RP8usLO/A+Oz8dWMZ9mL7f+r35fJ55TMq3xGoFY3S1op8V1fzb4q7KZoTDWJoGLAbm5/1WMWi+5fzSUrJhFlO6tm+V/e92pyUna0irPqivJxNZ0pP2ilsVNhwiaTMznR1RBZzzuLX0jBts7UK+kO1gb8/Upty/uKTVZl51/N56K89OJe1/dFtTrQKs8TVVBWOI6+cgrrGrjNllzulQu/2zCiUbNzDcqLrSQDnBKVClCqiga4Ysfz5SNT/GsfLq9KYq+7ouq5UzY2Ll6j6/qPtZRle1K3UIWtilrE0uZV6rOLx1t9ZePH4ja6ua9r9suJjxoKNxz413AM1/u7aXerR05xvZUc9tL9dEXO7ZWKjKL2dPP+03/X4FMxzStOeH21VgsLit6mSFOGzqopxTghONdlyALS1wBW3ykcwvqdJ+C64KD0fabHqxqaap5g50AtzxGbBiIjR2rTkAVwaCMyG+H4yWP89K/+HZLTX8KzlcySJiOMfyBIJagiU8bzpGnLwl+IIQxli5S4MnaCej5h0cSpdQwjjdGoe8pgJibQy0TGtqBj6JJAyxNgQ6aOkkya2Sh3XNUtBLwEU6xTzMJM1enRZVRAsDLxIRhiu3gcZky6zTrOTs+EjeK4pDlNr9NGzTIwGJ4hzxI4zR5s11NOzDnBa1TUh7L2jYwLY15M+LO5uNQ+//Ic/sKGbbmwa5RrTqS9rcYd9PotwOD3Y+ztM06DDOYQjz9/ichnHIeH07MRRvE53nzjNl6/t4ck9LGY+jBzV1j7xIjQaFug4RTzHkOyclYd9+++hjCJcUwAlwTYu72L116/h+H5S/hBBJcGMTYly0oaXG84YExPyP0TdbCOtN2Rc2FNK9lFWonyvOl4y35eTA1hD1nTyj5lLSMXE84HQ/nunrB4OQKfzGSEZRAJuCJY5BzIqzfQ7faVbHp4LhmSfKb7gY85mVaHDrk9NDtdWdyJEmZ91tBpWKjXUkyHI2SJKcDCj3LEArpy9LbvI82mODo9Q2538YP/4J/h9k4DwdkxkjCGnwZIoznM+RTjyQSW48Cn+63vS2Qta1OtGq8jawjnWIwnWE594gsYrodFYaa12+mhkZMhX2Ca+uLT4DabUgdacxxQ4p2nCVzTEuwUzYeYzxYI4xxp7giDyuzTfq+FdtOFkcUyToMwx/bultRVmrYhTDMXCFhLGfgJ2s0OUq+BJI+RTSaYvzzCz47fw+fjBQL2Q8NAXmOcZy7O3MsQcGwHD2/vY7/lIpqOcHI2wTA1cBZaePTtt/Htd25j355gcfgRRpMpDpeAX7NhtzpoNrroWTXcmp9gZNdw4gciH7eTBtrufbRbD1GzXexvtbH0n+Pz5x/h2ekQsQt091VNbujn6PS6uPNoBzXPxOnPZxjMa3DsXTSsOmwjRObmSJw7cA0b4einWC5OBWjDjvD/svdmTZJkZ3bY8SXcPdxjj9yz9q5GoxtoNICewRAccgxD2ZBjFCUzmg0lmR70JjM96N/oJ+hNZnqSUWYaSiQlQsQAxNaN3qprr8rKJSJj9/B9kZ3PIzIjszIrvMEmBqQQbWXVlenhfv36dfd77jnfOYapoF7bhqYQ9I7gz8ewLf7MRGPrHmZTD75L6S/rkSNUHIgRkxfaiFPmBUeAMhfwWtESmLoL5DaytA1N6cKq1qHXTBgnJ3DDMRIjg2JSLp1iPnRF8UGDIK5IBDmzORtwagrqdQ1ZfCI1oabahhJ14bs5RpMTzKIYitGEZd2A5dRR3zjF7o0E1ebHUOMU2byCxFcQeoys4bNoF1HUgPLw9w54vnnisCrfedMU9k2ymuX3vu59lZtSlwee68BbuQlz0aoyLFK59q93E70Aot6w06/S/rVtY81ZqUnn+olpQVR8PeOwjDvx5XM7m/utzGLZV5Ljub75UpT+dQHPtf1+Rs6sbxiTstaxbmXHxLoayqLdpZDDmVTyzee6AGQXNroKcJYzYrkwq74MOhfHkKiOEsCzTARKGc+gq54TZa/HteCzBPAsM8bOwMYbNi7zzC++XkasWqZV3IbXaN0KYbGgve5Dp8R1nwLIrb/X1hRTnh1G2OZF/eV11/oszOSaxYirWPvrmHwBnudo9+wWXY7P5fc07Sxg9Lyti/+jQ37Bkhd/Lspvl+V958fRCgr39cfBMmOUxiKsmSRopPqQLqFIwcjCShrCPXyGpx/9As8//wTJ9DkqGoEnzXrywg3ToIFPUZNJVjBKYvnDD4EngQrr3Ti/pMkQ2062UcsTmASlkksZCktU7JPgKBSjDwJLsh9icBMW0SY83rK2s9h3hMRLROKYsFZVLUxyeJwwDqUdVcZhNBowa1WMhmMBsaqiS6QFZZpxOBeXV0XNkCgmDNuBU6tK7SDlhgRmjk35KevZOBFNEc5dObenj4+RRAvwXYmQq1OJgGnWbxWRKQlrMiMBoRubHRy+6mM2SeBOc4yGISZTF527Bna3W+jULcReAG8aIQ5VzP0YnZ0Wqg0dVUtDGPiYjNh3FTTqHcRpirE7gVIBNnc30N5oYtw7QJopsOtNVExHai7FAZfqTIU1uaEwgWmmihSQbCxNdjzPlX6jEZjvzyS+xJsXJkFBSNBPk6KqnNNsxvpdC93OBiy6GscugiASKXEYxbIYwGgQuujSCZbXdXB8ID8nwxrGsdQW2jUyRVVU63UhQZJUgaYZsM0MjpkhmHvwJiHGjJIJUli2BatWQXfnG0jiIT7/8hEG8wq+9/f+Eb7zwR2kw2PkQYJUTaCmHvTZEP3BQEAw61RHk4mw8Qrl48wWtSzYpoo8jBHOAnhuiFkQYZolaG9soeM0EU9cjIcDJJVU5MUVh+21pWZWZ55olsJSiviY+fhQFh3Gs1DAYCbmUzpaTRuNmgElY+2zhzDQ0Gw3oJkKUpUS4BxGxYBtOYj9FP7cR2I1YDkVOGmCqD/Dr45/jk8PX8H3EgRGhIQ3dqwjNgw0rQ3caG/jRreFNDjFi4Mv8Wo4g6uqOHVV7L7zAT58/118owb4Lz6T69tPNJxStGA46LZ3cH/vDnZgw0+e4+Gzj3B8Oobl7GNv731UzQbS2Ift6Hh18Gt88uATHI595DWg1laQRymCeQ7TNrBzp4HmRhUnv3qFJ8cZsryDmmHLQoJCGbl2By2bTPkXmHs9UFFSb6vIVebrtlA12piOBpiOe1CySNyRa917kg+cJj6y1EOu+FCZ9alacOd1JHkHRiWDUZkgzQgiAxnveWojCquAUke92cXm9g6ipw8w9saIjBy6zTghBZnnI+YCSxKJSVNWYe6pCce8iXZjA8g81G0HdbsLNbMwnZyiN/gCaWWEOLcA7EOvbMBuATf3d7Fz96eomn1EMxehmyBPFESBhtDfQO/I+I8TeK57OS9/XwY8/O73VR54rpvQyISh5Ams64uSu1lWI75x87Jzo7KT2lJtLws8S55omaldGcbzK/m4Lg76B+BZ7iItx8W1E+aSGLBcRuEVBkTXZiS+uf2vM4FXs4hLRuZNeysWSdY/BX5b4ClT9rLSiksNLXXfynfWt78AD2v69Q3mMRe/yZ2V2OG6AwoGXG97VCxZrP+ICU+pdpVgwb8iuH4T+BSAdx1Le5kdXfn36rg5+38RDqzsTB52C7C4wm6qBJ7Lfy9/f2Y0tQI8RRlQ9K24Fa/mfC5+LjV4K4e8qq5UJeOaARHr96g00BVUlBTxtI+TR5/g4POPMOsfIpq9gooiDoSt5qSaxjE8PzJeBJhkx3glCTIJHsmOEhyyTpbbkikiQFXSSBijonaSWY/FeSzjT/g3zWzInhbZk77IcWm2QsDHfxdyXEWAJyXdPC7ZI8a0UIpK4MljcV+SjVjRxDE2IRuRiv2QGNLM3QmaDUfks6N5IM6iNA/iIo07m0q7anYdhsE6y0zqE9PYQxprePGsJ8YozRZrHg1kOQ17ZqjXuggDBsiH4PU0TA31eg2np2OYlTqGgzmOD4dSg/jOh7sC6DUKB/0YScBIGBWjsYdmt4F6y0arYyNNIgz6IwTzAElcmFYZjgmLsRaOAa2iIp7PBFTZTgOmXZO6TmGA4xC6WlRfhhHjRGiMRKlyG6PhqRjxMNMzzRJ48xkC30cck2Gms60rUtJlrS5ZS5HA1lgfyyzWEFGciHRZ5KJRjKrtoNPpwnFoqqRgcPyqqMNdjAXGp9TqDQH5dKrlYkUYpmKGZIpbciTs5WlviinZN8NGZ6MD09bQ2X4L8byP3/z6Mzx5FeDW936IP/vLP4HiD4X+Y7yIoYZQvIJ9pux2tKi3XEYtsY0cR07Dhs6xF6SYTzy8OuqDVZs37r4l9aCnRycYjwawbBWtdlsiVzSDDrlVYdJpbmQxYkbTEbunwhyfjlwMJ5T5Gmi0OmiR8aybyFKCeRdRAGiVCsDszDyVsUknYuafBjMf/V4PanUTzRaNcXL4XobD2REOTg6Q+AHcoI+R7yLIG3C2b+G9nbfx9sYe1NTFw6e/xMdPP8IpXWlVA6ORir37fxd/5/t/iu9sNxC8eowkcBFWTPSCFGM/QkW3cHPvHmqb38Ztp4enn/8LfPHsN8jrTdx6+11kGR2bj5CZwOGTx3jy8BVGgQK9rqFiJaKYiMSoSEG9a6G77WB2xD4P5R4RkY3UmufQ0IZtdOHUfCSZB6tmYPdmHa4/AU2GO60dYTXHgxNMBhNEvgLV6sjij0nnXjMXZUGcJ1Ib6gV1KFoXDaeJmkXzuSnSZCSLRmmqw/NzBKEKw7KldjZ+3kNMJYGsrOXQtQimGiKeM44ogm7WYFQpy9ZQq95H3d5HFPGZVxG3Xz5PwmSARDlE1TkA1dxR1ESa16CqNbTs7+Let77A1v4B8ryPcO4jJwOeAoGvY9j7A/BcPxtYbLFuElV+cva7B57lJG9lu6Ik41lid1fmvF3+ntiOl5holUW7JdpVZpK+lL6u212RQ7d+krusBysm+gu12/8PGc+lUcvafpUNzqiTKyfG7D6ufH8dH+6L7rern1Lj95qDk5VYlREuSZnVzYtok/Vjh1LCdR/uZjX647rtmfm27MwLe/1twOfX0/UFqCiR8rIar/Gm/igD1C8Mrzd27vpnU/luKGxJ3viRX68/5ldldeXIiwfPhUu9yGc9E0SvWey8EmxeWLxYOCcvJcUrQ1wA+uJGIPN29lkBniK5XjCVdFbm8Zbv5nPgeRHoiwHUUoYtwHfliiy6e8kk8zzJWDUaDlJvgqOnn+Hg818gGr5CNDtFHEwWwVBsRxGtQTBJQOF7BRCMGUOS58IIGaYh2xU5kIsMTacmgDKcTyV/kYynABlm/QnwpMy1aCOvC1nMpXEQgQ3/UEY7Ho/leASjBJ4ElNyeYJNfbzRYr0W5bVTEhBgGvDAQMGRoBqKQAMs7A1V7e9sSwTFhnaFlwbIq4iBLQCYur7pJbhi+F8KlLBUB+schRsM5rKqO7d026nVHGCmCmkbTQhhQhkoJIA2GKiLZJWDmRH88djF3fezs7eDuuxsYDvpIghAUbRqajTw18PLgRNjB3f1tNDsONJ2yvQCj05FIOBmDsrmzgWrdQpTHEhmSuIwnMYt4klodlm0LoHQnY1R0FaauwfMLWSwZzP39HfT7vSKCJI6lXpT75lij8VwoDq00booWMTJV6Q9eI51OSMJSJ1LbyUWB4XAk529Vq2i22nI9ec5JMBfwwFgJRrw0Gk04NZr/VGFZVTEmIiDmfEdVSRcGSKJUwHmWVbC3fxsbW1340QzN7i0Y4RSf/uIz/PKTEyh7b+HP/tmfYaNVgT4PYWYEExHymFExNHOaYTIaSRROjYshioLhaVHnmxo61FyBmalI3BCvDo4wj1J09/bApBHWniKNULcgda9sP+vkJZ6FMnPTEOZU3jER60sTYWenfowgydHe2MT23hbMagVxEiDyPGEII5pwxQRPMdrdLjY2N8SoK/BcWeywnD1oWoDR/AQnkYpGextNTYOVexgcfIQvXz5HX93G/Q/+HN/du4N900Tv8HP8u0//H3zee4igqsCLTYz7wN33/iF++IP/DMhs4gQAACAASURBVO/v7iAf9pljA2YYB1DQH43QO+nJeFC2b+PvffsteOMv8OWTf4V59grNXRtjmi+FA7jwEfRzuD0FfqJBs01E6VzUEUqqSjZormZodSvobNxDPO3BH3viGEy1va5ocCgN9lXotQq0qoHORh3b+zUMxj30e3Nsb+3BNjX47gQnBwP0jmLEMGTs2VUdjYYJy9ZECTGdc781WNUtdOq7qEt+MON/+sKMkp0P4wyjiYuJ6yHXVHSTFgyrC6Vah1LJYBoz1MwpvGkfkynjlvZQtZrQVQXN+j4Msy4mUeOJC3ceIU4By66gu23DqbxEGAZyj1L2HgY1KOEfYfduD3ff62Nzz4OCCMGMWaG+qA2UzPqPj/FcN8H62/r9fxDguWadfO0kZaUz1gHn8v329cnUyvZZubavTuTfcDYlZoHlgGc5w41lAPq6/i0LPNdJVXmcslLbr4v1KSv/EyHhOlXibwFwrhtHnDQklzID112H635fkCbnjS87dq/b31Kqt/r71/a5qDda12Zj3QYygy0pRV/ItK86v690ztJV5RbZyjS/zD1ZZj8yBMs8A8psVPKAJQ63irHW7rX8LVJiQWIhtZWrtYw8udSC6/KD14PMi2x5ARJXdr6s61xZVJBtBFqfH7Vg9ZeAkwL0BeO58Ht4nfG89JhZGl1dw4jLeTACg0dNyLrlaFQrOHn+EI8/+RkGzz6DrXqI5iOEpDVWMkF13RBDHtYeLuWwkrMq4EGTekve6xJrISyogVqdzICK0GMNVi7/L/Xci/gTNocASOJLuPBKt1yCHF0X0Mm/CSZ4PH5kcjkTukWWLVhjysUVgiC+L+g8Km61FV2kqaxNrBoOvHmAwWAo4LXZrMOpU4Y7gOXYkuVHkDedTDCbTtFsNGHbNcnnG5zS6XOGRt3Gx7/ixDNFu2tgY4vRIgbGgwS246C7SZkq8xIjMSuybbr2EnhyYkwJsCIy1Ju39uGnUzx5/ASObaPdbENXK3AnHo5P+ph7Hra3t6BZFdi1Gpq1OrzZDN7MRRD6sBtViaHIVeYz2ugdnMAwq3CadTTbHWET2f+nvROYGiW3rLGMROq6sdFGu1UXExn2HjNTadKURIkwcASU/X4flYopwJP1i3RKpesvTY1YE0/XVv6OCwBk8XhtOKZ0SkcdR8bH6SkdfykXtoQZ5TUm22mxNrhigOOI9bjsE6NCsDCVLA169xweDmFZTbz99jfRaDroj45h2B200gif/ewz/OsfP8Sh5uD9/+KP8KM/+xAd1YAZ+8gi1p1O5Ph0MGWmJ+WwNnNPkwQD1vpOpwi4IMCc0TiHEsSYDMY46Q3hJilQdbB18xZu7m+jU0kwGI8ExNJxgteUTD1Phky5587hDVg7rMKut6BbdfRHU5i1Gm7duw21oiFOI3rooJak6A3GSBjmIkx94aRcMVTsbHfESde0dzEaPsO/e/gzfDyN8a13fojv37iDbcPD4af/Cj//9Dd4qm3hm9//B9i1bTiJh/HJAxz2H2Acj+FrCo6HNESq470/+gu8//4PcKPZhZ3kqOYKBv0BdIJuBZjOxnj56jl6gyNsffNDbN/eg569QDD5BabuF3g86kFt0R05RR6oCOcqPF9DqlTgBzOJEVGyqlyvNA7gNEx850d/H+Onn6D3dIAgyuA0qxK1smGlePZyiEGSIK8wN7WKWkuFF8wwHiXotFvoth1UKwpmIw/PHw9wOtFlEYkRRVVHl0UhypOTRIOqOqgYddj6BkzVhgLWiJ8gjiZS10wGfeaHmMw8ZLmKb+9/F35gIVEdNNs2dnfoIP0Kzx59gleHNLe6i5q9K2M4ybjoMoMfT+T5leVsRwVJUmT4th2qCKjyYIZuhCRuIgnuIdPH2P9GgHe/V8P2rgVC/DCYSk1r1Yr/ADzXvuVLbvBVJmVlVtzLhdqXs9YvJltfZfrzppP+PQWeJWIBZAIjEqk3f0qQTPKSKtMTBJ5lPkLMLVe538B4/gF4vt6b1917HBLxH4Bn0WG/a+C50E9+XY+drxN4/r6CzzJPipKPk9JS4jI1nl8FeC7vxct/L+/a5WLphbdRdr6kc8bzLVnKFbaTbT3PKF4A0RU97pkD7oXFBToIngPRcwB77qEkbVV1AZ5p6GOn20Lv+UN8/sufoPfsC+ReH0o8RQV0LZ1JDWVhIKMXrrUEDVEk7JE4tUp0SHORkZlB0QrzFAp3TMsU0yDmRtqmAZuZjVkm34vCwk2X/78EL3RmJfDc2toSYMPj0PWW36Hsk6CCOZR5mCJPC5ltkiUCRunMymNz2wKgqqgYOlzXRxoTkFJG6wko3dzaQH/YF0buzr27wgSSnSBg4/4pF9WUCg4PjjEeuXBsGhIZ+PlPvxQgvbldhVXNMZ36GPYTAYqNNg1jUgGbnPPw2K1WE71eT0yJ6EBLEMer8+DLR7Jtt7shIJgAv98/FsmrqbOes4GhGwBqBbvbW8JaHjx/BsepYkbZLzLUmg2JO/EmPrSKhkanhe5mF4ZlYjab4tWLV2B9MN2IqV5hdAXlwXnGGJ3CGMr3AoxZGzjzBRRaVo65R4lzXaTJZGgJ4INgjk63KZEy8znjNsKzfNQgDopMUI21pZT/ss/pNhxJrAoXFAgibKcudbM8joxtGvRoNDqKMHNHAqgrlRqOjkYwjAbu3n1LAEcYTxBmJmx/il/+Xz/D//7Xv8SjCGi9t4v/4X/87/D2/h3UCEr8ITx/VMiRGTXChzFdbGcuJsMBxoNTYWa1TkdYey1KYCQZKinw7MkLfPTgMczuFt7/4Q/x7jffQi2dimx3PnMLUyLGz6RxMb4IPD0PowNXanDjNEeuVgR4Ek43Ol0xRkryDFVdRTv0MRhNkRIkOw2ESYo0T7C53cHdO/uyqKFV2xiNnuHfPf45/mbg4c79P8Yf7dzEPSvG4MGP8cuHn+EBHDS29xBFLvJkClsJ0LYAS1Fx3AvxagBs3H4LN7/5rhwnC3NsNzbxg3c/QO/ZC7jDoUilm+2mgP/eF338ZnQEfWMLO5tb2G4q0Izn+PTgnwvzqqcWEi3FjPL0OV+rGpI8wWAIxAFgaoZELdGk57t//g8Rn7xENJ7CrG6g0d1HvarBzg/x2cNf4sv+HCFMmBbv8VhckxlRm6cpLCNDjXLXvIKTVy5OhsyYVaBVcj6qxDCsalLmbSOTiCGqEBKkISR7VdcY6xNC0wgeaVqlQTPq2N9/C+/uv4sXL2eYzLg4ZWJrY44s+QK94+fo92N4YQtmo4H6Bg29VMmSjYMEIXN3U47tCLpWZP3ynhVZQFyBpW6i3bwv7XvxaoxED7FxW8F7H3Tx/nfuwDSB3vEThP7hvz/wLAu4ygKfstuVmcz/fm5Ttr5ofWWQ7OnrwpOlO6sM3Cq9s69tQwF4a2Zupc1HSsj6SojiFhP+tSSfNLsAnouvXAM8y15vujFevo9ev6/KjsOyl2g9oKf8bP3kev0Wr7XoilrL5XBIS8gSyzzDiv1dzGIsDwJe78PCPfb6+smChSFDtL4/KiXQHWWJ5R4WhVnL1YyntLjsgFg4RK7Z/GuUyJdtWJk+lX2V6NeyioYybSvu73WSgNdMZ6/ZdYmH2Cq7vTQYumJvxRVfPpyucd0Vh/ii5q4Y2OfbXRxLq+Pn/Jl9cWGhcFNdfpb5rKvAU57liwMVz7aV6JVLTPuyScvc1ssmdPIsX9ZXqinMPMCnP/s3ePzpz+GPTmDRlTX2kEUhwiSSSZ+wmcKgqlKXxtgSkWImBDGUYjoSWcJHBjMieS+zZoqRJvw+5a8NhzEbloDJyWQqEkWybDRfIfAswCInjDpu3LghxyPbRIZymeXJbfgzW68Ki8VIkJi1ipombrryh0ZDfN5kmeR9nvQGkg1Jx9eUZWd0X7UtnPROcPvOTbRabantpMyWoMKxHSi5ioOXhzg5OoWm0Im1IxJbxqLcvrOLzW26asYYDqaYTWJ0u21kKmtTGSmjoVavomoRhCkizSMAY35jmuZ4+OVjTIZT1Btt5KqKetOGVaXTr4s4mKFqWPKCnJMANiyJGlGzDOPTfpELOg9EumpUbURJAoPjQc3R7DTQ3uxIH8xdF6f9AUzNRJ7QeZjuu4oAuSTxsbXVLWrXvBju1Md45MmEW9V8OMwCzStQ6XGc5jg5OUEU+7h1ZwfVqoEkYu4imWsF9WYd09lEFrh5nXlPcEywDarOiX5Tri3NpOiETBbZth259lyQoLtwEMwwD2eot5uoWE2MRjSa6uDmjdvQtRR+MEKYV+FEM3z6b3+Jn/zkIXqZiZExx1/9N/8lvnHvHWFxNYTIgrEw4zQAMnRdTM7iwMd0NMSg3y+yXNkGx4GBHLSJaZpVnBz08IuPv4DW6uD+9z7Enbs3Ucum4vY77PVFVs6bhgsjpAw1k4swFVhKC8P+BK8Oj3F6OpJs0P5wgjHzZw0T7c1N7HU72FMTzP0Q47mHnIoBxgoxb7NDACgiZ+SqAxUuDqdH+PUsgnHjFr67dwsf1Ktwn/0Sv3z6KT6LcpiOLuysH6ew9Qx7to4WNExOQ/iZgc27b8NTcpxO6Yir4cbuPfxXf/lPUaNp1CkdmedQKhXY9TbCiYKjl0/gpxFcFTC6DjZv2lCSR+gd/hTT0QlGSQSPa1W5hoqpCsA6nRb3aov5r7mOYO7j7r0/R7dqwdQUxKmOmUfn6TEazgkmwXO8PHUxdgsnY76eORYUcaGlC7SLippAy1RMhikmLtUTORQ9Q4XMv12TCBOOvfl0Am/uSx0s1wAsE3CqFSCPoCiZSGPDmJFPLezsvoWmXsV4nEKv0PjKRAUHGA9+ASUPkbEm1q0gYz32NjNOc3izCDEdqGM+V2KYFksGCG4pTdmGnuuoKnV07RvY295EoP0Kn37u4rCfYZr46O5W8cH338IHH7wN28phUMn17+tqW2bSVrzDyyGkstuVeZH/fm5TcsJfaC/XnsLvGngKz7euWeXmPGvP7XzmsX7T9bDn3GJ/7d7KldaVm8eXuNxSi1gSeK7te05WFgYbq+d5+b4SCFgC1Kztq7MN1l+BcmZM5Y+43PJNstAygSplnmFXgoJr3GjLncHyJjqfiF8Esvz5uhut2KIEic/CEwj4LPFZsmBXbVqmr87v20UkxpuOWbpmsUTDy26y6qxa9jvXbFfkeH49HwGda920y642lnhOrzR7KbO98l66wlzojffcYiBfLcW99EBcbHuZ0S6w5Pm9UchvC8hYgM5iLC98beVZVjCeC63Q2VAnqFx5Nq3079kmXGhJM6g071ADHD76CA9++W8wPnkGJfZhcnKd5ZjPPGEnClYqk4gUOtCyPQQk/JABpQQtCjMMhwOYFrMfNQGfZtWQjEayBGQ/CQRYayf1oT6rzVS0Wi1hjsQFl8cQNkmRzEiRviWJgE7+oRx3yYzWjCoiyn29uZjUsI1k5phrSJMhtitlbuVoisFghCRVYZAtyVmzFyGMI9Hw3L9/T1g/5ouyq9i2mu0IA3jw4kiyOs2Kg2whoTWqMe7c20HVrhS1n7NA2mjbprCWnIzXaqx1tFF1DLjuCFWrCttpCoDt98YCPPe3NzB1Q7h+hPZGC/WWiSSewdAymJqFwfEIlWYTjY02FNaJzmZwKswedRFHkMD6MOKYZ52lgixPUWvV4DRtYWZYp+lO57IvgugoKRyAdT2XHMVOuy59Hvmp1KUyGoPg3AtO0Gp1EXgZ8qwi4TwvXjwX2ezN29tQFEbq8EVQZLl2Ok2Mp2O5zmSqfZ81tHM0mjV0trvCWpMx5PWmQzDjQ1gDOpu6wlDXHMpgPYRZAIV1tVYLSUqgv4Wd7R2p+zw9fQlYXTQUH4dfPMKLJyPkzhYenTzAzXs3cfPuN7Hz1j3UHBXajIsMNLgJRVLKSBquNoS+JyZAZIKTTFtITjMYSo56xUAw9vDo6RFSq4aNe29ja3cDNbhiJHR6fCTnIEY5miosJmhE06yjZnUQzEMMegPJYg38WMyKDo57sAli33kXb92+gXo0xmg2xdR3MU9CDKYTRGmCdqeDmlOTPhv3A5h5gjAN8eUswumuhXdu7ONDq4PZwWf41cvP8dCnSqAwBQtSgGs8DV1HTa3AzCrodrq0AsPL/hAnrHG0Gti/9U381T/6p7hlN6C7AWajGaZBjMwwkSsZtPEMppbjJBrjJPZY0Ijbm20YymMcDX6CgTdCkldEtq1WUsyyAU69HLazhaa9AzU0MOtPofpddLpbMOwMM2+E/ukQrj9Dc3OOatPDyWEkNZVRyseLJosLFa0Fei7l+RhZMkHix5iNc4SRDjpA5XomNcuM6DF0ByPuczIBshiaoUGh5DxJUVFZV05wmQuTmoOxRi20WjdRzQHfU7CzfRu3b2yhkh/h2cN/jensSPJIJ56CQNVgtXWYNmOGGM3DBTYuphBxU12hwtBa2Nj6AE1rCx2rid1mE62mi4PJ/4xPPkvw6kTF4SCSOlo6Tv/pn34P337vPm7t3vgD8Px6pgxfZS8lkAh3V0Ia97dAFkhR+dr5cMkg97K9VmYxgixGuWl1iaOWAM6l+74kTcmMyzKMZ5mTLFPjKav8/4kAz9Ur+vqEuARDV4qJvQgKzvZ62dWzxPB6bZPlRP3yL0ouPl0MibymASI5Xr848FoTfmtal+N5fTyIDPqSgPi36dorv1MCeJYF2IXSosQYK9H4MsBTXg1lDLPk3l7frlWprez7inOhZP3yj98EPFf3c3k7Wbi84hjCHK80lxNa+cjPit+dwc0F23kBrHLCKA/HpbPtKqouVvUut2X5XlkyqWoSwhu9xGc//5c4fPwLaIkLi3V8YGYna/lS1GwRGQq4Yv4dgSf/sNZtKW/Ncw2TkQfXnaJWdwR4GuICSsZPQxgFEm9CeoLAjgCyqO0zBZhQakvAyZ+TGSWAoSSV7SfgpByXH8o3xainUpFcwCgI4QV0ykyF5Sxknqr8nt/LkhTT0VjyABWVmZsW0lzFzPXgei729vekXaPhBEkUF0wpIEH2A3HXTKFrVanbDILCPOfGXRM7e46wg7MpXXrpVkppLTNJFdjVusSyVG3W8JGRnQlLaVTqGA8DHB2OhLV5604XLw9PEcSAw1xRK0cau9hoN5CHKiZ9F0anBrtrIw1DyTPc7W7htD8SkDie+JhMQqlfrTUZhpmh1rJhVHUBoVwk8L0ISqJCzXVxH82UDLoO1GqsVytAfkBjpADIUhNKXkGSD6HrJtxZDJalUqLMetDd/Q10N2qYuUN4XgCVETSGgWrVhB96aDTrwni68xnmnivut9s3dwopMKXBSQbLsBCLs66O0WiMeq2OdpM1egHCPIYbR7Ab27CsDdQbG2g1mlARot97AbW2g7o2x+mz55iexmh0buHB419jOBlh8963cOePP8T2ZgPW9FQyJsle53kqwJNZrVHkCyhm/W84p0tpCGis9VNQpdFVrGA48uGmOuztfXS3O7DVOdQsx7jfRxwUQJb1zF4UINcV1NpNqAodXHNkUSKgKUsgTqmU3Oqmjb3bd3FjbxuZe4jBZIihN8LR4AQno77IbWu1Bra398SxOOhlsFMVWZTh6djF51tz7O5s4NtRE6PDx/h88BS9LIOpQlg9icrVKwI0+a7bajbw7Xt3cPTkKV4xK5b12+1N3Hr7O/gnP/rH2M50mF4Kd+xjwPiXHGg2OD4iVMlkphnG0xDjaQrdMmG3PSj2EVTFhZrESKmAiIc4ch/jeO5DqWzBULdRiR2YsQ59aCGsWPCUPubBS8zdIQLeIM0EG9s5vBMuZgGRvP9M1JxdaGoLlsWa7yGSaIjAnWMyZESTKswumF1qVFCtNqAz73MwQOy7sBil4uiIocJzY1EE8GNWC3m/ojUApYN28zYauoHpOMDGxi7u395Dw5zh5aMf47j3JeZJgGnI8CMD1YaN5kaO09FUcldpiMZpBGXUyB1str+NZreDLecd7Djb2KiSUX+GT57/T/jyETAJFIx8FbOoAsVwcOf2DXzvu9/C/Tu3oXw5ci+8ncpM8t880bv6DXvVQm6p3MUrdlcaYKxlWa8PL1956y1e36WPWmaKsX6bUpPO9RMLOdClpn+VedLl8SDAs8Tnq09xr98p5UyXP5evBh+o66/QejluMc0pt12JAxadv3ZiXYQgr5i0ypiTidLiu8U0kv+9fpYXfsL83ysSTa9iPMsIX0tc6sUm66940f6SY3bNgZeyueXk9Nr9XhrsVz0SrgMZF1v6ujnP1ezQRaZmRaF44YxWn33XgpwSz4BiXeOqPr38s/WxH0UDXx9fRRde3t/661ha0lriRlq9jNcBiDcNmdXvyBhY/7AoByhLPUwv99U1By/RsOK5UOauPF/IWj1acSlXmMRljufS1fbypV662i4fia8tkhS/OLv/Frsu/rr0u+Whl6ZCK29WUZYvACa/SRC3KCQ7u1R0NiYNt+Q6l+xmkceyKrVdjOTFiRf7XjRn4QUgTumSBVrU/VtIkU5P8fDzn+HBx/8G7vAp6qaCmmVKVAiVr5pmw9QCqWsjg0ZGgSCK+ydYZJsdpyYMK+NE6DxrO5bIXA2zMAQh+xbFAeo1grXC/ZUfiVnRKtIeyhi5TwGlKQGeCduxJQOSslVdq0jdJJ1XuQ+RdWYKUsay0N1EpaxXh2VaAnQ4B2V8CttMUx4ynKZho2JWESUZJtOZxG188913hQWbjuYCNglY6d56fHSM0WgiIBI0F4kZjWJge2cD+3dMWE4Odx4i9JWi7tRiVmYARTFRt2uSVZpmBNiBuGFOJ6wp0wV0Eqze2L+BqhlgOJ6jYtagMFc0DcRcZ5fxD14GJakg0ujuGSBLYmE9N7sbmI3mmE4CnPRoghShu7EBp0k5NFBrOVC1HDG3p72JHyF0+V0CT2qgmW+qYaNbl5pNXrfAixD4qYBOk7W6TdbPJZhNWesaSC2dU7Nx7/4NKGqC09NjzN25gFP2N2WirItttDjRZ33oHHGWyDXsbLQK1+GINXIVOFVbJLeszaXjLN1mOy1Gr6RwIw+zKEKju4dGc1fYMGau6mqKKW1anS7MbIrx4QFmI+a7tvH4wSd4+OQpGne+iW/86M9w/94+OuEMs9kYYTAXA6AsiyU+RxY1wkjiZPypC9ebgZkgTtVgwga0hDXACrxUQ6XZRbPTRFULEDHKZDyFxvuQ496fYzKfomLpYuZEd1NGsFQrFRh0fFYq0HULfpDA9WNYTh2tNmst+xjPBjgevsQXzx7jZDpEoipQdAPt1hYM3URT6aKu2cj8BEdjF4+6MwHzmwMF7uAEvWSIUAfSkE7HcicjN0zQcosAb6tTxwd3b+Hw8wcYeT48RYXV3sY33v0QP3z/hzCmIZRpCH8eY+YniBQNd/c34ZsBkjxFU2+ijga8WYwvey8QGDH2bu9hv5NCiU/QOz3AYPoUr2aPcTKbYeZXEAUOapVtvL33Nt6zbuHpaICD2QNM/SdI0imCHBgjxf5eBXZSQTBL4BPza01Y1g5SgmGTS10BsmgOfzbFaDjCPAI6Gw25Rin7Xq9CRQ3R3Ieeu6hWAslDnQW5jFVdUWFaBJ65LHZBsaGobQGe3VoDg94Mumpie7uJbiNHNHmOyekDzEIXYxokqQ202x3s7Bs4OX2FwWiOIM2RqDoUjbXPO9jb+D7i6gg36t/CdmUTRjLHaPwZfvPwf0WvpyCpAJllIKu0keVtJOEcd2/tYXejtQSeyxfRMox5IWkp8X4r+xJclDRdnHxdmgWWXWUuVjbXf9aD6FxWuopP8eqUnmA5xCUAUgbWFHEL69pWZpv151Y0kyvBK1Pu1Ytx9oJe1A2t1G29tgp99j2utFxs/+qqcDFnWUwprrnwy3qbMqvtZc6yCCOhmDw/I3ZEkba4ZsuoEm6xdqLLpnPFad1HsOKbr6P8du3CRrlZojSLZ7SYCF0Yi2ejU9ReZ5EeV43ts2tVgrFd1wXnvy+30FCGTSvFlpdv2NotryKjruq31yDVytgu+0xaNuaCvHBFFbl8riyG7RVLA6+fTtljaxcWNs5n/qvnJZusWxuQL5QAqLnwBWv7XziqddJRYd5L7Eqkwosn9WuLCQsocmbO9ToyK9uX69pboqWvbXJ5ueXaY5RRueQ5q5/WNkPeMquy0qvcaxdobBmlUix0rex6EVtSPPcX78iz3y+zZ5fgcvluON/HKvg82yvPUdj3gkY9fxuuxnQV35Tn/Kq50GInq0tAy1Ms5LeLfcgclO/25ZOUERWKEPCM0mN0BI1EMkVFlKXiRGrOjjF98FP827/513h1+BAVI4NTY+ZmRRg+eoU3612k0RBREMB1Wb+YCNCkk+tsNhegxjo3mvvQDZISVTKBBUBVJMqjohOcFY6onp+KsQz3we9RNsv9hmGMJE6EgatUKNFlTiTZKhUmZXMppaOxMIWKUpH6QC7OEmRpOuvuGOcSwzJtVKtN+PMcg/5MWLU4Y+0oaw3raLebmM6mUrNI0Ly3e0Pa0TsYSu0HTYM4NmgGxGxLxjmwhpQg+N69W7hxowUvSDCZe2CpKCWAds0SwJjEc/m7XdOhURpL8Igqmo0t9E6GePH8QBhbxq/s7m6jd3gsx9jY6kiGKjMKGf/CDE7TckTK7I6HUs/Gay75mVXGtSSYzOZS55llZFhtNDaKiBNmqJKZJkDXFQO+H8Gfh8jYf1GGNM9Qa1SwudGAwhrSGVms4tmm62R8U9QdE1Fs4HSU4uXhAK7v4d47t7C93Uavf4zAC2CJSZQpYGxrY3OxKJFgPJthHgXiEtxot9AwyTonSOh4a5jCXCdpJIZWjM5gPmzdaUmO4ulkAqvRgFlrolpvoFHvwLFqSGny4oWILB3m3Be2a+BP8OLwEE9//gDTeYaou4Fbf/whPvzgPdxvmzg6egYtD9Cs65iMBgjnIapGHWHIMvwKwnCIOC6iN7hwsIzq4b/pjMzaU3kziDtzLgwvMzsJsAfDPkbDb6BQMQAAIABJREFUPjY3W7LIkuQO9EpVonMqBk12jIVT8Ey+R1Oqra1N1G0d4+ELDIeP8fGjJ3g+HSO0VKSGiSxKEfsxqpstmI4Fih8I1Ot2Gy8fv8J0OIGhJqialFcDL44NZIiRqRl4q4qyXgEMjWY/QEYGT4MwdnvNPXz79neheyb0zJD7jEZfmZLCsA1s3bkJU+8gSTLYjoJm25LrNOj7GA5chKGPdocA8im+PP4Cx/MD+HzepMB0CMxcG7XWN/Dhd/8+/tk79/H08FM8OPgET/tPMaKra5rAD2LcvtXF7dtbyDwX834IBTsCKP3koFhgiLeQug7mkxEmkwcY03ir3ZH67ZyKgWYHud5GGlVg5TMo4TGC+VDuxzDKEacVaKYKw06hGQVbSVZeyUw0N3aRTnjdI+R2jsZmDTfqLSinH2M+P8EoYo3nbexs38f9m03MBg9xcPgIg3kAtVpDo7MPQ9vFpJ9Be+s23t3cRc0f4eTkV/j08Od4ceyhodYkt1hpqTCcHRjRLajJc3QtQPMMAs/ZhbdY8SAvDzyLd8G6mcPVsO23ecnLi2r9e3fthGf5IizASvESLeSHi8nNYqX3/Hdr3/WLfljXF8vJXZn9rdumAJ5XTXrPQIhMfgukdh1oLH5eTAF+/4CnVBIUo+xsEnIOPEVatZjNr8WBlCqVmjCXGNNX1FFefbXWD1aewTJpbjEaX5taykLIGuC5PH7x3C0zDteNL/6+DMAoN6b/ADwX/b2QDa7r/TJgSfDkCnK7zDydPRv+ADzXdfcC7Hxd98354X5vgefiMVcs0CxyPC8iz4XRFDdcLjhe///MaFz9XMmUC/BkH/+HBZ6yKMtI2sK6TRgANk+EsyrrLPMzOSlr88aPP8aTn/xzfPb5rzCd9SSDsla3ZAJNaox1m3a1gbk7QBwR5LC+jXJWU9gjSiYZuSEsZRKJ6QgZM9bxcdKcpQSSsbhB0mnS811kOesvHXQ6HanvY7TJy5cvpR6b72GpFyVZoSbQNTrYGqiatoDOk6OemOUw/3F3dxdpwsklAQ0BOws3EjTqLWGtDp73cHQ0lBrv/ZubAiz29vZlkenJk6dignTz5g1sb2/j6dNnmA5dtOottDutwjCKZqhJjOFoKOtSlP3ubHehKSEm8wAzz0MKBZZTlTgTuoRqasKyP2SxJ9JLTnpZB9lsbODpkxd48eJA2Fu63zYbDTG6oestI11YZ0e5MCXGXMy3qo7If0N/DnoP85oQIJNdI+iWKA6VIKcqUmU/HArgJPAkWGc0Cq893Wrp5KuRMc41mRdVq6r8YX1s4LE2rgCRVDOrWizB91DqODx28eLwFKmS45vvvwVdT9HvHcn1aDSrUFVKdCPcvnETuqpjPJniqNfHPAzR2uhiY2sbWjKVl7goFYVxZ61wjHbTgUEJY+iL4/DMZV1jjI3dPbS2tqGbBD82TKOKNEwwm8xgtR3UkxyeO8UomMH1Axx/9BTHhyO88EO4egVvv/cOfvSjH8AxaegSQU1deNMRwrmPPFHhzRNoFTrn0t2GixfFmOP4GA6LPmR/cmxyUYW/Z70oGWv2f9Xi2Oe/BzBMXgOOgW2ouimy3mV2KxdUWLfM71pmVfpic28HUdDH6elj/Oyjj/Dg6ETiT8Brq2ik6MVMiiFEtl1Bp9PGRmcHDz99CncyQ62qw64qmM5CPD/UkWsZuCSnVnjdpGsLIQR5hhSILcCoWri3eRffv/d9KDMViZcWLLWhwwvnODo9RqpqaNV3ZdHFtJjTSnm7hiTSC1l12EeS9zHPTzFJhpimY7C0mCsvkcvnywa29r+Lb733IX6woeOjT3+KR0df4mjWx5xaYM1EkqloNWq4sbeJzc4WssjCyfEcST6F3ThFzTKQTpsITi0EYx/z+QFG1VN0mm14boggymE4XTjtfeh6C4k7hz/qQcMUmh6IbH7semDpMZUJvC+X2cBUa9jWHaS+UWTP2orU5u7WWzDcB3DnjzEIUlidb+D2ne9iy24icQMxP5tGAWJdEWZ1Mh6jd3SEt/7kL7Bn2fBfPsDzZ7/GwfQV0gpwf/cdeUYO4wmmgQIj28K33trAbs3Eyy+eQ3k0vgQ8hXlZXLQSr+qy4HH1pXQOEC6zayUm/DLRWj+Zlz2tW21nnfU5bDtjPFeg3OJnS17tDR2ylAqt7bPCCe/r+JxLF5erzyt7XQFGl492/YT2CknrNX143T6+fsbzMvBcrIavOBcWw7VE7WmJJZICQpWAbQsGYP11XKoIrt9SFswukQ0FAC0meTKdWywIXTaIuYq95iRr3dhf3+7lFv/pAM839cnynr+8OHP2b16Jq2QblzuSYfDnpOP5QtalR1sx+V7/WXcdBTBcmO0v/3Hx5wUDtv54Vwu1L33vKzCe6464utj35m21MzbuTbV6csdc8X54E4hf18frzmHd71eB5xuPdX6jX7tLyVJbd8DF7y+znsu+WR3Tq/31pj66TiVzgeF/gxpmuR3HffF0/fcHnqvjmYym6EYWN4MAz8VURt5qqiZ8KCf8BCNh4MNQgIZlYjoc4PEv/hWe/Oyv0eu/AtRQgKdl6QIuFWZ85gRThQMqJ+ScoPN3lMoyYoJMDjM2yVYGoSeRAqzZlEgOk3WRNKch88r3VCKSVmbiMXqFhkJkmsgscsLPzEx2JeW0nLxXjBxVqyHgLU+Yreni8PAIo8GpyBbfun8Xc9dbRJbwpJkTmWFjYxNzN8LTJ68wnTASxEazY8A0HTh2E/3eBL2TUwERe/s78DwXh0cvZTLebrclUkVYr3ZTagFH45FIeBl3UqFxjjvGZDpHRAbPNOHUa3AcsqwGdIUOxwmyMJTaUwI+tr/m1PHo0WORmBLYMtuTfUEVW5XsFkMeVTK3GnTmT2bMu2yKSyprO2tVTqIZORPgpN8TEMnfy7asuc1TVHQa/qSwLVvOLWW9oBfh5Lgn15BgStFNYWmzjJJpX66PqTuoO3UBngT7nj/FfMytHLw6mmDsBmh2m3jvO/cQhGO4s6mY1xgm5N8c23tbu3CnngBPP4phOnV0NrdgWFVE01cyJv0oEnOjimFKH7caDnSVCyEBesdD9AcuGq0WOttbqDbqUKRel1LeqphgEcg1uzWEx0O8PHiFyNDx7re+DfV4jkcfP8Jvnh7g0atjKO0GvvmjH+Af/4M/Reb2EY2PoISesMbTyQwV08HMDWE7XNTQFow9peOMxZnKH7LuZDwJxBhdI/Wog4lcP7LOjXpNwHMQuhgNT5GrDeiGJUZLlB07dlXqbTkeOb7oaBxkGWYCXHMx0PnyyZd4ftKDl3A+zqUhFawu9kNqfgGrqsKqVlCrcoFiLsw09yf7DDN4SQGiCHbZjzQY4kOSEnPWflLREFVzGZ/fuvUu/vTdP0Ezs5HOacKlQTM1BImPZ69e4sEXz2FUuJhQp/8vPN9DmmhoNtpQKmMkynNMkzl8NUdqJPDSqUi/QSFBUEW9dht33voBbt66i+GT/wOPXj6ADx9enmIeq8iVBgy9gSxO0ag5qNZayJUa0lhFtUbZ/XOYSgYH2zCiLma9CR4//TXCvQh7G7tI3ASjoQs/ymA0mmh3tmGodZiowuBcIHPhx0PMvFP4IfdnQ9MpX9eR5HS8dtG23oGS6lD0FKpNVruLW+0dmOFTDMa/wiR2YW/fxubOfeRTFdlMQ5RUkGo6tBpp5BAz9wiz0SGanR9hyzCQjQ8wHR1inmVQTRv7O7swKgY8PjfcAEms4u0bN9HQVbz48gsoT+jnu/pZkWiWeb9xkr6WXJFJ9UWJ40IcdeG7Zz9744HL1d+VkkJKzt9FUHmZcVoCgPVQl7xcGUHuubhoXf+umxDJJGSFsb28v+X3WRtz1Zzz4mTi9Xa9caL+O5PargLPFXbzDHgWP6P8rMxcXsbrmk9Rmr5muysiPK7abVGLuP6YAjxX2evFV84k37Jz0tbniwPF9qvLJAUtqksg+fpjruuH4vdlp7nrF1P+NhjP6x5OF8b+Sl+dMz8XFQKSRrI0PHlDxynMrFsHPMsynuUu0CV2fAE4Lz2whPAsNSSuqhC+3JDrkh0vblfORbesu/LXCzyvuz+WPy/DNl8Hcq+8bCudf+2+S5RqlK6SXjxLLp/nawsri8auA51fBXi+CfyfA8/i2SJ1m/IpiiqWHwGNa6S25yUXyxrOQmq7XPxc1oBqfGaqGmKFYkaWK6Ti8tm1TVSiAI8+/Rif/+RfYPD0V0iSQCa6VZsRJEVEBifblNqSVcyLmo4zBohMAIFnu9UWYxupvQwZ75HAqdaEqdSZkcjFQCzAWBbD95h1qAojSkaJLBPjTPJFliUn/CKv1SDsaaPexXyWSlTFaDiF73lijMO6r2bTxng8lf40LcansJGZRC5MJi4OXpwgS1UBetUaGV8Lo4GHw1cDqKohGaEEWy8PnsKumajWTNkHAQfjXUyCw8lYnG+LHFJTBPlZGGEwHMlzsVKtSi4mWTDWhao5a0o9JEEs8lbK+qQeNgN6vRM0mg20WuyvGKenfQGDdIIlRUUHYMsqGN4kzdFsddHrnwpT5wgDV8N4PMGTp88FWHa6XZHdUvpJsFsjgxkmAl/4Jqc0OYnI4o1QYd0hQarCiTjvpkQiQih95kIBJ8uFazFBxwzBlNGXFQzGARStgq29DWzvNjB1e1K72m52oOopotgVh9qqYaJ3PEAQJNCNKmqttvxRNB1q2BMAP3XniNIctUZDJM+NWlWiKWiYdPiqj9m8yFJlvzP7kjWvll2FSckr5YuKio2Wgxe/eYSPP3+IvNXEn//Dv4Q1CvHJT36FTx48xbNXPYx1FY3v3Md//9/+FcxojOnBQ1RiTyJqGNlTa3YwmExlnJFF5jXgNReGL44xGo/FCIl1wgSdVdsUWThBPN2EWcPZbDZQMVQksY9+7wRjNxPTKi4OUGrLhQXKxTlWh+M+jo4OcDA4BRNVGQ1T0TMB6R7vGYaopBAJOaXeml6BziGh8rpCaqTjWMVslopMPckyJFCQ8L5OM+hqBpsAmsqwMGVkKUI63dYszLUM7W4Xf+eb38ffffdDtOEgD1jnWtRGplqKsevi8RdHwu7TndiqGojCVLI1uUCQas8xdH+OXhjAVSqS5xnGPtQ0h+KqyL0qHPsG9m+9j42dLbw6+F8wT8YwWzZmUYLD/hyBX0WnuQ8101G3bYRZDj/RYZttbG02kWXHSAMPZlaHkTnwJiM8efYR5hs2bm3sQgtyjE4GGFIyrWdobdlo1HbRrd9FvdKlDRoyZYYg7kv9re9n8KMcER241QRqJUcjuyeLVKqdy31bt8lEbkAJnuFk8DME6gR5tQ61soFGpQErtzGdJQjyHGbDQb1lIw5c9A6eY2/vH2GnbqES0QwpgGK0oRp1WYypaCrSWME8jBCkMVrWBhxNQTLvQ3n2GvBcyPRKTVLO5Y9vmiMVr5MrJrCX5IpljUdKTaov16tc08A4p3hj+epb/r1S77lYQS8NPEv12/pJepk5J01F+E59M/soC07rYNRXkAkv+uh3CjyL/iqg8cpK+WKGz59TklEGeJbgMmUyVGa7MtfoKtbh8vdEDEazx8UE7Gw8So3S4ucynsstWlyV41mmrVdv8/sJPMsBg6v768rvXqqBW508Cxj92wCepdx2LyLKa58FZRZTZACU4fvXg8XzNZF1D8T1+yrGpegmizvka6jxvFz/+No9WVJVU24cXn+N1i3+XXVPrn8XnffR5d6/wOCflVhcPMpXAZlXMZ7LvV3VN0t32nWM53ItaLVsoGA1z4pCzt8HZ0qW1ZrRcyCrpxpyTUOkKKwEE8dV1n41EGPw9Et8/NP/F88++Sng9wSAEXwxYiNJIjkeczrJegZBJBEXnIgTvBAcLnM1yXayBo4GQJSn6hUVNadRxBjx2S7xKwUw4qSPIInmOzLZThIxofG8eQFEGnVhVYVZrahw6jba7W0cvRrh6aMDuDMPNcfG1nYbTk2H70+FgeKHgM12qtK2KIwFePIPzYQoV1QrNMoJ8OrlELNpKNLXbreLOPYxGB7j3v1bUCo5/MCV+tbNrS05n/F4hIpZxMGQ7WWNH/v1uN+TuBf+rmLS2bWCmuWQrsVsOkXg0ogpFsDFCT1r5AqJ7aawYvP5DGEUwmJ9oJgApTDNitQGFtLOGPV6W84v8EMxnaGkdjya4cXBK2kLjXwIuBkrZVRUGGoMVTGkljPwGR3CaJoccRiLay+PHzB3VWpvi7mFrlNmygXbYmGCkmkuIFRgIIgU+WPXa2h364hTxpCcYn9vF3WnIfE4YRyIUy2lS5MRo0aYu2hAt6pwmk00211Y6RDT6RjDyQyZqqFBUFpz0Go2YFcNDPo9HLw8BhQL7777LlJkmPueAE+CUN0kA5yi6jjoGgY++8ln+JuPv8TErOLbP/whkqNTPP3oM5EE0411xrq+m1381//kL/DtGx1Mnn8GLZrCUlPZD0FbwOs082Q8cwGE4JN9Sgae8liynryPeU0IAtn3BPQ005LaZRpbSf0yXZ9dnA59OW8CfPmeRYad0T0KBqNjPH36FI+PT3BUUUWebpqMviFpwwUeRSw4EhobMbaHMURqEXdDIEP34bkHDIYZXJ+gk/WcHDGZzIM7bVucbKsEnGNXIoCGXorU0pHZJm7fvoc/++BP8P7N+9DmCdQolWscZRESPZWa72Smy1i3HRMtZqGqVcShJjJ2P/0cjw7+Gk8nY5zGmpAdrOs1syow0xBPuNDRgNXYhdOuIav+SzhtDY2tFiZBjGcvhxic5mg6jDAxYJGJZaZsXIFltKQ+GKCx1xyxn4u6IUk8DMev4NU62K7VUI1yBOMpxuMBpukEdpcGWVto176BVnUfVamtZUavhwwuvGCE0WyMie8hUyuway0Yw21EiodKQ0fVaaOKDqqZjiw5xGj2G6T6CHnFgaJto2nZYjQ18yKEmQKr3ka3s4uqUkXv+TE29r6FhpMgCU4RBxHM6j5a3ZtQjLiQS/cDRFzYaFuwlCb0PIOmjKC8GM/OXrGrLGEpcFfMAkr4yFwR3XBFjVxZN1EJrV3z4Qtgrf2fSG0LJ7kl6F3lkKgaX57iuuMVL0S+1Mpsub79ZfayBJ4XXAVXvnjGeL4BeF68zpfZtOtb8Wawe5GJK3Mu120je1pIk4uw9pXJBZ1sF5JXrmSvBZ4yVNdfoMuZcte1rdw9sl5qy+snw3VxoCWr8dqCyCWi6ayOd+WU+DOZrK0/zZKX5T9m4Ml+KOqDLzM9FybHlzrrqm1lcYCIfs3n62Q8+UIusxi3Kt2/rsZTGM8SY1+2WleicL4c8sbeKMt4lihkuOCM9HUDz9WT+F0ynq+DtsJpdU2nlrAWKvawun+e12tspzxgzo931Tar98mV98UbjLiuBJ4XPBrOGc9iDKwynsX/X8zuLFqzHMfLhUg5A65fLJzNizM6B55aqiFTVRBGMomGNYh1E5i/eoLP/+b/xpPf/ALT/gtUK6mwcARvcRIiisNFLSfvCcpzQ6imIzJQvpI48Y4iOoqSISQALGJQJDqlaqFqOchzFaEfifMpJZKculB+yMusV2wxJWI8B49Fc5bNzU35fpHt6RXZkJtddNvbePrkEM8ev0Qa59jc6oqhS44A48mpuJOKoYpREVaKDNBoOC5cU3MVdtVB1Wb9o4veyQjzGetGWRNZk/udQJP1bLfv7CFFjJk7kbUeMp4CYtNIQAnbQxdds2JAiVX0TntQjUIWy9/Rmbdu16UWcXQ6wmzCXE8yvak4x9JtdmOji3q9Bs9nTWMBcKt1E647EwDj2EXuKPvAnc1FGsw6WcYI0eiJrNhs6mM85fY6KqYOVacRk4JazYKa+2g2usgzykJnwhATFHIBodmsyfVlfWghRVyYlikpTEuHbqgCPCnlDYMIG+06vCBHnGlw6g4sW8Pp4AWCcIq37tyHpVfheqyr85AlVBvpiEPW8xYsE9Fas9vFrTt3oXs9DIYDjKau/JzAs2o7aDQc2FVLGMNej9mvDu7dvSf9TgdczkM15oIaZGkz1AhUvRAf//hz/PjjJ3gaZqhsb2Hy7AX80wGmAQ2MDKSM02lX8YNv38d//ve+h3z0EmowRoOxFypwzLpa20EUM++RYN+ELm7SitTH8sM8zWIBpKh3pKMx3VB5TXl9Qo75lPW0trDE84DzBTKmmTglUyLMzNOqo2HO6JSjY7zon+JV5ku/apXFc4lz1OUapKoiYM0y8mI8OBpaTaoDVPR6EfqDDEGiigsuGWG516vAzVvbuLOzjXquwjs5xfh0jINTF54GdHb28O4738Ifv/sd3Gxvw+0NoZGpZI4uFQhpKPPMrrOLfv9UXJiL69Jg9bIoH+bxA3zy8H/D571D9Hw60Zpo1duoax2kEwXBOMfcVxAoJlRHRfPGr1Hr6LDbDvwsRf/Uw6CfQkkN5GEu9cpKzn6rEXajXqsiRySGU0GQIk7oSMJFDx9JrY6WnsBJMigBpeMhJtEQWp213Q3Y+h041q4w1lVTQ6MGWDUfqdLHaH6M/nSGKGN+7i6sUxujqAe1YaFZ30M1aSOeuTBMDzF6iNJ+sWiid5Fx0cgLRZatGjVoRhM1s4O63sLkaIy8rsOozeEHfcxnc2hKF3u330V9ow4lTNF/eCKM+tY7e3CsFgJvgvHkWQE8zx/45662peYofIkIqHnzGqxM2lYYz6WB0cUX/nqcuNxeKQE8WdBexoSIgoxzq5rz+plVAeNFEdD104LL5grXb/n1AM9zS8A313gu3QPP+u/ayc3r7boOYP5ugWcxxeCDaDnWzq30i/G3NOd506StMOdZBx0Wk7YSm62bIxbTunJSdGnXktFZuCrzul1ortBuFyemVzE3WomcwhKnt9jkPw3guZyIXwdAr5rwXwAGi0nr2n4rU+NZklGnK1wZ4EkZ39lnRbq4OnaKmtISwFmcTN+8XTlAXPJ4cmHWj7HVNn0dwPPiu2d9v1x33X9bxvPqxY1yfbZ2DJ6pdDgCFizhilleIRpZSrIXapJi1fk1E6FzN9sVF9vFevPSeO/yE/Mci668RRf/WyyALJDiG11ti0mhbCugUhFn2mUr5WcFbDh7bvI9sFQ0F2C0kN6qGTMbVWFIaFjjWBqMzMPnP/k/8fGP/xr+4BUqiMRkhECLx2EEB11cmf/InlqymZplCwNY5G9GMlvmd9gITtL5N7McCW4YisD4kblLGeJAQJZTtbC9tSHsHLP5WKtJVonM142be+h0WgKgmfXJnzMnsbu5iXq9hRfPDzE8HYsclACZ8kzWITKehWCVxxbTl2pN6h2Hw7EsvJHJ4ncIMGhgRFBVc1jDWRNznulsgjgJsLnVRrPpIM3pjBmKwQ9r4CiVtKqsFVOlPZx/EWB6MxoLzQSQEfxxTNGxuKrb8CZzHL86wWRMME5DJQWKlmFvb0tAOUG7Nw+E0WTcQ61jYj534TiW1L7xOrI/J6MpVJGwEvRaCMMM7oxmNbw+xTpNBoKzCIZFoGyjXtOwtbknkS2HB30cH51KZAnlogSmPAaBRBilCH0uHqTi9ltrsk6VrrzAdOaJzPLu7U3JoZSaOssS5m04PkSex9jb3IeaVnDcG2LszlGvNVC3HWF6Car5yLWbdWzsbGPvxk0EJ8/FRXg2D5GrFTTabdSaLTGrosQ6CpnBSrm0jXarRUsrGeFBFAqzpzP7taKj1e0geP4cP/+Xn+DHvznAJ8ya1BQEvR4cXUFEkK5WoeoVmJaK/Y6Dv/jT97FfV2Xc2zqZOuDo6AgGgW+rqJHlhyCTY5uLDPxDQyD+m8DTJnh0PXDYy13MGsqIbHIiiylk7NWKwVGIuRtILTJrnOuUZzZY90lH1yn6ox6+PD6UCBM/AYIoRRIV97EYguk55gnzcZmraWBnqwrH1DAdTdDrpZgHQKJVQH48JCjmd2oqdgk8d3fQZj33YIyIMvPTAZKqhju33sNbN7+Bm9s76NaacMcTaLkmWbR8n9GtOIxica6eTDz4/lyArtw7BiOBLPjxAT59+C/wqPcSk4jjqY39nXtoWdsIRjGmQw9jP8Isz5AYMYzGL5AoAVI+BowinSFi5Mo8QzCOpDQvT+rIYi5mhTCMEGHkQ9WpZCQhZiNOLcy8FGpDR8OYo54l0CNT9jOcUxIboaIx6uYONG0Him7DrlbQqgP1pge9OoYbD9CfupgGVGtsYTtI8WL2GEnV+v/Ye/MnWdLrOuzkvtXe+5u3zwxmBgspgGSQki1qibD8B/jP8y8O/2pH0GFHKGRJJgkBJEQBGADEALPP23rvrj2zcs90nJuV1dX9ul/lgEPTtlhkY/pVV+Xy5Zdf3nPvuedgp/suBuo+4vkQvT2qUhsIgyEm42Ms/CnSIIeSmdjdewy7vYM0UxD5CbQYmByfY24s0D4wYHlVYsmfJujtPMbeo3fQUl1MPjtGlsTY+/Z9tDo2zkcvxW9WeTmZXottVw/49QaKNzzpmgC8ShBhPZv5+oN+U7BzLVBoAjzLBu4BVTlt9XCuHjHXC7j1A3pTNU3EABpEBNVD+XcPdK6Nw42+rZsZ7vqz62Mve78RWF79exkSvCGLXW/z/0ngWUcTVSVyzSB8yedbJ2C96RI0BZ7Mim++3g0RbAORK5l0y9i71heRebh2Hfg+Qay61uN517lyIW4CihtM1//X9ng2DfjriufvAjzX7xVZBxrQL2+C1ZVK9vpt3xh43rxzb79iDHE33ZdVRX3zusO1YNNa3Ax41ie8uYK3KXF5c836R+C5+c6lVYTAzluq+avxkwpDDTyvX6d1YPymSudt98Sb3vs6wLMKb5cK+2vaE7U8ERkw66nS2k6l+vvySS6fIf21Uj5l31GZLnD+4hN8+Of/G6bHn6CtRUK/DHNanVjSj8h1g1U3JpPZh8hKIq0lYiqJhqFUOlnFoxIrK0WkW/KHlU/2R9JnkpRB0j3pEzgajhFHEdqei53/l/IiAAAgAElEQVTdbfnu4dGlgEPHtXH//j0MtvrSNELKJ/dL8JlmVHetKkwEohwP9lESuFIgicfBl2FBRIEY6NM3kTYR7MNjXyXBKD9Hyq0/p01EJR5Eui/7GJMkFJ/R3d1tOX72//EaSgXM0Fc+wRlLjSB9khVJE+PJXEKZrd2BUILZd0paq5prGJ1NcPzyRGic6rLSSJrqzs6gAr9BKH2zpMQSyFrd6poR+NJihRniYDbHfDYXaqfQO8MUfpBK3xirmfQOpTowq51ex0R/4KHXd7Gz58AyPUzHEV48O8Vk5KPT7mJ7qy+VSk0v4VC2NtewCKgArCMjcHUK6FaVdCBF13F6ePSwJ0BkEeWwpL/URBhPgJx8UB1xkGM0ZQVTw6OHD2FqKr768guh3nYHPWztbcFq0TPVRHxyKHYkSaGiUHVYbkvou4eHh3It+922iBcZtgGLfcUEdnEudjGskHr9AcyWh717B5h89iF++H/8Df7qV6f4fKEgolBNlsDScgR5jjg3YOg2uq6JQdvAblfDDxj86yn0MoFjmFKZpd3P9v6WeM0SdFKhmRRbzn1WPflvVuoVtUC7Q8XbEosggVrqMA1bKs4E8QT1VEdWDBWabiKYJ7i8mEHXbLlveF0IativmSU+Fv4Ip+MAz88novzLxAWZCFTzPZ+HuGRSItEw6Law03eIcHH0Yog4hFTjNM+F6pgiykhv1tDKoLUN7AzaeMt1sKsY2LJtLNIY/QcH6Js9mAVpqIaIebH3mvcG+4iZYKA/q1B+WVVOmKShOjXndwpDt+DY9KJMMJq8gJ/NkGsKLKeLne376NhbOHp2iM++/BxnwRCBmSGzUljqM4SpX6nZCk1Zh156yAIVl8czERgqSoJBE+1WiX4HSCJWmEskougLkL29CFUYg0c42I7RUhbIfQ2zkYELUrqdBTyzhZZxH6r1DhRvFx2PVekR8uwMheZLewGFjYLUQq618KiY4YX/FQLVw27nO3jkPQayEVp7bXR792GWGkann2A++RxP7r2Lrc49TIMC00UCPwyRBj7SyQwvPv4tDqcjtB9u4eDpDhynwOj8BFFhoXfwPTzqP4J5Ocfw/AgXyhhWO4RfnuN8OoXyanwDeFZPeVnMxA9nw4v9cFcCAbd/mI8A8rCvgaZbIuMmQY9so4FKxl2COjePsLbxvElzXAVyDUNvxqRVR8ibA61vGnjW7L+KcXo7uL/p+/b/VeBZZb9r4Fmda20nQyW0TWE1qX95A+BGyXSCz02vZhXuZlRbPmhXd8jS+qa+mvX7twHPm0Ee/23qm8HDpnO7+vvmalT12c2LxTcpLtQEBApUX6sGroPHmwCxPt839f6R+rTp9U0CzzoR9qZ9cprq1yZrXTa/nkBbEpI2Hb4Alf/agOem59KbBq3ZPHy9x/O2RMZ6h+LGC7XhAzXwlDVy+ax9DUCuAc83fW593l+b379DgvLrAs+bPp4yP5dTXLhKtYhSTbVdFm3Xqbsqv1BwXaTaqoLR8Sv87Ef/Ds9+/SPstzJ0rVTEXxLVlUrceDwVtVRaEBCciQ2EbYrf5Mn5UCpxBGheiz1xrMLRKiKUqigBLEGhtIUoOtKkQBqXle2H0D1V+S4rG8OhL6qt9NMcbFXKsVkeS9WTdy/pt8LxUSwR5KEQTrftyT4o/sJ2IgbOBAq0s2Dlld6dUZQKRTUMYwHb7GMkbXcy9hFH7AG10B90REiJfqPswSPYoz8naXHzKatauZxbu9NGnLK/MoLJKq6uSb9qzp5JukPoKgbbPfHgnE1peZLA1lyEkxiji4n4cLY7LXgt0otz8X0k/dc0HAF3YZiJaI7dh4CXdosVGwt5lmI+mSH0F1BZj45TXA7nIpZimS0YhofJJBAF4cF2G9t7HdgOA/UQ2/cs2EYb81mCVy8uMBsv0Ov10e93EAYT6eHVyhLT4RyjkQ/b7aLdrRR/oaWYBz6CIEW/tyd+nrM5+1IdDLYGaLdd+MEY0SJEMIkRzwvxX2wPWtjb3YE/m+Ds5BidXksAuWppCJJAAI06ngrQM2wPmuUgTAtMfV8SCuzr7XXbcFsmTFeDa7lIFymGF2NRDjbdFnp7+zA8D289foz89Ff4iz/7K/zlT4/w6bxESP9S9g8nARbsIVYdWJqLlm1je2DBMUL80e+/jZZZwCaItF0s5gEWsxBe30XBjkWZs4qATb5ardYKiKpqjv5WRc3O4hwq2IOrI4kTUapl/zArn7weVGqOo1J6klmhZtVwe7uHdoe90ymQB3CKBWaphlM/QaZqMB0dSbbAi5Mj/OY5vSQ5/03xV+16GvZ6HozcwGgYYsqKm2vD7bWgGAbCUY60o0rVc2e7jXe2+njaamPfdTEL5th5fB/GIkc2Wwhdubs9kN5bsDKcK5jPFgh90uA1+LkPQxuI0FSazxAlExTiodtBltJ/t4RhlVBEt8pGq7WFQWeAj3/zEX700x/ixeQ5kk6OslVi24xh2CVyrYQUdAsdlkpabA+XhxfIowglBaoOtvDe22/h8f42Lo5OcX5yiDibQbMoyQtcjlN8efI2HtyL4aljpH6JxdzFIi1htHyoRQo1thAq96B2d3DvALCMc8ym55VXp+YgN9pIVRu5buBgmuGiHCHQeujbH+Ch+xBleooACdqdd/Bk/13styxYCDBo9WHqDp4dvsLFZIIkS2Ey0RXn8E/P4JcRJmoCs6/B9mKE8zMsEg1W/3t42HsKb+jj+OWn+Hj8MWLtBWIjAF1/lZP5dTuV6nnGxb1J72ZjKQqhp6yCu+opd+ujc6OoSwNAUJ3B1f/e/Yx+/RzvrGNt2i+fbTeqpbftl1kMyo9velXD8zpV6ep7fCQp0NnbccelqoeYPPhVD+vartcDTDHYrgOU5a5XxuJXBKxGAKOeQ83OsR7YW+jCMk1IC6lB5rLiKdz4K4J0xRKrKNP10PJUJFu+FnRJDpzVcqGaLSsCa/Ok7jGucuXXe6LWKWf1eZUc+0av64TJ9ao6K2JSc1+zUrirx/OqOn+9Lr8awWXPK/PDG6drg6ruejC66TTZb3yzp/rmLN90TFf72PzJ69TL246uHvOKY/jaHbf2XjV/mrEwasBwk10gAXF9nywn4Wv7XO6iwe0vJ9QU1DRpKeD0oifem14CYinbWYtakca2/F3uFhHeqBNc62e3XG2rgVztounx8+rIPVCv2tcGbnnvr1+fOyfW1Vry2nnePNwb27itN3bzKr3prnjTk+f1rTeZFzL8m2+PO+UNrl2TKlv5+lDdeH/ZRvXanLwJQuvk8lJofbXt6/PzyrWYG6zTVdX1v3qJN23d07+i2F7V7GWusg5G8Z5lrEL/xyuz52oVZeIpKS04OtDREsSjV/j0w/+E3/zsR8jDMbodqrBWvpCsLkwn06raZzrLClAmPY2ObcsjZkSK3lJcSBRvNUJcPruoDGrKD8+XKqoE7AQaYUBKJyunpOwWMKwMqp5A02lXQsEeCrDQEoJV0qxS3SVIpaWIZgqQPDs7E4GX/qArYI9CPBwwVh/ThJRfRSwvCHrpsRcGCxiaLX6N8aLAfBqKNYTVJshswSZgjkI5dgoj9Xvs5SzhB4FUSgmiuT0q1PoLAm1DgAgpuFQ6ZSWWa0qldmpX1OM4lkqZazkI5guEi1BEf/gZAmCKIs3mAVSFwjuaUH4J7OnjSTXbJImkosiqJ7dDivJ0vBC/SX9GGmIEVVPEkqXd6WA0nojy8INHb6HbbyEIqDA8RLvVqiiqYYKLCyYKQgz6AxzcO0AUBrLPLM4QzEMRlyFwth1dfFt5PaM4laoeZ5jvUy8oRa/fQn/QhmEq0pO78COh6SLXYTr0QrTg2l2cnFwAZY69/YH0g0ZxiDjJYFoOLIU9klQ0ToXmm7KylbN/NkOr68HrtNHveOi4FlJTQXw5wfD4FLMih9Xto9vaQpnr8N66h0fJBf7yz3+G//CzZ/jtZYxQd2CIk06EjIG9RjEgUoNt9CwHA8fGg4MWup0C2wMd2x0HZRBi+OoMRouWLbZYmTDeMgiUgik8y5He1jBToBoqBgMdrVYb8SISwMakB9tBfD8Am0a3d7aQ+KEkWGgXMw9C+TtT6rTY6XY8WKwophn8eQrLLJErIcIswoU/x+FwilcXc/GGpTdrXOqIqVZrltjdtfHuox2UYY4XX44xHGfIdAuaUylGW10Lmg1s9z083dsTX0p+NogyPH7vA/T4+JrNUWQZ3I6H0mESxYCaleIL6i9CKJYp9ivsI+Z9TMEpJnuYaOF9yoI/kzyq6cD22sIW4b3QapsYzi/w809/iS8vTuCzD9p10d7W0DFiuFhATQPpy5wvSqSlKSCWN9D9/ffxg+/9M7z39BHahoHFyEeZUGxsgtHkBBfjY/hUIaZNCe/d7jZa2IEyNnB5/AIvhr/AuJgiocouTOiWisGWCtMlHT1CEJTS76tRadbhj4PkYi79mI77AL3eB2g721Czc8wvP8YsSnD/ve/jO7/3L/Fg+wk6eYzjzz/Gy0v2A3eEitwzXFhpgvnoFKfFApnB+3IBBQHyLMQsnGOS5hgM3kXXfoJ8MsfFy5/h2egjvJqcIyxzKGd+cOvzVWgsmxP8Vdi+SYyiyRP1azzDN+2v6aa+zmF9U9RFgs6kgTzE9f3dBsoq4Cl9JBteLLWvSHtrNiB1/6FQk5Y9NNVkWFKOl8E5H8T196XrZtNgyEY2V8CuelTfoMwrzPhl8FlBy2VsUdOslsEIvdZ4XHUGXPqDljStVc8TnyUVoORDtn5dzaclnZLBjETfV+Mgv6/6opahMhvxN7xW31kG8PXorlc3eXrrFNoaVq4LXlW7uSNZUycpBPwRPNRktLsPjtezSVW3medspQrw+v10/T0JLjfNHTnkzXPnNgrhzbNdjf3aH24DQ82OqTr2NwLPtfn3pmlx23Hd+vkGC1RTcETQuZFqWwKGzP0K3PB+qmjnlRnWKn0lvVyvH3GTa/LaNVqb1jX4rJNK9bVazfpGc2fTHXnL39eSEE3B8u+wl41fabLvrwc8X18vru/jegLrzv1LRvUqESdrWJ1cWZujGU3jpQq57BZdq0ZenTz7Lq8Ci+vA8+p4NVmc1oDmcsKt+kOZdS8r4FmvqazykjJYkxxIneOzKtM8tIwS+uIM55//HB//9D9gdPwFWq4piqGaaYm3ZxrFUs2UoFMzRCxIQKhV+VnSYzMtCrEC4VxnJbQoM6noVCC0oueyn7qgb6WmSKWT1iUMtItCgeNo8DolLIfUzQ5Ujb111fOXay3BJ4WI6A9KMCxeoWEiAS97Rx3PAfXS2H/KgZbqZ5bCIO3RNAW8zaZjOZ+W3cF8EmE6XAj1kd/buW/DYqMi++PiRAAhwQTPgUqlPH9WOAlMCTR5XHyP4JT/5nGwV5V0VFY5SaPkOVOZl6CF4iaWbki/JitnrKYSzBHIzWaBVA65vrOXkQCbvam0qggJVEMfjkPRnZZQOEl/HI9C8W0k+GS/ouuyb9FCq+1Jb6puaNg/oE+mJYCQ/ZWW3pbKLffPYyUo5vHTNobnQuooK7qcrlRq9VoURirlOEhqoQpvHGfIcwUXF6nQmHf3uuLtStEZUoVJzyxLAwoppzaVZtn32sbwkn2qDnoDisZECKNAaMKmyT6+EkmUwJ8RhJDiq4LJawoG2R0XbreF3U4bXcfCTEmQjaaYnl1gTquXThcds4M8LKHv7eDbSoa/+PGH+D8//AIfn4dYqI7MdbVIAFY+eR8QWFGttrSx7XbQ6+rY2lLw4L6L+7steEWB4bNj5IqDnHRuRRMLlLajw788EeCZw8KMPZUosLOlSwKG1W8+JDjfuM8FKd9Fju3tbRQLUmkzpHmKuEiqGEOhF6iJtucx/MIizDALDHS9DKYR4GJ2js9PzvF8uMA0phCpClIBFpmBBcV0zBQ7BwZ+8E+2YGcqvvhojBcvEviJCcU2YNs8ti48V0PbNdB1CcIN+NMYquLivfe+h72WDTtPUUYxuE7kriHV/JZmION9H4cIyXTLdLkHmWjhD+9pvvjfuhpMtxdVc+TaT4ZjwMhQuhkO/RO8mg5xEcWIFQ1er42uFqGnLZBNz3F2donzSYZMJT3ZQbfVw7ff/uf4g+/9a9zb7iNf+AjGc6iZKtT4MJ4jLebQrATz5D9hXPaxtf9HuNd+AmMa4NNf/AV+8tFfYqxEKBxXKNqmWSW1ci0EL1MY0zFBh27QjseTe+f8ZIR8nqDj7sFtP4Zh72PgmvDyQxxefIGwbWPv7T/Guw/+GHuqguNPP0NQlDh46ynu776Frqohnw9xePwZvvBDsVfpOAqU3EfgX2C6OMc8jaA7BzDdp3ALF+r0El+e/xbPzp+j0FIo53cAT0aR//8Hnk3DtqYB88bYQryjKiLDm1/MXF573VK1uZKmf/O2WGVdyZTcUulZVXwksKvG5CrIrH5fYWX5zIaUe8N+srqyUh397RVPCWSWAeeypings5bZX6nc3ghKpYK7dqRyZuzDFYB0/bpfr57xb/w093D9sxXoqI6Vn6FgxaZXlQ2/+pQE9Lf0EqvktdcVseUeqrCwTgXISLw+8ivtoitbClIvNxVFpALWoFRWKZNu2NpVieO14XjTWN89dpvH9a7v3txfPfSvvX+Dlt4UfMrVv9HvWX93tY1vCDA2ASK3VnNvGZxKlmvDuNKvm8qRVYagAp9LUSXxya3no/xy9z1U37NNjl+2slx26lkm9fr161Ofz98D8HzTvNh0b3/Tf286Xs0rnt8s8LwpJnS1Fi7X1lri7Q7gyfOrQOcV8KQdwXL5X60yXL205fSq/lrNPEmOriVttaKskmy0YVgmE0V1Vak+xeQiv2O6LpRkjstnv8azv/1rnHzxc7hqjE7bRpRm5IuKiFASRhJ0MsikKiwrMwR/pNyyEiliLI6DXp8CQEplLp+n0gtH4FnPe2EiQZNeSoKe0+MRZpNEQCbFb7p9qrDGUA1X6Io1lZkgkC/2P4Yh1WAzqTwapCKapvSnsapL9hhBWzVgTKLSloJUVlb5YvmuY3pQSg3Hr06FOqupJrq9Fgb7rlB003Rp16IzWLVlO/O5L+dN31DSbgkieQwEakLjtW0B4wSfBJ6kArNfjr2g4guoKKKKWrLHMK56T2lvwm3Q/sQPQvT7OwJ4Sdmjyi5BGima/mQuNjcizORYcowBKzZ+gjxlVZsiSYbYcsg1tXQByOyndVuerFekO1NUSS0dGfe6glwlD2jDYon9Dd/nI4v/5jWKIl985h3HlSqr74dyXWhBc3oxEmry3v6WqLP6wQzn5xcynrpGcaYSikbvV8DU24gi9qm2hY4ZRZXwE9WNTYM07hBhECKivYvkaDRkvBZlAYe9rf0udrsuPFZV8wSlH8EfzTAjQPc8dK0WSqrx9Nt4W7Pw5z/+Bf7jL77EZ5cRIo2KqBTSSsSSRpZQ2vsogJGb8EwH3a6NwbaBJ486ePfBAPc8B/NXJwh8YBJmiAC4nbYo+fqXR3ApFFSaGM8yuV5bA0PsUwjoCfhJGedApkVaWerQrDNRUbCPNU8R0Y5IZ7Kl8nY1DR1FSnp1iigx4Fm8dzKcjk/w6ck5jucxItLCUxVZnCKKLcR5Cc1JsHdfw+9914MeFfjq4xCHhwqCxEah6bDNEDvtNg4GHXg2LUpizINIqv0Dbwd7nT14HQMdz4Kj6AijBVJbw/7+LnYIhgGEaYRpykpupeouVXmFSZOqD7Ri0zE54SJNYullZnv1eOJjEk6AVoLIiTAs5jhdTBBQqEjdQsfM4GoxJsNTvDq+xNTXYTstGPCw3R7grbf+APfu/R5atoI8mSGe+ygSFa7tojfooL/tQjMjfPHF/4jzeBdb9/5bPNh5BDsc4ZMP/y/8/De/woLFFEuD6VGVOROa7iKeYhEDXN743FdU2g1V/bjnpwEctUSv68CwqP58H9vufTwc2BiGX+JF8BKh7mG3/z4etg+QzEp0t+7hvbffxYNBH0owxKvnH+G/fPTXOPYtPLj/Ph4f7MHRIoxHn8CPLqDq7Ifn9dNg6j20nX0k6gSL5BJCcPhH4NksfNgcmDYDsXzkNhEhqhX81o/u1sCkQVW6qmzVKoZXtMOriueyurEWl1YCImuAdXUgDYBIAyebOpy4AjVrdMgbQI0dBctYuAqfWSFcAss6EGEfD5/96yB1Vf1cAjZuVvw+bwS1pFLVryo4qs/xBkXzBvjfRF2sR339Er0OJqs9K4U4ky/DrCuRqytxmsrH87pKbtXvWgdmdQDfhGorgVqDynuTnmQ52jf4yV4b70bg4esBz7sC9q9T8dx8fy/j41sqPauAc1nxbLISNPpMAwD7dYDnxkoyAYOoWFXZjLq6VkOF9eTVm1bNpmNZ3x9VGmcZuNd2GfW5r3Pnmy3Vf+dPNQGA6+vF33mHX2MD/1AVT5F+WZuPNyueAvRqZsqbKp5SFb1e8ZT5smqdqAZDk7WuukvqVbFqn7h6cqhFIUGjqmkCHLkes9InSRPZhSpVx7an4fLoK3zy4Y/w6pOfofDPsN8nsNKwiGJJIBKwJLQeYSVOKK/s61IFdLKyQ/B1dnoGp+WhtfTsZKWRVT8CVQZ0BInyA0XAIvsa2f92cjzCwmdvooN2l99XkOZzQLUgugOk0Sns/TTl+75Pein7F2MJ9Nn7V1UfqYSbrkBn/ZRgZUZaR0oVjPWTsOrBo5jQqxeH8nzY3dkRYZ9CJSAj8EwFZNJihP2sdXWQ5+u0TDl2VjKlOpimUtnksRF08j1WXNMsEQ9QAlKCED6DqXK68H0ZQ9KHCUayNJdqZ7iIxc+S4I8VsV6/i1bbQeDPkSyopGrLd3he7Olkjyp7ZCnuYtv0FaRNCfteSVmuJgPPXQSQCB0LOlMqiANFgKfMI7k2BBDayneV50XKZ2vZo3txcS4VUhFMGs0EfDpOG16rg0lwLpWxne0tAdej8aXYbbikLeodLIIceenDslklayNL1Upx2MixiCbI8wTtVle2F8zHWPgLZCmf5Uw4AAkTAArg9Dxs0TanY8FUYvhUpqJ/4sjHJIpgOTb6bgsgaDeAe0Yff/7XH+GHf/sMz8YJUsMRZVwN9DCtGFmFKqOCMmUaxESr46LTN/HwQRvffbKL9/f6CE9OEQxzHF1MMYwSOL027t/fQ+6PoZNbmtMmiCJZpGRrco9znC1HF/BP0SHez1QmTmk/lFCQS0WcJlgkIXTbkp5lJkfyJK3S+YWKmU8RKh+DgYFpMsOz0QUO/QCzQsUkoB8qC7cUtgLMdontPQWP7htIJhGOn/M6GIgKE7mqwFBStPIS7+zvYdBrS7VtuFgILfRB9wCLwwl8lWJPbdzb2pY1IdJyUZfea7fEW5KWJQslg23aEkOS6p4xCaNTBbktawkp2y2vBSXPEUwD6b0dz6Y4Gb9EoE4QOwl89ghzjVMt7BVtGFqERTzDcDbDbMGSUxuD9gNs2dvQUwW5sgNY27AMCphlcKhKbXTQ721ha6cH2ysxmx/hy1//7zgvHFjb72CvdyDU4cXpMU5H51ioMfxkiqikP2wk8zEpfCQ5wHZdmUp5tepyLZ0OFWz1S9x/YIidjz/dQjLZRp+N1k6I0Jxilococxc73hMoxRYePXkP3337KXbtEpcvfoOf/epH+Itf/hhu6118+51/iqdvPUbbpijXlygK2hwNsIgLBMkMue7AHbyDB4920OuY2Osa/wg8mz7zNwdTS9rSplKTPEubBdavV+JuHO1yl5vOIV/iqLsCKu5Hlo+1w1oF7Uuhm+sdum8+yaaBW8V2fXNWnvul8HR1ChW45IN9+dxZ0bE0hca0FfCss+gllRuWe6jpxKSM3ARCFc1pGd4s+4U2VfmqQGvTxV6zLVijp9XtnPXpSzxXX6QVjFwDvfVull+4XnSur0wNQiXcuq02em2aSGKhAbChatymVw081z/XZNt3b7fZ/bEp+P+mgedt9ML1c9i8RlSfrubO5tffbQxvrhWbE0ZX0+FqXvPBX/euV9X7BhOiMaX6KrG1EXjKjbz5fts8qs0+0fQ8m36u2V43f+ofEnjK3L0FfFZz+koc7RrV9gagFH7jurXa+vq8uqFFU+Ma8KwvfTWLq7uHvf8GKYW0SmFzlqx6rLhxnipSrWRFzMIQv/7pj/HRz36MaHyM7baGnkel2EhEcjL2ZFLRM6J/XgW0BJwQdBrsvWT1ij1TC+gmq0CkuPLvpvRbij+nVlkvCMDJc5RSrSxFbGU+i6Gr9ATsCeXQsGlXMkMc04IgrXwSdQKhloAfAjMK8DDYNy1WST2pzslLJdCmrUkuPok8VvHuswk+VaEXDs99RGEu4j1xskC742B7py99dpPxRMaJwLryHLXkhyCUlVIBkTbpp45UWVm5rCuG9RgQpPF8Sd0lICXo5GeZDI7CBUaXQwE81XG1pB+QYJoWG4ZpYTobS+V2a6ePXq8tar/0/WSAz+vGAN+f+zIGfNHWg+I7VBjNi/hKAI0WI7ouPbcielTmCBcRxhcVRZrHxO8SnNbUaI4t/+15FtptVokVnJ1eyH6KXMVkPEMU8Vg6UgHN1BG6vT66nb70647Hl/CDuVinoHDhzzLkWIgirqY4mE1jdHttdLoGijIUKrb0pLZ7GF1ciCgRclUqa+wljbJcwJXTdbF7bw8dT0ERDZErrKjaGI8JbnyZazudNsokwjycoa3t4C//yyf4ycevcDTPUBikMOeiz0tqM2OTquc5Q56ygm9I5d9wFeztuvjO4x18/8EuytEp8omOw7MpjqYzlLaJ+w/24ek5tDgFmbtFZkhLl2UUUHUVcRHDYfXQ4/wniM7FF5TiWHnKKqiOKI0xDWbQTAP379+XSvl8OpWEDMEb5/58fA7LKrEofbzyp3jlh5hk1EABbBPI2cassF/RECsXz84wP08QTIGs1JBqEH9MAvR+puBxbwuua2NSpJgrJQ72H+Bx+wCT37zAcTkqcPYAACAASURBVDiG2XXx9v372N3ZwgIxet0Wth0HebhAEAcwOi7eOtiR+45JD94PTHr0etui4DuZzGS+zSYRzk6G8IMJFCNCjEtc+Ic4C6ZYlAaszj3c23+CD/omXpx8gd++OMIJe5tNB/s7T/HdJ3+E9+99C+kkwNjPMMsJ5qlAncKz21AKipqVyAofQXyE8eQZOrBwhhmmvOecfTztvI0HnS2E2QWOpy9xOZrgdHSCeXwh64vpUJiI66KCJKY9UyEKwMzLxTMLWzspnn5LQ3/Lhj+2cfilgfG5JV6d2/d3sLXXgmWwbWAX07mJ3s4u7g88mNEQx1/9Gp++/AIvYx//4gf/Cu88+AC2ZgFZCMsK4ToaEvqwmiqgp8htDVp/Gw8O9mCXCpycVNv53T2eDZh4csNuCri+6Yfzpv1tfnwvA8CGQVSTc7xWdXrTATSL25YP0bUA8CrKvrH1hsGY0NmqndeHsPqmAE82ei/HZbmHVZCzNk58CDc5hSbXiDfCzb4z2fraDhhixOUa8FxWRFbAk5VOIa0UIqxQiySJkCFTisvApwaXovC7rFxWVdQl6FxRvm4E1zeC3au6zLXDvPOKXwM/IkC1HL+651OuC6SfpLo41d/r/ksZitX4E1mvCwfVUV1Fs62vJ6sFm14NcxYiJtPker+2y9sEfdb6XO8+vs0Aaf27t60tK4B4y07elHzZNGbVpWgyGm/eUlPg2eR4Gn+mAWV6lXNZd2ZeU1her9Y33e+mdWBVRV0HIDcrZjVLZPO0bnpY1z53OzG9mQ/0NzEfvs5B/8MAz6u15Tq99upeWE/EvbHHcw14rt/p66sa369Ip8v9Vq2aq+RjvSIx0UjrKL5y9lSSqsoln/Q8VYNlOwJOL774IX710x/h5MVnsNUM210XJUVYMnp3WojTTPrWUlaTEvY9qkKfJc2OgIzUUIItvk8vR/YN8rp7nivKtgSOBGIEhwSeWZIiDkOhcBJ4liXpgF0opYU0y2A7KgyzQLBYYDabC7jjdweDLTmH2XS+PIaW2LXEMXs+qwqe7Towxb6lWALPTADW7jZVN3Ocn05xcjwRsGGarojhtLsECawNFyKow8pjDa7b7Qpgsad0Oq0Ca8tVxXuRwLEGcDx3qq8SfMtx2BYsp/J+lOM3zWWPZI7R5SWiiHYpgGPSND7FeDwRWxXX88QjsVRzAcRUk+V1pFIqg3sK70wmvnh8cq7RYsNrUV3XETsKUjJ4Lfg3Uo45ngSe9ZhMxlMs5pkcO3943Bwrfqf63rIP1WI/Liu0ReV3SnK0ZokgkXiLqlXvqd0LYVttoLSwCCPpQ9WNSnzKn+UIfPbrQn4CP8PR4YUIEe3td2G7FOAhcPagaxbmo5FUOWlFkqclwihBnOZid2G4JrYPdtHyShThELpiAboDf5FjOppLXEPwLcmMMEA00/FXv/wMv3p2jouwAHQTKFIRBqqApyrKHgSeZa4hzVSUTJroCgZ9Bx883MEfPj2AtZhCneS4GIc4mvnw81yuSc/W0TMNaIUmwIX3l6MrsDwLQRLCcHR0eh5sx0CWRMjpJUsqbc4qqCb+mtPAF3bf/v6exFkU8SGrwDIstFodLOYTBP4Ql/45jgIfo7JE7gCGrYgSdMTeUgaAGqCZCmy9ROajAsOqhkUJOd6WY+BP3v42zKSQavThbARfAVpOFw+dLTzQu/CRICpSeCop8A5yChFtD7DXaqOMY4RZDHvg4f7eQGjoTHpwHhB4djpdSWK9eP4Kx8en0AwXuulKosNrG+hvW5j6Fzg+P0OSW9jd+xbu33sCT3uFH/78L/HboxMMwxS2t4X3n/wR/vT3/xUe9A9gl0CURpjEY0zmx5gGl2h5W3DtHQHqM/8USXEIzRjj+Vef4jAJkdh9fOvJ7+NP3vt9bBspfva3/x4f/uYV5r4qVk8JQqhayu4BVMx9VqCZlKGlFPl+BZTcRKcLHNzT4TglZhNS4V1MZn1MJhp63V30PRdMdXntPcxzFYmewlYjlPMhQlocdbZx/w//BH/8YAta7uP8/BSzyQKd9hb2HxzA7SqwOwYs10aqKgjLDJZqYHI8xuL0AsrFHcBTFOUaxlgbg4tvIFhbfzhv2l/TB3kVNDSpPVy3Zbh9+8ttbRq0mxngOw+29tSsHsDXg+36PXK3N1eH1uO1m4HSqtK3pKHW+7nVf1Cygs0gS5NrRBW1a2e2AjlX73J3yZJiyvMgtVb6O1c9nFWljxVPkc0XwaXla23jtcKtVG+uUW2rHqEVoUui7zU68m1qp6srsjkSXg+sa7pzHeCvgzVqRdTNbusjXM3O9VRB1Xu6AppyCPXfq2/SeHpTl2fDW1uyZBs/ewugvBUQVkj/jbdnE2rv9Xvh9aP7XYBn0zVj0+ea3R3Nq+Wb9iezpkklsIF3KI+9cuq7ukbV9KrGWM6Nv29IINTj3+S4ZMvL3VV3YWWXUeXJqv3yd2lP2Hy7NRmuN35mdcwNn3//NQHP26qd6+/VPe9Vy/fVfVk/EvnZusezHud65a2vfXVxuIZVFc/V41SAZ61+XM+LZesBg6o8h8Foi5E9xUEIRqgSGczxyY/+Zxw//0SUOi3aISikctL2wRRwSrotQQX7Crlv266qfQRnpHwy2aovxUYIAFhp5Lmw55LiONUYkP5JuqwhWcMKxPpij0ITP6V0MB2HGI+m8NoWuj325OUSYFKVltXVPi0pcmA0HsPQWelk/6QhIiMEfDwO23FFqZTrKEEXd82g2KV3YJpjPk8QzAmECYgLxOlC/BPbPQemrsGfhphNZ0IjpFAMq4wE2BTdIfBk9XNrtwubHoni24lVfyerhUKTTSlmpIsaLFVuWQnlWLforagomE7G8P15tWJkHkZDXyqt3V4PXpvHlcByNFguPUbZo5pCBwWKVMynMWYzqt3Sl9QUpVmvTbBAlVFVjokgmS9Wq3kteB1dryW7I8BNI/aKVlThukeV/+WLAJ9JBbYjFjnpvCmGl+Oqh9ShKjB7GNkYV6LTbcMbFEhiDZNRjDn9NJUMgy1eAx3jYYwkMuC1WcUucHE+w6uXZ2JVs7ffRqvDyqopdEZ6Zi4mM5kbGgyUBenAufQYB0kEzdbF85MVKFONoIQl/Jh+nBqm5zMEBOIE+502PN3E2ashPvz4OT4/mWISlwLElCKBqeUSE5JszSQ3VX+5T2HNqgYKncDCw7sP9/CDp/fQQQRtssD55RxHYx/zhP6lJjqmim3PEYViDkcS0UajhNVy4DOZYkBEoFotB0UaIwkC8ZeVSh37oyngIwl0Ra4Po7Ik5HhFQivv9HrQ8hLxYi400ZmywMIqkJkloizF5ekM80WOKFNQ6iVMF2i5QL4A4oCATUNIfoNj4L2nb+GD+08wObnAsxevcDqdIjMNeGYbj7wtfGvwFgz2W6cJguEYM3+K3NGxtT1A17ShltSuLaC6Bg76FNpy5H5P4liSQ0w81VRt8fg1VagU6Cqqn0Gvh6KMMJuNpGLf7ZB+7uCr05/gV88+xvHMh+J08NbBO/jO4z/Et/bfQ5diYGTpGbyBQyzyE5xNvoBpuxgMHoqdz9HxM5yc/QZJPsQ0mOI4BQqvj3cfPcH33jpAPrzEz3/5a7w8Dyq3BgpVke0hzIBqCeb9qKpVby7nroih2QravQ52tvpQ8wKXp0P4sYXUuAd/YYqFypbVhkUFZdfFMJrgaHooHrhZEEKJTbhbj/DOn/xL7OWn4vc5Gp8jjLg+7ePeo4fYOjAQ5uzpTJAXBjSjjUFvD1pmsIkdyuXs9oqn3MUbI87qMbEpwPimH86b9tc0+ljWlhp8vNKPffNrGbZtCo4ajmmd3xWw8tp3lu9JGnizsuq1I7/TRoIZkaszrIVFrin0LAUbNs4LVt82jYMA3duVNq8HOKRVVMI7tWH4lcjQWiZc9nkVkKzHqdc1Xq/k9+u5W82nakxXFddVMNzgRN4wMW56Ma4D0VXQLdXZda3Hun5+1etZnc+aB8qqwrmeyVgGQA1EjxpM+urh/nWqp7cuGdWbcmRVxuCNu/4mgKeErvVNs06hXtvz112Tbvs8583N91f3zcbVYvN9e61a/obtNZmh1wP72zfGa0SV96uOy+Xn1kCYHNMygXDXGF5L7Gy63vWNujaNbxMXIiGg8dK5cXJX91U1bmsge3nu8jbF9Rrs8OvOo42HtnHefB07lddnxvXjvZ4mufNchPawTD7cSbW9SqbcBTyrU6tUbTcDzytX0+osqmNdF5Mr2BtSLGulZQaDdMs8kyqnSTpqluLViy/x/Mf/E6L5ELqmQCkyxAtWEGO0u7QmMRHGNIsnNbbqByQw4bwQkJVkAgoJZDg+BFl8VWqXpLARJLE/UJeljf9VSw1FxjiQwJBUWiBNNJyfznB5PpKAfTBow7QrGxbptdQJUjyptNDShYI/Qr01NAGPUUTRGMBkFZfWLwSVSSKBrmmYcMxIno8ZK1ugPUsLs7mP6XwM29XR7dPKwkQ4I7CbSQq36s00pJ+NwJaAjsewvbdV+XLOZlIt3Nvbk2ORKsyy6kmK8cFbe5X3KKnCmiZAlpXfhT8X4MkxCuc6zk6mmM2mQsvVTFaGNXT6nggFkTpLyrNjkKYaYTyMEAaVfUWr7aItVRP2i1azJ8uq57So/dKaJGT/o4t2uyu0TIJnen9KAkDilapnt/7hMfG86adKJd7FIsFoOKHPmlR+qfrJOEJRc+kBpf3M8DzG8dFMKsUEkw8e9aWSPLwIkCV25Qtq5hiPFjg5vqxEnLYImHW0OzY81xOV3MVoKgrFRVbJTzGF7kcx/DCA0/EEeG7tteE5JZRpiuPLkVBuR0cTHB0PcZEXsHf3cNDbxfnz5/j85SmOJzHmaaXXoBYxTK1a23IKbC0FclSyDApWVjUUGqtdXTw82MH7D3bQMzL00hjD0RwnwwB+lMG1LLRNoGOzB9BBobJCm0MjAjVUBFmMqExFYbnX7cLSVMSzOXTKGhVp5QOqabA8V1R7KZZFMLpqNBRhRsBTbRERK9QYuZcg93JEaorzyzHOjmaYpSUiqqzrgN0C2u0cWVDCnwCLREeqG9ja6eKffecp0jDB86+OcHI+EvoyEzS73S08GRxgYHhSLdZVBf5wgqOTE0zKFF63DZuGnLyXKNhlKjjoVHOAYkhU+BUf3ySSpEev163mdDpHnOXIYheziYKO10d/4EFRSH33kSasVs7w4fEvMEp8LPISu/uP8J13foBv7X0bTmbBMVnwoKWMC6elIbOe4dnlDzENfdhOF9FCw9nJBMf09IxCqI6NsaZC6zp4uNvDPcPC8ItzPH8xR2SoyC2CzRwFH+BqIQkscVwqqbbMczFkThMgu04O29vGdu8ezELD+PwSw0WBsvcQptPHfqcNO1cQzyN4Wo754hwvJkeIuE4VNvSUtPcO2vsP4cbnWARHyBCKSBtUD61OH62egovxS7GfIgHc6/awvfcY24NH2KU42/AO4Pl1HqibgODX2VaTB/Om/TXZRvUo4y3asOL5DQHPZkRVHl0Fr6rX6+BzFTo1QHiUd1/b0rUC2vpf1iM7eczXFaq1+IVZ4c3xWDPgyYonM2Kr13LDN/dA2khVBamCERkZyZ4vgSe/txyu9SpJTaNdr6BID9Baf2P9mfo9ycpL31AFRt94spsHYs3b9TqIlKu6BMqyGQYrazurQ8JVoF994UYl8yqAq6ugEko3mBPVrjafAK/RplJTBdhfB2H1da2vifQQbwIiKzTe9C5e3iG3sCpuO7vb1qIm61NT4Fn3777p6Kvx2pTIWl6dTaiyIYOiKfBMln3SK1BWVx1lQi7BR702rJ3kbdWwJnOxTsRs6vHMK/vdv5fX+v2yXvFsoureZO58kwe9Wpc3bPSuBM7vBjyr9Hm1ZNRz4CqhVK2T1NK8gvKVre8yEbh24SrQuXx/XXl8rSWiqnjeAJ5Ln+BrwDPXxJRdsvklaYaMrxOhG5KCO5+O8cuf/w3Sz/8tyoRWHuy/zBD4rESS6tmTvdDaQyTllgk7gixWF6fTqYBCz20J8Kx6LyOphhK8UDBlOpsIDbbf71W2InmOjH4LmQ7HrYDVIoilaja+jETwpz/oodMlXS+pvAJrRV4G6RTvCRMBgOwZJZ2U6rGswklFldVOUFE3hh/QO4++nG14ViTnLLQ6GNBME3M/xCKiX58hPXkcpzIpMadPp8Zqoy6XjufIS1X1PrZgezbm8xmGw6E8Swg8eSx1jyeptQTEO3uDFX2V27ZMQyrNSVwBVG7Pn6i4OPPF5oR+paWSY2u7i3bPFrEgjg+LNbZu4ex0guFFiCTSYFsEnR68tgrdjEUFmBYmRVEBR1rCzP0FwiiG67XRandkXPw56ZxV7ysBMY+B147XjNeJPzwnTeFcYC9fItVE0nz5PsEGgbFmEPwChmPj6NUcp0cUTFKwu9fG47cHUDSC0TGiQINh6bAcqvfquLyYSHW21zdhu4DrVWPKuCOZ+AJy6QGqKhW1d+r78KMQ22/tYe/eHloDVqYzOEGB58cnKDUbw5djfPzZMT6bBVB22Wt3H9Hpc5yOphiFBYKMADuDVqawtEJAXS72clRjVaGVMdQiQ0oygEag3JVq172Bh45Z4KGrSLX8kiDWJ6VSw4DVaDWHwiqzRuEoFQ4FbdIYIXLM6alq6Njq99FvdZDMfCSshimkqpMua8MkhVvsgUKZY2w5NVQCbkVouC3VgavbyGkH4kZQ2gVSLcPxyRmmwxgT7o9Fc1WFbilw7RxFVCAirbTQAc/E/n4X//T+AT5/9gLPjkaIEop4WejaHg56O3i4c4B8kYq6csuyxLfzYjzBi+kITrsNR3eQRin8NEFhaXirTSZCKRX9fr8D17UETHOebm31K8GtkFTwBL6v4OxsIbThh0/24bgFZrMLnBwf4uzyAr/xj5EaBM1tfOvJd/B7T7+P+959pNMQhpUDVgpL3xcAX7R/jS/Hf4aTyalQZv2pgdEZML1kokKD3jLg2wrsvo5H213swcHZxyc4uUiQejoitVojOMak2DLXIPi/tGCbLUmeqWqOrAiQJwSJHWz1D9A1LYSzMV5eBsgGT3Hvwdt42G8jCyc4vzhGO/NRpGOcL+aA2UXHvYeOuo08VMShg8mELI/kflGNHGFC/94YeZYgWFwgTqYorRxqz4Tu7qC39Q7ee+d9KMPp7RXPm712dz7nNseljSOGJpBGgpkmnKtNAdsK0jUFnk02WEuc3x0VXKdevil6qAPTG/tdVXIaD+u10boZvNVbl8u4HIpVkeu2KkOjks6VtcfNq3W1f/pILv0yrw3D9SNchiirc1inXzEWqei1XF8r2u4V8LzyJr3K1lfN6uvAcz04rmXtGX+QonAVZt+4TjUebTB16uPnFmpgWZ/h9bmgVRTGujp4597X50OlU1YHcvVRSiH8jkrfFRi8Toe7aybm15WMbv1YNe5Xx7V+H68Hq9eSDHfssDm4WO7vxheurVu3f2S153quNFp3Gh5Yk/v75njdNfZNQcYmdn+1Zm5eN7m/ZOnnK99ZBwzrYlSre6NO3m3qfb2+ht28wzlmV8Bz+dt6IoGB+dLe5eZY3bWefR2wt3qeLIGQfPebpNo2nDvVWnT7ur6+bq6f212brnyIXx+F9fux+uv6h+6wtBKJ2CXQXF2XGnheAdBa5XsVEiwZJLXbEvd0DXje4BGtp9U0enLWicXlZJR/87osr1NRkuaqswhTdbSJR0UOtgKWqY/Tl5/iw5/8BQbRM6SRL8q3nGtUkSUjl/2daZZLjyB/BDRmGVotT4DnIqjorY5d0TYrIFbRaW3HkTkyno5kFPd290QARsBZELPdDqatSk+gBGKJhjhSkCWlbN80VREm0Y0qwcn9MjgXg3pFl74ysXFZWpNQMZT0P1qykM44ny8EeLY7LelV00tWJyvvSdIq05zCRpXthe1ZVW8kgRiFX1hBEf/QCnTSOoK9l+1WS6jHFOg5PT0XX0zHtTHo90VEqQJusSjK8vw5ZlS31QwVhq7Csk2h3NIPdT6ZC7ALZipmU1pjRPKc4m7v3duFZrI/k9TVqrJoagaOD4cYXgZIYhW25YnwUKtLml5SCa34EYpck0QAqYzD4VjGzW21xcc0jjIBkY6jVBTmNBHaJJMCVMwlpXk6m8p5s+pYAdmqX9Nx3apKq0OAOkVz+H1Wzl49n2JIP0/Dwe69Dg7uk346x6vnZ5hNKkVXt23B0F3MZwsRLmp1aG2Rg04ctKZxHRd5kOLiaIjxdC43uqqYGI58TJMQ733wFPcfvwXVLJDFMwx0R3oK2ec5PQnw0cdH+OnhBeZU2O0cwAwv4IcR/ASIWdBkxR8FTL1KohQE1tBF6VkrE6h5iiQrkCsGbLctFcCWrcNAjEdbDvrtDtJERTBeQE1S7LRt6HqBMI0FlHH+9x0Ps2COTFMQpokUJjhPt7oDlFGK2WgC08jFfsbxPJSahlkQCGtABKDA6psh587EhJ7rIkqTpAvEygJqq4DR0jGdzUWAaYIIozCEH+ZIS1XUnKn2oatMWihQrQKDto13nB4Oz88xmlNZ2EbHceGoFhzVFlBMUaho4cPSNPk3lXCfDc9heS30Wn2ZN9MwgmqbeKvnoSyrnu1+vy20Y9r0zOZjoV7zWhqFijjIMZoscDacwPJsPHy8C6+jYTg8w5dffonj83M8QwKjZeHxo6f44Ol38LD/ED2VysQRonwBw6OC7SPx1yzav8RJ+r/gfHGKWZjh8gI4PwSm5xw1E1orwVwr4PR0PN3dw31zgOGzF3h5OseEPtumh67hwCuZFFhgSi8V9miaLXhWF6bpiNhUWsQYn4yxSFR0un1stW1ZK1+cDZHQUuXJ+7jX7yMvF5iEF+hGY2jRJcZRDLV1gN3tD3Cv8wRmXKAIpxiz/xcGoKZIiiEms0OcHp0jnBbwHBVeK4DiBgjNQqqqmruHD779PSiXE//WZ1f18Nj8xCQFalP83SToqR6BjULApbnGm0OLStGrWfixqUJ0s0J2FeCvBdu3UJFu3zsznA0O7AZVUL6xBBPV73XQsPkabf5EdaQNjgpKvtGG/orGJn05goKuhmI9c175n2y4kKIisPlCcjtLL7U3fbjJ0G/e2XW12jd9vgqmlmB3+cErAHpVBa2dSW+C4vVtV0N1fSzW50V9DSnWsBrXtfG+HmI28HVsyAeoxvT10LgKV6/eZ7Z645IiUWoTw6FlF1gVSV+7BNWtc1URX/11LRa/BuoaTC9u8fUaJUH/9avPQGbTSwDvLRXam9+jEFYtMvXGObZ5l5sOafX3Cjy8+Z5suk6vNlouk0LLJMb1IeI6vekJwiOqKJU3T1VmSi0WtqZoXb19x8A0Sp7xFto8sAQwG1+V21Cjl9C3132UV2tGdS8ReFWQ4ep5KXO5vvlX5313ifjauNzGFHjtveqY6tuc36/PZ7WtgnS/qo9u7VCqfywvuLBJ5GAr8MiNrs80vifb5d/lObO0yJLkmlgFVtuWpZ52EfxEAT1npcfAPMyh254oYganH+PFh/8Ow89+AsskhTXB3PflGeF1OlA0HWmeScWMIIaqsEVOQZFYqnusmokYDb1Al2NaVfocqSxItZCem4uFWIrIadIWhf11ZY4oiaSKNJ3M4DmeKLtSGZShPiuOBIGtgQVVL6VCwV5Rnr8o5KpU43WkSsZtsF80jGbobnXEiiJcVPYkpMO+/+0nMO0CcRRgPg2EXqfrrijakuLYol2Ezn7QCHFCldXKp5T2HOwFJPDmdaEADqmwrEoG4wIvvzrEbDYRNVybAMXkWOeIqP5pqPDcLi7PubMcbt+C1608MXmOi3GIeJpifD6Dv8iE8kl1YYI63QAGg45USbKcvXNUA7bR7/RxfESwO8NsHkBRdQy2+qJ8SyGjYDGTfts4IjUZsEwb49EFHNeS3zkmw4sY4aJEe5t9uqaA+lbLkmub55VVzmg0FNrwIigwnyZod1w8enRfAvLzixPpRySopj0NfQ9dNcPLZ2NMpqy8OvBYyfRIcY4xH0ZYTKuqqNGqqtVllmN/b0dEhVjdVXnOtiqJhnAOlEMVfhEjVGMkfobTwwyvwgn+9E/ewaN39qAWIYpoivbuFg5//jHSgvRxB8++vMRPfvMCz1hZ7m7D0xSZo5yTtPXRlgq/ep1sXUsUypzMc4TsV6YXJT1Buz1JoBAAWp0W3trZQU8zoM0X0BYLodkO+h1EaYiRP0bKyr/VQhpzfipwHavybBU7I0Mo4FFMAawYtlVRdFkRnftzTOczqIYm77lMMug64skUk9EMZaFB1xzp1y20Eq2eC7fnorfTRV5c4vT0FU5OR5gnJU78GEpLxe7ONsw0Qzmaw8w0tLoHaFk2tFyBpZiwNBt5oWI6DxDnudA8k0UlJkZadKfnIoiq3k3DdlEUOqK4Yo/t7bm0HhXNEFJz+X9UgPYDVt1N9Adb8AwVabTALKAoEftZIUmXwVYLUTrBVy8+xuH5EY4UF2+//QTfff+72O3tQ6Wiq1mi5SmYDBcwlR20rF04rgk4RxiVf4bDy8+xKGJMwwLHxwoOX6oo1QKDXRthkUA1FbRsF15pIp1MMRynOE+Arcffx794623ci2f4z88+wt8cHsPtAAccT8WUanyomshsF+nxISbzHKUxgNfqwTITpNEJsjSmJjJUaxu9e9/G3ltPMMgnmB9+iNPREdDZx9bBH2DLew/F2QzK5XOcm1NorgnVyBBm57icvMDoMoWl7KHfbkM35zCyBbRYxfFsDnu7g3e+cw/K2R3Ac3OEeNsT5u5na5MqZU093PSEJnV040sadDYHDtWDbEOgdYOauXq4rn1P6DINgskqYmgShtTHXj9tb1QslmILTc9x43g1/IDQVjec57Ujl+z0GkCvM+f875qoz927L6E0CeYbbWtjTN1wFP5uwPMqcL+yIGAoV1UpKlXd9Zm7Gr1bgKfg+vXwZlHwxgAAIABJREFUbel191rF8zWV2WbAswpwm7zWz6X6fH2eq+834aFKNLp5j1WIWiPJGwmrdTBaV36X0fC1VWH19c37uzkC1TVZSm3e+OPmrZWivLnxJX5sm19Nl53NW6r79Jqsh022tjYPBLnUrrtVr3K1jNcuoZu2d/2YViZC69RPwtNKyq+af3cNTMN5uCknVu1jcw5BoHyTC7l8FtXAc/3eq5M4nPX68rxEoXv9/lwOUS4A7yYt/5YxuWN8bo5btZc1OsbyxGtAtuTgCjBZH/d6uaqv3G3Ac7nlag9rwJMenbIULHOTkqNcVkhrRkdRPYyWnp8KdI0CNAoWo2McffITnHz6n1HMjgT0sXrJnkjdMuG2PBHfIPBkryDFXyg0swgqeih/wmAhgTUpdwSfrH4xqURqJgFbrWDLYx4MBkLDpUAPA3wRHXJM2SfBn0UhEdUUUBaHpGieyjYH7Odr27DsK5EiUZvVaNmiSuWU3+ctIkq4ji7qqBThCYIYWZHiydN7UNQI89lYjo1VNNMgLZZKvQTRtlQrGXRHcSh9YKTmEmSWS6EkjouiVBRWgtJgnOHs5FzUZweDPrrdNoqy8iw1TarlGojCFIcvx+judESF1Gkb0pPJ4vjJy3MsxjHmYx8OqbusjmqqCPKwp5VUVnqAEtzpBntNLbQcF6PhbBnksyeQvpEtbO32pc9uEc7l+tPyhF6l7AGdsdqsZqJAm8QKgjmFigxsv0WrHFbpAM9jP6eCxSIQQMQ+Vl7f+SySc+C5UWRmPBni/OJcKp9euyVrByu7XVPF86+GGI0zWG4b/d0WDDtCUYRAYiMJNGi2CatNRdccc6kSE+yaMC1NfC7TIkFeJpgPgXbhQm3riBDh8nCK51/5SDoFfu/dXXS3+kLbbXkqOtt9hM9PcHJyjjI3cXm2wC++PMMnSYZYsQX8ZEvqMMeH94dYy9SsiZoZsFTtZ1JkEcdVhde24bqVkBIVmlk86rY8UGinQ99Y3UDPsdDybElYhPFCtB403a2KUUUiPbL8IcW69kllRVzXgHbLk8RGmMQ4OT1HEIXST8nKtGYwwZNjMR6LwJLntGBbtoh7zRa+qO7a4jfaQRaNxfs0YQLINOCXBeZlIhVvj0nsWYhykaC1vY1727sCPPMoQ5kW8nylGFQQ0frFFYEljoFhqnJ9eE4R571mIMsJLhXxg7Wdiubv2hbaLq14dEk0TWaB+GK2u33YpKzGodB6Fd2SxoCszNHq2CiVGJPZGfzYR+JuS+LmwcFDtO2B5NNZEW51VeljLrMuFK4LZozcOMVl9u9xOn4lKsdhVuL8Ajg8YtKowMFDTQTCsjRDMs+Q+SXyOMd4BqSGhw/+yX+H//699+BMnuF//fG/xYvUx8H9ltiXlIsCSUIVYBOzUkUrnGDqk8Lcg+P10bI1lNkYcTRBSHEo1YPdv4/d/cd40HMQDb/Cq+PPYXf38fSd/wYPd34fi9Mxzj7/NS6c32AckEptQTNMKOwxTk242j5MneyQGTQlRJ5kOJ0dQXFjvPvBPpRX09srnlXFYPPTssqPvzlQqQowm8Hi5r1VD8/NW6oyzE3g3aZw566/3xbUZI2iiyZHf9delyNdY1FitwZRZ5OxbzoOTa6RAI66v+eW674aO4kgNu+ZmaJNLyYtNh0bt9JkW5v2tTGwvbaB6g6p4VsdQNYhY33MlRX6EtCuA6cqIltu4TZQ9nrVrS4k15W/OkBehp7L/zQRzGo2Ehz59cJPVdRYVnPXLt0KrL1xs5uu4nINqOmeNz5+877kWa4+cqPiuZp7cvBv3q+AgRvT8Lb7qvG91iCZ0mz0m4GazXdHPTs2jz+rojWt8k3HWJk0re+5Ap4C1q5yBs1Ok73la+MvR/ma1Qvfq0Rflv+/tu21fu2az/6GPcuuGjyzmh08D2nzGlbt8qriuT4ra6zMpJ8m1cWrB2F1OtV1W9kw1QN0/ea/PsvvpBNfp9yu31N172YFKpdzZXlRhWVU3/v1/F71bi5jANnn1Rxbf2SKFdZyQPVlKbmi1VaaAbJ+r8USBLqStlAIDlV0HBNaPMbF81/jxUd/heHhZ8hTH0hoI8BqGymUpB/SAiQRywex3XAcodMReIrAjGUhZXVTq6qQtEchICQoI72V1h38neNCENPv96UflPROft52KDajY07KYMHqCRV2WQ1U4c9oPXAJ13FgeQx02evHXtBsqRZroN3qiiARbT78WQDHogquR2cEoYXGEfs0F1B1BU/fOUCUTOHPZ0Jt1TQDCgmUEY+ZXpqWVBu5/TiOpMLZ6/Wqqm7Gii/7ITOxwGAfZAU8KfIzlUoaQSq3kWapAECerwgIBRGGQx+9rQp4Wss+Uh7D2dEFFrMEZVyi0yd9lxRhijZVfaIViKegEm1QDOjsPS1SodKS/kxvUx6n16JIT0cosEE4h86kUq4hSVgJN0UxmJY1TPinKVVTNembfPhuSxIB3L5Hn8YsF9pw22P1t6IHsxeUx8BrR/rk2cWFqP1ScMprteVcWSF1lAzHRxNMprn06vW2W1D1hQBxW+0gCehVqMBqV+Myn09JnBawS2VgqhJznlL9d3yhwFVUaO0CcR5hehRjPFbw6PsH6CghJvMCi1KDt+1g78EuHuk2Pvn4t0iCHMOzAL/86gS/mi8Q5iZa3C4Fg1KqLucCPHnt6ualde2K2lImyXKhmTPZQj9VvjhnKfxDgOUaOnqOjZ12G4OWi7ZjoSRFNworkUG7LUAzDn1QsMihcqxjCcDI0gSz6QQWQWuPgMZDEMd4dXImdkVOtyviM/w9YWWU9iyOjU7LEzXc2XyO89EQUZrAYn9zpwOL1yCPkCNBrheI1Byn/lTEcnbcPtqFjsQPkRoqnjx4CEvVUVCEi0JhJe1tAgHWTCa4bkdo8uzX5DTi/Z7kpKazF7Ki3luWA80sUWQpWp6DLqnnFqvlBaazBRZJKv2xLUeFktLzN4fKJJFqIUwSmK4JRafqsi8sntbOvrADeu0+PLsvlHb2BpseNXQp6tVBoaaIlRFm4SGOJn+Fi8kcoNKtoWARqbi8pE1KisE+8Pj+Nsoww+Q0xHSYYhYUmITAzu5T/Ok//x/w/f0Wxs9/hP/4tz+Gfq+NwX4bo5MLTM8CpLEhXq+hYqKdDjELFCxS3g89tFwPTIUk8RRRWSDTdGgEpL1d9LwWtDJCmc3Fnman9xR97zFU2jWpKZ4nf45nh0cI5mRy6qJQzTWvZ2+jTDJkyRi6VcLuuciNKQp9iK2BCeWrvyPw5AVe9+C660HM7NGmVwMMJZtoEg8w/KjcH/9+XjfpSnywZX9vSPfqPKqAqDonGfvNceISgG8eiyax0U2V1rtG96rX8sYFW6+8SeFjQ9KioXiKxD4bTpFBDpXXvpHXUtxo07Zu0qpZjagDyms0VIoBLDd2V6VGwPW6v0A9FVanVAVpq+LvtblRi4NUO5H+2EaV901nWJ2NjH99/LdVO2UaNJis1czeuFNRHlzt82q7V2sIo3GuTEuws7xv1o9gNV8aABEGuPmN478NZFbB86Y51tyqauNANKRxrich3rjNBrTXQvptNl0jkW1ZAs96PDg7q47O1XxhRnbTjStgpiao11m3ar5dVdWXqtRris533kcNzWmbzdc6sXT3qFZjv2lOXH1fkhw3qpl1wopboRLktXl8y/12vUX29ftOqo93VGJfq3guWRgV2KySSutU2/p98Q2sK81r95TsZ9UmcjvwrPs261GS1sc1gaH1VaEGojwG9v7GpS4BYFtLEB7/Fse//QmOP/+FVEsITT3TFODDgJvqtb4fCChjpY82HASeec5AMhDwRVAmLhRFgSxNkSYM7iuKKgNn/p1jUNmKGALOCHRItaSQDfsKszzFfO6LLQqrgDorKyl9H6t9b29voygTaCIuxIpeIKCM3+/3tkXIhtYrrHi2GYh7BgqV6q4u5tMI/jxEt98R4DmenooPKQNrrndUUKU6Lqv/VJplnyeBFI+X/aMEdDwfgugwrlR6dd0U71M+PBI/QRjwfUWAOGnKwugq2IvKvkhWowmWS9iuCdPWoJuq9HryXGcTH0mUo+12YdGsEKkAPvYDjidTAeSksbJ3ltRWAqc8X0ivnWHaotjL86ffotd2BDSGkQ+DjImM/ZvsS7Vk36TgsnJNm9M4Yq+pg3e+3RYvVJ4Tq81JlGAymUqATUokxybLaXavgz6mfN5cXI5F1KnV7ch8EMsWUqdTH7Mpqc4KDF7bjolCWYggkl44WMwoqqJJxZfPZtKZWeUk8GDPL8G2UEvjGC++CmGZBex+JhX24KTEInPwJ//mfcyff4WvXoQ4Cuhfo+LB0wP8m+98F7/96FcCroYnM/z805f46eUYcWnBoZIWfS/Fm5TjUd1jjHsZa0sCq75vl79nRdXfzHlCcal6DtdrE8/JtU30Oy3sdLvY7rTABFDk+wiTDKlJoMKqfUDjXDiWjn7LgWebKNIQl2enMHULve5AKt1hmuF0OEbKbJhpSfVxvgjl+rq2B89z4JikIRuY+zNcjkaiMP1/s/emTZJk15XY8d1jX3KrzKrq6g3daIIASQAm4sOYbDgymw+SSaZPMulnymSSzEYjkiNKQxIDktgIoLu6urq23DP28H2RnfvcIzwiMyu82TWwGRsGWaiuWHx5/vz5Pfece67Z7MBxm+jbbDkSI83niLUlYjPF+dyDlht40DnAwGoj9SN4Zo5HD47Rchw5XkfT4LCXqL/EYjqVa25aLekJGoWB1MOyNpjjRNaVLCKTFwSeuUlg7aHVdNDhtbMteT4tgwgLP4ThNDDsuXANIPJi5ImBXLexjGNojolMyySJQnZ9cLAvrtacg932QBJSiT5HqI8AKin0rkjVvfgK51ev8PLs1xgvWC5A+TYl+0x05dLr9b3vdPHkoAf/Yo7zr+e4uEoxTzUYrS6+9+mP8S9+9N/iwJjizfP/G1+OXqDxXheJFuHls1OML2goZCBnPa3uoB1PsWTyKmDtdxcttw9bgwBmdoiBKxkumE4bjdaBSLMbRoIWDDTRRUPfh2230Tvo4evRn+PF669lzTFtDYbhC8PZtpsIZj7mIw+JAbiHLjoDyvFmsIwM2u/uAZ6V0OCtcQofgrWAZ60WD/eYG1SOQLKeNUCsUXk4vu0EarEwKznjOnjfMDEpAu9kdwyyM468/YVNRqsaUNQF16Wr69t2Xge48fcETnXgQ4kn70omlJ8VlhVvj4NrytTqlG3x8lg1gty6F6k2juI+C5RUAvcVE7RqNbLZt7U6bmWygdKyEnjeAjcVtqAEZbfPY33l9Ex7p+wvj3HDlbdgtKqyYWUsUmd0d7cakXMsGK/tLa4CZ7nWZSv6tTL3FnNWA3jyeilFw11JoPV7VS/qt647NW6iOmtT7SWn9n27u75WxEg7gSfPPi5WRnWUa0DFoKgAT3WBZwFEFIZTI1My7YpwK5Mf62txH9gWMq3G+JcM3ltnbJ2a2Bpy3Oo+qgqC8jDLdUOef+UELk61BOAbqoOVFrlAi9VTlo0WW75rHLbnCkF/qWCpAM9tJrQEnsXFWTGiGyZVW0oqNTPWM70EqayzEuBfcTMv145Sw2DKGzrC3BD5IBanOP/lX+DsN3+N6cULYfE0t4Wma0ngT+aLckBKUBl8k/Uk8GRdI/dFpopzi+1JVLuNVAxpaEpUvmj2QwaFgT2Dfv5NsEiZLcEnQWi71YLve/Kekuqq9qLiWBsE6PcH2N8/QMT+jYaqnaSslZ8TyLbbPQmIyWoS9BJ4sjV8rpNhdTCdeIjjHA8fneDk0RCXVy8FqBFUElhzOwSZBD00KOKL583jbThN5Ta7XEp9XxgRFForBoxS3MRPBSQLM2Y6mExmwqTyPJaU1SWZBNGUzgqbWWTAGeJxmvjS+sXE0dEx0niGMJxLf9Bety/S0dFoDJtGKC3KPSllDMUBNo5UuRLXFtYNqhYQmYByxTAaiL0Ekwn7qNoY7g/hR0skwuZmYKcbSpE//KQpx8n+hVpmIPAiAfBk1njM0v7FygTM04zG95gk8JHEORz2/2SLmYzsrolwOkbKwE63YTgmNCtHmhNAOvAmEfx5LgZMbtuEH/nItQStXlNAuKHpcExbDHXiIMJv/nEMt5Ohe6jk8v6lhkXu4L/573+Ar//mZ/jVb5f4cpLDc2IcvbeH/+XP/iWeP/stEMZY3Czw889f4m9OzxHnFixdX4HLqjpxG3iWhomcAwSeaq0sUzpq3aRUWQy32P3TZM2tg8PBAA+GA7DSOJjOMJ4tMYMhbL8kARP2Xs3Qazk46LfQtDTcXJyBvU+azY7UToZJhvF8iSgzxN2W21h4gbRYaXf6aLgmtIzJG9Y2e9L+JyJrb7ckkTRgTajFe3KCBHNERoZpyB4HNvYbQ/TNFrI4w8LQ0aFEuuGgYRpok4m12CYlwnI6lfZKCWxESS6JJCY6uLTQhZl1nCnrRXPKcB1kbK+0mMOxmRixRSGRazriLMfMC8SgiX1cBy2X5azIvAxJZsBDhtik5DYTRUe31URr0IKhs1ZUR6dNoywXiT3CdfSVuPfmFu9F5ZJ7enaG0/MLkAxmHafBmmom1eJMygJ+9JNP0dVzXD09w+nXc8w8G3p/Dw8/eoI//M4f46Ojz6B7LzEe/z08I8LM8vHizSu8fjGCP2MShdGXiURz0AyWCJIc85CWbC00nSEcjSZPAfS2CaNtQnOo3XZgdx6i3d+HixitKEEzdmHnXWSGg7xlYjr9e1xev6Q4GK12jk4vhmUu4Fo5Ei8W2f4kAHxbQ69nQ5faWUD79WR+7yO4rMh524NXSVp3R5O0Y975qhEAcle8oXe9dGaBalCorNeo86qe4X3MlADPna8aEU+ZIS63V/nJCvYVgN+sMRY1SAwlW6tx/Lyxdg2rChDWB78BoiqfVYHKtw3S6xw7d/3OGE+eYQ1jERVUrR1yVyxNxb1WBdOqV+kaNK3lc8qgqTQQuYsC3pJgF0zBxphuXVvGCkwavZtXKQVeb22TjVLvq06lu3aqgsldrzUbtbm9TbCx3tbqnt1ixgVK1nAw5X3HWpjt1y3WsyZDXydpURdUkmV9Ny8FDXe9FN9V4xqhrEIs2EmySMXGRaorktt6Z7li+uVnJfBU94skZMr7qequXAVYlZNiAL3bIo3rXI2xqLHw8NjqSJN5iFWJevU5s0oM8r4tx75M7mxJ3WU7RQPxjWt5K/mwSZ3eXxPLZESBnouDKuWyJXPKj9NivBR7WaxJxYUp2Re6kFfzxlXgyWMtEzcmF6hiWpczpEjNrZhQAnAyfGQ9HTPHzfOf48U//FtMXvwj8mAOu9GB1aFr5RKT6QRZkgmrJ8em6QIoCRrF2dWgXFQF1QSp1ONSoki5LeWFDOAJ5uI0FlaUf3ieUjdmWQL2JpOJAE/WuIW+LzJGboMxBtnChbcU0PPg+Fj1BU15PAQQuRjtEByq8aSclOwoXVxztJps3RKKyQg0E96C9YsuHj1+KO6po/EbAA0ZPbrOUkbIus7hoC89P8nwEQTzfLstMnzAYrkQ5pdA2iLQtlhXyuNIESzYwoGyXYExwq7SFZNMVRQySKdsmSAkxcH+HpbLhcxAskMEjtPlEm6jhaMHD+AvRgj8OVyHTHAbr16+wWw2R8Nlixq6BxMUhzg6aYsxEmv9WG9qWqydg0hpiRLYDqZtWViOlzg7GyMMDewdHAjQy3TFCgV+LvWxJ481YWBYDxr5mTCZrKlVzrum1KmatrSaRJZqWC4SaTGZsN+IrgsLTYDaaTcxOVdOxrbrQrM519gCJpLzuXwzQhoaYlZkNw0sgjlyM8XB8b64DVOi7c98qcVj3eEXT6dw+yb6D0yR3MZjDdeZhn/1330fX/xf/x9+9qspnk41+GaMxn4D/8NPfoLTs+fC4CHI8OzVJX52dirsLq+NzGWp4SxueEmzFq7PFcaT11vY+wJ4VtryqvpMzUBMR2f24DA0WI6FYa+D/U4XTcNAPF/iZjLDTRhLz1Sy1DTHyuIQHcfAo6MhHu71MJ9cY7lMoBms9bPgRzGmcw9hzjrFHHMvkOtEYy/TceU6ZEkI29Sk5y7ZTmmdp7PtjomOS0DJJIcH6EsskxxhxjrJLnp2D63cRBqlGJN1ZO2wbcIxdbRsE13XQdM2ES4WiCkn1i3kuim17+XS0rDYMkaT3r/sP8JWQKARmbcszJoYkykvglQ3hfWcLJbo9h0c9jtoZhayeYwwAXxdQ8h6UMEdGnqUdXdtdNo2iEXIgLZ6JrTOCOfBbzDPZwh1E7beQBakuLqaYnwjjTdl3ZNEo55L5Yih2/jhj36AZD7C2ZdnmI1SGM4e9h5/hEcfP8Zhd4gGmnCya+j6JXwjxe9On+Pzr55jPIoA1q9KT1ey8haMmY8wjbFIc2R0/7X7sLKWXCOzY8HsWtCbOnTbgdV5gFb/EHbioxVm6KYtOOjCS3JchyPo0ReYL14jTuewXNa5sq1SiFYzQcsxpEfq5TjFmylNkbjmadKTV/vl+D7gufvRrB4Ut2vM7gpc6oBTFYztDkzrBFrqwbhrW7yoanK97SUP5DvQ1vbWd++tPL/d31Ss7t3gTR2rhMyiG9/1kufVji9JyLk7lpQFbNfRK2xZSceXfUhXLrflGdRgT2sG8jIiO06SH9dJWuwaTzX8bNhc55ubB1WOnlL7rUdSarMK/w75ZONeWN9jq7LYrXMtwWnJEFSPbDMRoD5RvVDrHP/u72xDh1XAXCygmxOmzkyssc+S9do6h6oSQWBn6bpd2W05T8qfqgTC7sHYnPl3r3t11AXcVY1brcYRqfu6dl3p7mFdBfVvXQ8lEbLrOhbpltLRVpgM+ius1wWR3NZMeK1cyit14ZLGKIGN3DObG7sPSKnyw11r/rsGnruveHm8Cv6r+VhNmJTvlcCzfMJt1tEWIP+etWm7RKQ6yb4J8BTn2cr4c6/KXE/dF2vgqdbKbwI8ed5kCsp1qsi7Seus8qrJ9BOnWI1cBrybl/j87/8CV8/+AXo4R5NsmWEjyg3cTK4F3IgpSaOJjC6Vc09af7CeczaZSsA9ONiTYz8/P0fkh2LAQ/BGkElg6Xs+DFvVEBNs8r4jSJWm8r4v4I4gpOm6SMiwFowojVYoxyToZI/o4f6+/M7SLWFbkiQU4EYQwHGi5HSx8DGnc22Sos0aNZHakrFNEIeUBbYxGA6Qaz7idIYwoBEM2RFlqtPptLB/sCegmr0jCfY4ZHudrnI4jdgXky6nBN2sjSRzyb40OkaXc6SxAjBhGAv7SsaSoJOMKyW8YbSEYfn47JPv4vzsTPo80kGXyYfzmyu0Bz10+30sJxMkdA522CfTwOmbU2E0CULJprK+NE5CPHjUFaBIeTIdbZXklsBlLNLlR4+O0bZM3Jxe4dlX51gsaD7Ug9UkCwmEZKdjHqeLwSARFpN1ssGS40UXYkpT6WLrqnpZcjS+jyikIzCVoMr5mMeiW0Cn20C/18bNy4ks1qxhNRxdrgHZQdts4PTFJRyjKXJmsH+mniA2Y+wfD7F/uI/lbInT56eYXy9gaxZuxgnylo3W0MYe5Z+xiZdxhH/xr36AV3/5M/z7X1zgq2kGzdYQNTV8dnyC1xevYes62rqDhRfiC85lSpIt1uOyPlgVlBF4yX2zZZtRSm459+hMK4yy9Nwu4gDpgaucW5nA0+g+zHpPmiOR/ad8O1bSbZGTmg50y5UejmkcodOw8MHJIT482Yc/n+D8Zo6Y7V2gYekHmExnInElg8l+uUzASI21MMq26JEsgxLtTCTTnCMEb0zEE6AM+zr2hjlM08fNPEGY0lH3AC2jAzvJEPsRrj0NQeSLSoEAkjWng04LR/0BsiiCN5sh5iCZFmzDlpZCJCAsg4CMCpIEOuXgNBNr9KUPLTLxlBczLrKd/G2i6RjNFpJkOOp3MNBdYBbACxN4loa4yXHRkEcpGpSu9xs4OuwzowGN0uR2Dmdvhpv8t7hO51ikKczcghbomE5DLCaW1IhKjE1G1gG6fQsNp4+G1cRkfIHlLIBj7mEwfIJW7xAwIiznN8KqPz5qot/NcTEe45dffoXraSjKAbo+O2QvpYWShuQixDKZwtNCZKYOU29AizpIExtWuwmjZ8PomDCoamgNZb3SggX0WQI3aKGBPnJDwzy+Qez/HGl+AT9aYL6MsWSHJGh4eOLg8NCCZUS4mUS4mlo4Hj6EPw8QJONvDzxrPMOLB0iNQKUmyKgDPHeHFurGk6CtBvDcfijfdTbbAfj9wdtuxCL1GhUgUm5rjX+5gKgHxa7XuwSeXDV2m06tg3KF2ddB/SpDV3ArO6FnzSC9llGlBEW75+Gu8fxmwLOUkq3rIMtAUQJJFaspP8gNxnM9MiWQ55VetxS4fR5ybhX2bn2q2yCpFLftBlt1Rkvm/V39RyuusQpH16t/rIeI16mszZxQEbDLuJJdKf5d4p2t9ob8tE6t9HZwv5FcKSaMAF3OsZ3DulWkd8+E271KqDnzbmvZ61So1s1aqAb1CpTQkKhSk1mMUV3gmRmFBLgANVWp+iohwI1VsmffDngq+Lf7tQ7i7vsuAXFFrblzk1XgWYLPqhmTVsici4rKdb1sAVUFkK7+Z3N3t8akYnL1TYDnbcZTXV/1UC0SIquDX5fQUPVAuVX5Us/M9SqjzIP4HmWs5TNaJZDU/bV+XNNgRk8zxKPnePmrf4fn//hTBItrAX7sm0jAwd6bJiV4zaZIYAmQaPBzfXkFlzVhmonlYgHDtjA43JOg7/XrV8J47g33MOj35TesM6RRydHJodRLErzxTymPJYjh+NGsSMxyYsWMUqpns/WEZQr4pKyXNaJe4MOGI6ZAi+Vc5hp/S/BHYyDPY4N6T4ApGc/BsIMoDQRQsQWFbTdhs2+MFiCHh/GYTrcRoCXodhtiytPv9+D7Ia6ubsQh17Ft7HWbRQsO1l+x5OunAAAgAElEQVRzXmbCcvLaEcQQUI8ufQGBvACLuWJphRlOWLdIAEkGy0OnDzw5eYSb65GMI1nBIIkwWc7Q3e/BbLrwrj1hdCjnJYjl9SCgb7isk6WxC8Fvgr2jBuIoExaWCQMCXI7zwptJ39NPPv0Ibp7hzVev8ezZOTxPE9as2W0gNyCmNEmqi3S63aDRzRKaZosZEZluyoFZw9YfEnjSnZXtTwhQI4R+Lm0lyNyGbP1gE9Q6cBwdizPVe5Q1d2ZDF5lQGCWwjCZuziYCQKk6I/Nqty1ERoBG38XBwQGCZYCz5xeYXy0EYFCCPMltNHpNPB520DQN/OzyHH/wRx8j/d1r/OLFFOfLFK5pYmHn0KMMp5NrSZR06X6qGbhIltBiMmMEnaZi1OW5XwDPcg0oXG0lmVBIrWkupG7RYi0W516CPpruKFWDTmdcy4RjGQjI2GcsrCjuPw1Ich0RRbY09IKGTsvBw4MBHu514E9HOJ9TxpkJu872KkzG8NWwychD5hvvmyCLRQpvaQSCqgaZn7EWO0oCkfxqLll7Cw/2WaucSo3ldO5CwwCO5sKII0TeUiSjQRxCM6ksUEmGXruDo8GAEwx5FGMWegjTRJg/13LRspvCiDZZY2rwHFUPYE1vIpc2SpT4stdsgiWZWMOA3WpjumC/zxyHvTaOrDasZSRKhhvESNqsEbVEYpqHCdy9Do4PhtBJp0eJtD2yhjNMtKcYZaz15D7J2tJ1O8FyzH6YdM2mZBxotzWR9TasQ/jTGW4WUyqZ0WgcoGEeIwtsRNEMo/kpOsMu3jvuwMp9PPv6FG+uAxhuB+3uHrqdHlzbRJ6GSNhD9JUJL71C3JwCboIs0RHM6Jbdgdnuw+41obUt6A0b+wdDPDjs4frNC4xfzpDP2+g5x3Ldw+gN3pz/HfqHSzT7udSNvnnN/rgNvP/hEO0Oa6OnmM1DGLqDT588QThfSCJQ++XN/VLbGhGUeujViE5rMZ4ywXdvbHdgVyS0a2yrfFC+LRpgNqbaKqVklzaCT5FA1XmVeeq3f1fGQRYU9fReZb4rUbZAwFrAc2ckrBaF3UMv8sydoem6pHGV6V4FGoW9N3elsm+7X3XmzjYwuG+reY364N1HVCgiajiTqrlStElZMRglCC3dYItxKIHnHePC8SJbq+qatl+bwFKko5WvbINt5ZxZNSq6/4zrmFdtqwHUlFXnVl0bNK6au7j3b9jHU2H3rVlUNq6n0bmhnC/L+7z6zdIB1GBGdtdFvyMpdlcSQwn5arx26dW/QaOROmumCjd2vQiad8NYVgPtrH+UgVYdJxUpWchhC7ltyehXynDfenCpxkCguIylo3GxMq7qH8mAMWCuvu64l5iN35VsLHjDXQNWS3IsTG+dhqzF3qrAc7XulyyoPD5Kd+AiqVJc3PI+KJM85bOjPIntBI1cl0oj0vK+vbW6MKhV+uR13WZ5YeXv8heKsVtd9OKzjbVIOO+7gWeZuFXAU/UELROVpVN3KcVVa5gtbRne/OLf4qv/8L9Di8YSNGsmW4jQaASYj66hNV0Bngyy+X+UFrIHYh6n0vKEwNJtN2E2bAmUBRy1KZltC1ijCydda1kT+eDhoTBxPM+SoZS+kJ4nwFFYQtZY+gF6/Z6AQzI9bH1iWAbcJs1+1H2R+jmmk4nUt1G6SnAnzFREUMsaUpWgIghgH83JfCwOnI5FYxZum3WQOebLC0zHDhbsc6inGOy1MBh0hCnk+VxfT0jgCHNqaclKAsy6WAb/ZB3pcCvSYtPE6JI9Ly1Rg/G8b25G0quU9WhZzmPL0GyaePS4g5iMaMy6Nk1ksnN/CavjojloQ3dt+NcxcvEv0jCbToXRPD5+IPuhtFhacFg6Dk/aWC5CLD1fnKkJPDmf2c6D+/3se5/CCAO8+OI5Xr4cIctbAr7a/RYSLcacY56xb2cXHTfDzfUYrWYfrUZHlo049jGfX6O/56DB1jQmExMGJpMlFvMIrTZBugfQRKVrotOlm2mE2Rug2bJhNgDD4a1HU6YQjtUW99881WEJQ6tBd4AlFtBcDYfs5anb8EeB+jON6G2Lp1cRMt3Cxw8G6LUN/J9Pf4MHJ0cYXPt4Ng4wT3QMrQZujBQXry8xyckSZmiDMlID49yHRWkoTElqKOC5KbXlaCvWTM1RSRTEsRhjiUO+MOtKJi6OtzLXUpXENFR7FBojkeWkc64AUjo45xlSSkphk/OXtY/9Z3sdB8OWiXgxw0I3xVSI9wyTJmkaS9zSoDSdV5QGR3kGj+ymTv9lBxoZUmbmyD7S3CoNBeyzY4rb1NDvamiyVFnTcXXDmkgXrt6AiwxZRCmvLq6yTOwQWhO80gm6yeRFGKJluwjyAF5E2XMOx7Cx3xtg0Gqh45pwLcZzEeIoQJawrpkKAMByeO+mmC4WWMYJ2v0h5n6A3MrxYNDFB509dDMdo8kNns+uETYdmI0mcz9IlyGa/Q4OBj0YsQYz0WDZGVL3BlfxbzHVfZhsP2TR4DdAEmVYjtswrDlsJxd20nH4mxxZ1EPmTzDhmHWZbGohW/TQSvv45MNHCI058oaOPBphcfUGVyOCziNkehtxZsp641pMtQSEuTj/RQJfu4RzNIPdpyIgw+RCR+C3oTX6cPpd2HSr7jbQdYGjoYnx5TluXoeIJm20tH10XQNx+AJfn7/B0Ycejj/KxHn4+fMMi5mD44dHgLFAEM5kjXBNHR88aKBt8962of3dzeQtsT8D2F0tL+q4EuaC4tXyczv8KR+YlcqQtz7w18H35qFvZmx3S2jrVPqoZ+cdDMXqNNR/CDCowdiqYHw33NoOale/qLKHRV+zXdFRjd0JQJCG3HdJirff2xXBVk7v1tht9Z3cNRIKf6+DyY0gpvLjem679Zime51Ja4CFu66FeM0Wv61WOW6mICpB5D2DUjJqq32U0rPyFi1AqfTyWn9p45BUsqQEa7tGXxmZ7Jo/dwWs1YB5fSg74V0Rxe4+LunjWSRmbn97/Y52RyHu6tMSyNR0KFajur03JUmT91dz+/boV+etqvnbfY4qObDr7q6RCNq9ico3auxQIYuNGXbrVwVAEpllmYBYMZ7MuKvfr2z/70pBVdcRMp6VNbe8dxhAreveNWjZph5jQ21RHDGTdXeNa/XZVDqnrpMq5eJ++5mz+1LK1lZlkjJ6hSy1+kysMpjlCJffW91PRUel1dpRLGl3eAmpq7R+cKyuV/leqahZj9F6RdKq9a2bC1VRh7hdj14+BQt2U0ld1vdzeb1Fp1MqPdTaUgLOcixknaMGLg5g5WwVoQnDElNTqbO2LUWDfQxHr3H59B/w5a9/iouvfwfbpPFPAxolrAz+4hR5ksBwlQkQ90TWiLJRSj/H1wR9ofybBjGZloobKoNvutAq1RFbRbD9Bg1uMvQ6ZMoCGFYDbqMtQMxx+X2g1+lK+5PJaARDz3FwcATTdsU9drn0pF6r02uj3abrbYT5mKY3ymWTdXV03/Tmnhim6DBhE+mwvC+m5BZYeoGAArZHIRjqDzsY9Lv44unnWEzZ+sWExWC1qaHRMtFsOfD9AMu5J1llw7RBLGsaVIJoMHUTeZJLX0XWuLKelKzpzdiXXqANh8DVF8BNd1syQJQ08lhPHuzjQd/B6flLDIY9kevejOeY+zGGRw/EiMeLPWRLA1qiy/n6/kLqWQeDvgAf9h1l6xTW1j1+b4DpZKpau7AeTTdUXWLK1hYdkQ1HbLlxeoXRlCCKxjAW2k0LSeZjQQACwGm0cNBoYhaM0ew0hPnWkhzBNMRy6oks12k7IkFUjqYxxqMJGo0uAj8R5/L+XgsHJ114wQSTlz6G/a6wn0keSW1cyqRHaiJbxMiWKUzbgNO2Ydg6PCeBmWdoHw5h5QbCkYfF1EMyI+C08fJ8jsswQm4bsgZ9NR3D6bfRX8aYRyGClOk6A8s0wWwyQ1SsebbGeU8jrRjsAZKTSWdrGzrU0iBIQBsBpwKKpZqKiRYCPLr0Eniypp7jS9DI+UzjHMoxOAcU8DRUP1CDdcZse8PtFV2zaZJFrwPOG97adNE1aKCkwdJycR3OpGVKXJhZqTZGvL4idS7WPV5Xtgjh+fAaciC4H2WERHVMJjXK3BcPz7Y1ODRrMkx4fg6WYDN5RCBO4yD2+ZS6bLr5Fu7VPC4WEGdsKSTtj8jSx8LCcp1nLfZety/gs+XYsHUmLRNoUYgYKRJdkz9eHGPh876z0Ov0kErvzhgHgw6Oun1kfojJZIxZTEBqwnRdebYFno82WxE1G3C5Vgizy7VxgVFwiqtkAnOvDddtwwIdhUbQUp4TE1496FYEP77GZDGG77mwwgTnXoL2yQDdroVk6WF+naJ/sIfeyRO43Q7MaInoZobJzIJh7SEOPdmnliUIognC/BLdwwSXT0OEmQ+nl8BsscY6x2LGdGwHzPtwzbL3j2EeH6P5wMV+PIL/YozJso0sacH1faTjc8ybLWimib1HN+gd3EAzPWmrksYt6dfKZNxiESPKMzhtDe8NmnCSDN3mANpPr0dvjYA2gGIluli/X31svCXCKaLXu4DsOku6O+jh88OmJrwCBquGOyugqERvO0MuCVN2f23ndriZOmwHE991gsndwYzq4am6P377l7CndNjb2vH2v+tIWu+VbN1xmHWkr7cYuyIqq162OsdVlaG+bcTElL5kFjcY5m83zrzR1uYqZaD2DbapqKNVwC5bq5A35TixfmH3uG5Fk/ccBt1va9HSNU5DDn3HvXbX3LnvXHafY42Dkq/UkVSuA+v1VtUYqqmi1hHFNa85+spHlYOhy95u4Fn36N/l9+qMhFrx1wm3u85R4GAhs7/lIlywdxK7SFBzOyFxax6Qli7wfVXsL+xlcSzqVl2vYbfKI8q64EqdaDl2d60xm+Z6ZaH85n1Tf61TbKCqQ632613fq9Xk2Zo4VKNUPa8yEaSCSwVq5bfFQMsxlb1/iw3dOxZFMKiu5hoobgJPxZCUr+q2yv9eA+liXis6tXhOq/8u76DtJ/Pq39VHsbSriGCz755UYFnw2TbFtOFaCbJghvHn/x6nv/5/cXb2Gv5yIcYx7A1IQMF2IKyHbDU7MMylSPlYm1j+IZA6O72UfzebLbguG8nH4njLwJuAjefM2UkwRLDJno9IxohiOmB2pdYtCJegcWyrZaPTbGM+YluVJVptG61mD5pBF1pl5ENWk2Cx3XYRRh5mEwboqagHyIZatgl/7kvdhU6gmFPOmMFPl0giA75HoxUXuhGj0dJwdLQndau//vXvEC4NMRIyHQ2GC+kR2mhaAgBCL6Tzk8jdgzTF/h6b2Wci4WSrEdaRcoyDMMF87mG6WKLZ6qDd7Ao4JMNHI5s4S+AFnoD0Dx4f49AFXp9/hUdPjqFbJi5vFpgtU+wdnkj9wswbI/FZR8I5TmATSwsTtivhNQqCRMAex/jhcVeYZjJvYnhT1C+SASPwpBuwN53BW4TwYhNBpMM2LXQc3qUBgixERPDgNLBntBBoMxgNypctWKmFdA4EU7auSJDbKvHEXpus86OMmgzoYhYjiFN09zs4eTLEMhwjGsXoNVsSay19DyFbZXQ74iAcjmawIwbqpOYI2HSEXRM2ZZYHA4As1uUU84UHO+LY2xhdz/Ey8HEeJZgsQywow2zbaAvLHannQs45p3rHVlnL0syK72VMVFDKLSaBuQJOBms16SSecRNqbWVLMbLwBfBUag+VmibQy5hcIegr6pFLuXXJkpZ1ytKWjMCT9zXjb6nDVBJcMevJ2CKFSZ/1sYtZEWspyfAXSjM5diYUmBCS2mJlkMT3uC/+zX+XaoJyfSm/W0rcuZbwPuW2yaqWxlzl8fPzcvz4PfYX5bZY2yw1uq6DfqeLQbuLfqMlxjcNJrXCGSaBh3kSY5bEWLCHr7R/aaLX6MCgqsaIMRw0Mej2pD3SfDIVMokyZd0mpwglpadrbcMVANqgc3SaiUyaqoDT5Qh5v4k96ZXJMX2BLJ4iDwZot/uw2j5CXGG8nCIMHWhTDW9mGQaPTqR2Uo+vcHlxBU/X0T3+AI1OGy2y0oGFMNoDsj6i5Qh7zSYLoHF6+RKXyy/RfRTJvKeZFM2LWJkSpUAY5Wg4LSzJzCca3L2P0Pjo+7AfmWjffI3o2RiR9QAZHCTnLzF79Qyz/WN8/PFH6B1cQLdfIc+n0DMmEzqYL3xMJ6z51KG3gO5xjn2rgcVpDAQtaH97+TbGcx3SvD34q4PcigfPHVLB+g9vRXJIMfJbABI/UyzZ7uOq16utXminwqe377NO8C0hQA3kWc9bst6xF2hm48t3sp/vDodUANT9x3grYKp8dYOJK9zHdp1tHemohHnVeVrGUltgoY4EuHo87xx4FmzeuhZKzb13CTwZL7zTV4166u39/acMPFegs2Q8JUDfXAk220moAL+eA/Y7HfndGxMZ7G5AXN4f5UpXnt9q5SsARFlRVK55AryKoyiVp6JyuScTt3HvE3gW62sV+pXAc1vh+bY19C65/d3AcwW1Vk5cG9e7OJ5dFR0r8k8Oal0TWgLlci+bwFMBzhXjWbksqr5SgU35e8vRl8GhwtYKqa/BYfV5rp5V5WZVoqBIpGy0PFHtLcps6ea21K9vP6rWbKcEqIWcV82bIi1TOZ9S3F0mMLhNSlPZq9AQx0kynhZ7zgtQMLI5Xn7xS7z4+f+D6evfIaEc0zDgNtgew0ToR2LMw93u7x3CMAhCKUNVMsKyJyclpGTEyH5QnsfWKTTZUQ61U2Wko9E4KJBayffffx+L6SvpYQetgaUfSg1if+AK8DShIwkzkeqR1SRoI3c5nS6FcWq3m+gP2cg+gx8s4S0YaCsKWyNrZJtIolTc0tk2JAlUOyLD0ZAlNiZjX4BmhgiNpo6TkyOpA3396gJ63hLWJ9NitIdNtKWlhybnFJKh1XRx6vTDKY4O3hNQnrBmNPCxWERYzFJpFWHZbGviw3WbMOwGpnMfkznBuCuzwvNpymTj/ZMDvNcFZstrPHzvgbDMl9dzjGchWp2hsKNhuhQzFJ5jo2HDcQn8Szkn28zQhZcAOMPeoI2zszNpMUN3XPZ4ZB9P/jfB9ps3b+BP5kgiDWFmIc4dqaXtNjQ0XMoyc8QEMZToTmPozRRwY3E6beoNGIEFf5LAT1IEeSTtUsiWmeyjSvCXW7i6XGDpR2j2mtg/6SHOFuiy12hmYTFZYjpbIGSrjIMhDg6HOH/+HEPXEelgQAMZMlrDJoxliMbhHlI/xvjsRtxQB04X4/Ecs4mP8yTFRZzheuLhkjWQrokW5a55Isl/QzMFhBGcqVh2nZxarYkNBy6BJ8ElnZV1so9KUsux5xqngKf6LYFnwH60XGtZk7oFPEvJPUEa/1SBp6wU/E2R3ZcSc0luqZuYMRVjDpt1zIZqV0N2Ublca7I9tbKsTcZKmW8pBeZ5qZ6kt8+3fK+8d6tgVNoV5cpxmu+XAFXWkGL8yvf4OaWzXB/J0Lu2g47bEAfafquDDsczXuJ6PsONt8SU9ZAiATYEeLbsBoyc6oYU/R6NfHqIKcMfT5BSmWEawgCyuIdy4yxx4bZsdDsNWcsoVTYSDYtlhFfjGZJGE0fHQzx4QPfaV1jMzzC+pEu2ic5+CqcXg5UjeWojusxwubDRHj7EsNeAm88QBFeYZhFSN4dup2AJMvtsGvoJtPwQwTTAQeMAqa/jq69f4fn5F7CGIT76IxMwEznGMM2RSK01ZD5lMYUmGZrD72D48Y9gDTNoN68RnY2hOX34foLJ66+ReBcwHtj4+JM/RqM7QpqdIo4X0FIdRu5iPPExnbLvr4nOIXD4QYpWYuPsdxFOv8qh/fX5bHekUTww7gJV0sOpxqu0plcP6So4qxgP3Prs9ob5+9JgRX1638OvDhNbshU1TuD3/JXb43THWNRka3fD7yKku+tSrn5c5sTr1WXWZaN2fe8u8HsXw6La6e04UxoV1ZmuEmcV29pOcJThb7HY1p0W5XmUUtuqs1y5jV1jUfaMWH2v6GWpHgzrI3mXwFO5Hr27165zvPN633Ndd22r/lHX4fnKdUtNoJW8tmSJVg/hCp9TMcaqgjKRtdc/uN/jN+vd22ok1hNObr3ivqrwYqpKr9Lyo3rrqftAlXKQbbkv0bZ63xDh1Yp9V1iVcrF1wYS6Vau9oLf6Qq+Q8u0ii/UUU18iEKvYVxXXvJBTr1QGinHc9dpYctRCVQGDxbpa1ESXw1pddqoAVY2HCugkmFuZehUgsgC2pVRYwP59ScxCfqoeo+siANr/q/eKcLFgVdV7pUy/BJyrrFyRcCnSAqXMttgWWRgCZtZTKi/a9Wub8eRP4zSUwFCBArImjoBOxHNcfv1r/Opv/xIXX/0j9GQh0tNepy2MZxzT5ZEOtHSbtQR4slZqNpsKG0QGjQCBQDMIfNUKw7YFtNHVlMCOJkIzulfaLOrTBNyR9Xzy5Am82Rkcp4Mw0jCesu+gj4PDNvr9JjIBjbocN0HkeDxBnOaYThcSEFMu2h/0MF+wXnQijqsMgMmYUb7KmjJO6CzKhPmM/FhY0na3icDTcE4zG7uBMPTQbFrSTuXlyzfwljG67SHm85kYEA0P+2gP2tIfk+echBEajot200YaX0PDPuZzmqTQOGWJN6cznJ2SRW3h8Qd9GAlFqxqWUYpXlyNczwI0Gj1puRJ5IUzdwAfHe/j+QwdRusThEU2ZNFxczjGaEDg2hE0hMzQTiTLQ7rCnKA2GAgEJHFs60BLYcz4MOn189fxL+bzTaaLXb8NtEADlGO71cX5+Kr0syfr6mYFUd4SpI/DcGzRhN2yk0kdRx+XzK+w/6sHpsFZRh5WZSKY5plfUEVrILHq9hIh9T2qJW2RgExNv3oylH2ij00Jr4CBKZnjv8R60yMT12QyXF1MZk87REB99+h5eP/s19rtsR9GUgDxjq53DHuKbOZqHe4i8GFevr+AlGR7tHePq7A2mNwucpzlGuY7xIsab8RSJkaOR6QI6JSEnuRrlqFp9bay5zQYaji2eDxpbxfDuY/cK9qRZcS6s61NJ0DCK4IuLMaf0usZTPEIosy3WiG3GsKwVVftW0nP2+ywWCFk3+Jmts+0Qj4GgmaY88SoxJuyleHqs+wGX51UFntvrFOWyPKyyF+maBS0cr3WyzJRkK8BaBahq+VLvicESWVUpXVF1SXx+Mxlj6zQbstG0aThko2nkmPpLTNmHl+CZ7Ct7ypp0+TXVbywdvU5L6sCZ3RrdjKTfrigGuUTlmbj+ZlkLtq3DbWhiYtRkX9zcxnjs4fX1HFqji+GxjsNHC7S6C6TxFFcXZPyBzlCD22U9LBNBGrDIMfEduO5jtM0ubEl0LBDYAXLXh26EsLUYJlumYADbfIj5RQQjaCOamTg7n+HN6AKJE+Kjn8zQ7OkIsxQRE3tkPUO1Ihu5BT030Bgeovf4fbQbTYRTysc1RFSZjM7h+1foHyR49HGMOKK6YY4sXUjSjA99ExZGkxizmWwRraGG/oMcndzB7HWEl88SaH99trgzFL/FNN0R/EnwpbF+4u3R/Nu2Vf2smtm5/2Gu9Ozl696HavGAf3tQsA4kdgUPuz4vw4FdJCuHqk6lmwQ/u9gh3s51N7bzBJR72farPIby7zq1aXWOvdzPznO8I2i6C3gqNdpu4Fmnd6WoSyvSkDuHLmctxu6gszpPS6ZmxSts3Ta7xuJWnuEO4CkL6hYwuPvSl0ezY2L8M/CsDBCv933AU00/g43c72A8q8CT26hj5LXrln3Xn9fJydxaH4o3NtrIFABQ6pNW/WcLIWdxP6+k8bKEbS5id63plDJtmOcUdd98MFeltgqMrc9k+/kiAcn6J/eud9IuqXrlK2BTWu6Wa00Nu1rZX2lqVnkuVZlQCZIqa9hu4FkmLxSDqs6p6HS5QqOboLMci3sVBIx4i4OqVsqWwPeucd1kQIuoeTXIq6eigE4pdWBNmoDP9UvFySXgL68fg0lK8BjsmmiQBTMyXL/8Lf7uL/9XnH75CyTBArbF4FPD/nAIy9YFYLJvo6FZUpfIlh3Uro5HI5HSEvzwDw1tmAwno8YWGpTCxhF7Zrbl2tLYh2CT0ts4TsXNtd/vwzEogcwxmQaYe6GweJ2ehf39FuIgROSR6VDsTWno4vm+sKoPHz1Ep9vB1dUlrq6uxFSF9XemY8JuulLjyRflutPJHCznoyFQq+tidO3h6oJus6yNXKLTbeG99x7j2ZcvoGsNdDo2otgXh0OCTrJS/B5BuW2YaDYa6DQM6MkIr14AUy9D58jGNJjit5+f4/R1jpPH7+PjzzqwogShn+B8OsPTN2e4mi/RYL2a04DBXqCNJj578gA/fGwgSgmC6ZSbYTwOsFzSmZTnkcBt6lj4ZBfZ/sUW0D+bzwTkczzJNtOQyaHDqNXBs2dfIstjDPd66PYatBZCFC3x0cfvw/fnmF/7GI0CTNk40bKRpj6aVoaTg660j4k1HV6QYXS6xMF7fbSGZMA1JMsI09MZrl6PkbC2te1I3WEahciTAIf7+yDWPj+dApqNVrcDnsLMu8F7H3aR+RquX3u4vgqwTAC738LJ+3sIvVPs9+iM2kTk5QrgH/Yxe3EBd3+IyE9xScYzy/Hk5Am0aIqzl2f4arrEhE2AEhsvLm8wSwOYlFcXktSMcuBiAbhr/eL8zF1bahctAs80k5IrAk9KyrlwCbEp3r1Fi54K8CSDVzoay5pB4FZIXMsaT85DcRwuTIrU/UlW1URCx9eS9cwyqfMcdLqSTqLBFNl9MoDFk1LuJ0m2VozMqvHfXesRz5ugksusGB/x/AojzXJMStBKZrP8vBqvlt+X/dO/pFiDSymvnBF7m/Ic2VMXGvoNW9J6YZ4iFnmG6sNLR2c+4xzLkdpUypwpLSbwn9yM4IWBJA141ux1T9ltyq6qSSp4pWlZ0uKJw3Z1cw0vitAZDjB8FIEzvdIAACAASURBVGP/0Rz9oQ7b0TCf0sjUlHVF03P4fo7At6DFSzZ8wX7/D3Dgvg8ndhH4S0zSOXIrhqUncOwZ4myK8TRDv/cEk/MIl8+n8CYZ0twRKfo4mOPkB5fYe+Aipd1VzPpSPtDY49RCxpxTqsPes9A4cICpg8tRAz/4rz5DvPgVFvOvoLd1uHs2OtYcvk9ZPMdPSvKRBMpk1Q+B+ZzXjmZWlENbsOIEVsrziesDz/uBAqnoXSFL9fPb/e+qD8Rd2OF2sHXfvuuBgl2g+ZsEdxJM7titAM9dw1UDdKrjqudMuhPQCGOxCTyrv6n+d41DlyOrs88637uVtCgD3VVwU3lj1+SReojdV/S/BOCpFAg1BqMuo1NjU6oVwttvkP9cGE81d8tJuJYdGZnYOah7oJya1dq14r+Ljhi7J+Pv+RvfNM9w3zlybsUMgCpArwoKvynwpJPuig0Utk8hWrWdkjXcNG26l0WtXpzyGm3NS5Xf33xJnrUEoOtCy11LvgBm4Wv54zuA5+o4S+vWLfnqBuNZbG018woUXQZ5Kz/rokv8XWDxrntw5TQrAFEJmFfPmOLeLhll2fdWYFwF0WsXpSLFtpr/rN/i3bHpnLwNPPl7tlzJchqw2NKfz0gjBDen+Pxnf46nf/eXMOO5tE5g/0bW8Q16XUmCk/WjK6xtUgLpSJDDvnxh6IvLa7fXgWXTyZXMWySAKEkiZWpDp1DDEjDEq8/el57H/oA2er2+9Pw08xDLZYzZIkSUZmi0bFh2gqOjLrIoESOZwIsENLuug2XgCwtFQ53h3p7M2+vra0wnM/TaXcTcdxbDalhotppSp3lzNcJ8vBDjlU67CS1PcPZmgiRypJ0Kj7s/6OLw8AhfPXstMlG36cNtGGi0lDuvF/pI0gTNpiutFBQzFiNZjPDm1EYAB819G5fza3z+7AqTUROHR8do9Rcw/BxpomMc+DgdjzANfZiOJSC/aZl4+OAQP/r0PXzaY+++qbhmJokuQWgcq/6pSRZIHWoSU8Ks6voI5v1AuQiTZSawEIbNsOFNM1xfn8NyDHHkZY1sDvbV9PCdT96XVifeKMZ4HGEaxXD7XWhGDDNb4LBPENtAEGUYTwNcvl6id9zC4aMeer0W8iDB5M0El2/GiPMcrSF7FgKRF6Dp6tjf62I+WWJ05UE3mnDIgLJnaubhwWMLs0sPN689qbXT3S5Sx0DmRDg+drHXV6xjvIzFaMbd72P0xSvk7Q4Y09/czDHNMjzYP8GHj9p4+fQFfvHiFNch76EGzsYzjGNfgKdmmSpBVSSzBDBt3WclOZNIr00HFoFRlouhkfgEiVtsKcRYM55BGCrGc6vGMxe0Sjm7Wp9Ufa2iIAjoqsCTKVU66UZpJIoB+b6WC2N4uLcvTrKv35xhsVwqWW3xFOT3VA36OkjYji+rpNOaqVyzliuwWBmT6m/Kz8tVq/p9Wa9M1vVqCmQSZJNnp4OvDJaanwSfTlGrSZkw54oqCdGQRDS90hQ7rmhjBfwNE4vpTGpMSflmZD0lmWTBj+ZIPfYItWEbrjDCMHwYToR2P0d3YKI9AJr9FE4zh2lThcH9qVp0Et7+0kAS2UjiMQy3hYPeR+jrx9A8C7P5AqfzkfTEfTR8CNNY4HrxXFx4e3uH8MYBbl5fIVj4yHQdkaHjip8dxTg4MuA0WOuZwQ8pVdbQdCwxAsuiHGnLRN50EJ9pmKGPf/0//xAO/gGB/wxaqwu78xjmZIzesSsM95KJuNEc8+lCHspRZGA6oxlZjiQ2ECwthJTh25CaeO2vz+5rp1JOlM1A8bYEdB0Q3BsjbeDOTcsflRwvWYRV0vb+Td0T4N5+mNaIhFdBx7eP7iS3WwPrfhPGs9ZR1UGxRVPvt21PAc/KmBWBmLrvapxYrYPdDuTqmOBs/abyz+18x64rLsHkri+pMixx+JVXlT3Z2jclrbteG4FfxcZGkRLb99ZuxnYV6Ms1udtcqA7jWRt41qTU71UebI3Z7hG7PaL3MjTvbF7uFr6ug/+qPL8IrEsAKkYLrFlc13hWPrp/Iu+aRL/Hz2vcHmswWRyXnO0dHm1MxK0CkK3a8FU+/I7ernfNJalnXN2SJR9XwKUiOKAao+xwVNYTVYeufPJUBcW359Y6MbpWgKyfT+vlUL2nDOXePqvFCbKUp21IbVWmciUTY2SyEWyWR1/5niQb1/N1DTgFrq1PlwNRDIYaz+2SFjmTyi8qLrTi8ryeCStGtQyCi3Wx+uyW59+K0VAUrEoPFEcof6nG8LeB56ZVIb+pa3TgZJ8DBm0G8sUIr37zH/CLv/o/4N18jYZJOR+lYkCv14ZjmWL0Q/ksAzYyngS5UZggSUKJ53t9MmNtGYvFYi6AkEY5KvYk80GgpMxtCDxZ2xmzZyOleM22fCf2ZgiDHF5IFgFotCzYboIHD3pisOKxQbrHQN4UQLwMPKnZYk9NympZJ0jQqesmht0uFssF/DiA03TQ7DRhmra0AqHMttfuo910MRld4vx0Btuk8+tCmNq9/T663R5efH0q4K7bJ9AzpLelxl6CZF0MAgkgIwLKKQNOES0DXI4cLGITaRO4nI/x5nyBIGgLeMu1a+SU3eUWgizFjMBZV0GxoaVo2DqePDrGn37vA3zWnePi6gIG21bkNsLIFuDJUDtM5tKWpG13kQSUG6uEAOs9bceRekAmDnhnkJ69Pl3A8+ZSG9sftOE2WRdIJ9w5Pvz4PUkOzK7Yk9SHl+foneyj07dhpTN0LMVWLb1YasturgGznePRh/s4eXgAM9Uxfj3GzflMajHZR5O9BclOM2Ew6Di4urjGbEy6xxa5KIwMbtvE3pGB6eUc4zMfWdKA3uhhniYYhWN893tP0LABkxJH1viFCZp7A4w+f4U5pYkxW+BEuE5SNBsd/OkP38f5i1P83efPcTr1kacOxosAcyODwwJmSmV5nya3/VC218TMsdFuNuTeYK9N1nmSIRPgSfBT3HeluZAfhFLjyTkrrrYit81RBZ5y35V9QYv7ucpSSjMikyw3e3CqdZIrE/uOHu3vY28wxJfPvsZsPr8XeJZgsWQjVytcpY5VLS+yoqyS42TLCca2H/m8x8nCqnV50xyzXNu5LenYICGT9LaSvzlOvCe5OHBPNFjKw0jAtVrzlEmbyHT5GXIBm0ygsC6Ztas0uAo9X1hZzTKgsc7YNmG5FsJkDH8USc2jxX48Vg6nn+CzPz7AR99xEcanmE88+D5vgVSMwXIjF+WGSclybCBaWlIrGiU5Dh8eo+sOkE4A74b3ZYKraALX7uGD/e9CzxKMlq+QWWynAowvb8QJOo6W4sYcGQZirg1ck+wczbYm9xkdpOezQNUJc8WOc+jtDrTmAMGpBfSe4L/+H/8A+71nCPzfwcs1dIafobds4jz8JW6up5iPYlUeEC6lFU2em5gJ8OQ6TZkua/MzuLojjuDa31zcAzyrtSGVq70NROoEnNvapg0GbSMLsm67cl+stXoIbn3hnwo831nsWgCWXTGiCiHe1atOmLjuhfa2vfKYWGy/vunVt3cxVN/mTKoZq7ce2x1sxHagW2seFi1vdh3zhuSt+uUt2W8dc6H7gKeKCb8l8LzHXOifgeeuK7z9eV3gKXdH5ccVEFpei4qb9ob8tLza5c/f5cLzTU/33u/Xq/EUGFNM3W1gXf5bYEYJFIupLoFOse+S8axrLlR1rVYtVNSrZDzLbSvprXrVWRPuZP/k2twuPVgz3Ot5wObxu9bzbeC5KaNd/7qsP1LHXj2PynfY168EngXgLuGdtEYoXgxGN4Hn3Rd99YsCGKrrp4Dq9jhuMp5qDNbHSdag/E2ZUlNHtk4TlOD4HqntKrdACB2LoZCus7YK8C5e4Ld//W/wu5/9BcjXZWmIKE4F9AyHPdCF1/MVmCSQkX60rEejC6VO0yDVJ5MMJ4+TLql8UWqrzoT1Z6kAVc6bUmpLLE1HVzKh8opDBH6K+TKWNg7NtoX+0MbeXkuYo9CLEPnM8tPIiO7VschA2522SBCvb8bSQqXf20PDsjGdTYRBctoNOA1H9JIEpnkCDPv70v/w6vwlJqMIltHFeDQTSSXNbVrNFl6+PEWaGNg7YE0ldQGsFbSE2SKjI6ww25jkqbTfiGIdp5cRLucxllqOkUfzINb+OSrxrC2glIuGSGTZgsOwTenXqOcxLCPHyYND/OT7H+DHRxm+fvkCptNEnDmYLjRMlxlC1rjBw/6DDh60h0gWES4vb+RakD3mPWfQ1EeqwFV/2Ks3M6lJZW1nu9NQUkMtkXrY9947ke+Pznycny+wRIbOyQDHJz10nRguQqQBa3tDzJdkvVtYpiMcvtfH+++foGU2MDubYXq1gE+GWU9xM2LvRAMnJz3ppzm9GWM5j8TwiIE4mddmx0Z3aCKeh1hcMwlhIoKF0/kCkyjA4w8eIktitJophh0ddgoMDg4xf3aO0/kSyyDD1M/EwZaryY9/9ATL6xl+/fw1zkYL5KGBOedL04QbspVLIq0nKFu8a10qE1QyX11b9Zk1TAGda+CZCgDN+PDJq4wnazwjAZ6lq60KQVTbkZXrdOW5VN2fxK1S72ggkppKBQpJWJB13R8M8PjhIzz98jmms1kBfNeW+1LfWQBb6adb6T9fnuv235wbpSKxjBXvZkqNVfJue5Urz6F0kZfYiKdblkiQCS1kuHS7TVnDXJgrSfqpaNEi4JXJBd0Qho9/+DkZT8ppRdHCxCETAQSeDtcLtjzxYfDesh1ozRzdhyb+9M8+wKffbWE2fYqzr0YYnWeImTiwc2hOJr1LHcuFlrqIl6xzdwD3CA+fHCMNQlx+dY7p5QSdBy0ETR967uKk+SHMzEKYT2D3YvjJCK9fnEKPI+hajFhLkbFF0uAhsiXNzTzkuo/hQROPHh1CZ4slGm4hEcl4zH6tmoPpSwuJe4LPfvwxTg6pHHmKq9lL6FYXjUUPL6a/xvVlgMS3JfGmYQ7TYnsm9kSm5DYTx9w4MtBrtJGGOjJNXG3vNxeqI3sr7eHvfqzd/fD8/QDPdXDw1mOr1MntOoddn9/VKmbXb77V51uZ6fu2Ja1BdgS6fAyIFKBmwPatjrv4cV3gWd1XNcjbZjx3gmTWbdXB6tXs2x0N6L/Jue8CnuXntcai7HlXXst7zIXeJfCstlF4+320K/xW9RS7v3V7L/+pMJ4qyK5moysB+ioJUHHTrrCAq/Mu36s8eL/JfPqP+90tM557dnYLeIpUf/PLq39XzIWqK3IVeNYxFyq/v6o3lN2pTHUJZwVrfcP16z7gqcyF7nptQF6poSrFEfddG8nd62rekFXbfK6u91I9F7UOl1usOOESIpVW07IOFCZDyjFD/YABYqbUHdtSve21tJyX6nqp+bx2uC3e2zAUKpOT66tZAtLyeLeOas2eci5IO5nNkS3NhVZJDDEQjBElmtQCGnGEy6e/wM//8n/D2Zc/R8PRMfeWSNIcnXYLvW5bGt1HkacMTKQlIYGLkqs5biKSOsWYKDZTXXcGkfxdJHWgZBpETmjQyTYUxpMMKH9DJpIS3H6riRENYi7H8MIQvUETj58M0WrpSKMIcRAj8oHAzxFFPpwmgWlHfsvt3dxMpY3I4eGx9DFgD8BUS+F0msImMfngewHyVJN2JmwdN7u5kMAtiS1MRjOYlobDo4G0jnn+1Sth6Q4OHGEPyYywtmy29GUe0E02jXzoWgrbcRFkDr58eYY3Yx/z1MCMgSHZG7qDJiEMLUNMtpmGMAnrFlORwjq2JYwprWUOD/bwp9//EP/y/QZ++8XnsBodaXHy5jLA2c0CAXKYjQwffHKCk0YT0XiG66sxHJtmK01pN0NAYVqA7Riydpy/Ggm47Pe7ivExNdjsBeovpG0Mp/f0IsL5xRLTxIc5cPD+h4d4dNgQ4BnNl/DmEUJK/OYdXC9O0T9q4P0PTtB325ieTsXYh8zXxJ/h8jpCGJoYDmwM+6b0cGSrFjo481q5LSYBYriuDjvTEC8SYbqnQYKnF9fw2DPVbSMOUxwcanh4bKKj2Tg6foTo9RhPzy7FPGga5ngTRvCCBB9+pw89zPDqcoybWQAjMsVFN2vZcAgKQYCg1ojbIEwpCkogldoWuu0WXMsqGE9OeiZ/1N+EQgSeptRzQvrVCvAUF2VV41kynmImVpH0bsf9cixl7GHoUsdIV+BSUm/kGgbdDj75znfw9OlXmDBxUqlZl0ROYTJWSnlLOe/2+rsJMNfAc3ttrX6PuLl0xFXLnxo/AYvFmDEJKlqLYm3Mi7rRXOSxurQVUcAzFoWC9EctSvPJ7nIxTcvtyTquWFPKrJmYksoP7tPQRDLNNi+8X3z2jmX5DRMpvRztRxb+4MdH+PDDJpLoHOOXY0zPEsQpkJr8w/uUDrMt6AmNgRwkoYW9D/4QnYGLi1ev8OI3X8Ob+Xj/+49gPMiQRDl66SFsumbZHqyeh/HyHF8/vYKV5Wg2ddjNBozWIRq9j9FzDuAHc0yXF+jvWfiTH30sfXQtPQQyH/5igulyjNnSw82ZhkXcwPDoMfptF0HwAuc3/4DFYoxsbOEq4PcdNIwhmi5VCpdIMx+WbcEPdPgBZbxtmNpDDNodjEdT6E4T2k+v7gae1WzHxsPqFoCpBFpvefIyy7idrdgIygmiRGn0dmQgj8aNr6ylUZuTeDfCUN9Ysx07gcuOqE/1fqwRWtf4SimP2grnNv6pgqPd5ymswr37VB9w3Mvv7GIKdo3Trt+XJ1F3vO469luBbhFwvfUSSX1tjfG6D6jfI7vd3ufGHraAaznbVlLb4vMN4HnPIW7PLmY2i/h7o6rwLpOo2+OyrsJ425gp8mPHhC0kNztuj1Wz+F3fu+sh801/sw7Zd/+yLs+3Bp7l/bRmeNSTuag9XN1IlTrPrcOQ2pJ38to9n9e7eft1rDcjKnWbxYY3THjKnRVARnGHa/6sOmKClQQGrLewXjvUsZb/rgLPKoemtq16WArA22gfUhmbO0/9tkh2FfCV3qtcF1fHsXW9C6ntzjWfGzCV/FTuexparC7KWpYtteWV9aJcbjbYTwJPAbGVMdtYBNT7rGUvgdy653W518LZsZIwKOHrqgCgBKKlw20F4Ms1KcFoZYil7UoBXIurJ/9eHak0UGdAWGE8GQhWhlXmg3R8SJBEQNt1EE2v8Luf/jv84q/+Dfzxa2HCFnR8NS1pVSAGQ2yTkicCIpOYRiAKRIZhjFabrKeSH/KKE0SK82oGabtCB1uq9QZD1Vql1Wrj5nqGq6sRfM8Xto+mQAcHe3gwfIDnz1/jqxevpSfgyaN9fPzJCSwzhU+DIi8iKQrfz0T62x200Gwpls/3IkyndNxNcHhwgsgPMJ2OBSQ4LVdMPgyLzrw0JlK9NU3OvySCqXWwmCeYTGcwzAzDfbrxWnj6xdcw9AaO9tpyjnGmYx6meP76TNajk4fHwlKS8aQMcBzmePb6BS7nEfzUhheTgcilPjRLApHZJVasHEISIA0ycbk0CeQzJqd1GYcff+99/Nl3XDx9+hy61cFonuKLlyO8OJ8iMjW0By5+8MNPMESK+fkF5nMfD45O0Go0cXl+ClK6zaaDVqchMdPp8zOpv223W9JKh882/jdZ6G63BW/pIZhquBlHOF1MsDBCfPDJIX743UfoWSmCyRTLKV18HZxd6PDSMfZPOnj8+AhmZuDNszNMb5ZodbqYB3Oc3kS4mSQwzBAHQweDblOYK9uwxLGUrsGjySVSzUTbNGEkDKAz3CwC/OblFZaai+kig65ZePjYxvvvOThodHFw8ADx+Qy/ffkGo1mAWQy89pURldtK0NAszMMEYQw4uY0gjJE3LDikmfUMKSd/JTEj61GpbBA5eCZgKtR1tFs0ZTJhMqFeAs6UEnURMMtctwgypQdpIDWeZDzVilYAT1FsqIWpjPnL2PNWTFI+1wyC4LJlE+cW0Gt38N3PPsWrz5/hajxBKABXFjQBqmQL1b2tKydnArMywS9rXiHPLxxnFXAspbZKTaG+oxYLbqNkTWn8U7ZTETa96A1aAk8JDXlvkWkVO4ac/ZpkoZG6WoJpXUNCQzAvgsV+uNIHuTAeIvNaoFCCU26f58Frwe0JyCzrWCkJZlsZ3UAS5sLEg9JkN0XezYBBivYBcHzsYNgxYDIZMCcTrSHkekWjKAJXrYls6WJ5YyDydHz4kx8jCEf48h+/xNmLG9hOC5/95DuwjxKpybSCNvQoRIYbxOYUk+UNXn2Zwcl1DAZtdPcPYDQOEKcDvHfyR2i0HIwWb6A7M3z3+/v47HtHaLfIeC7hE3QuLuFFVJCYkmDTjQH8hYb54gzz+ZeYT2ZIZxnORkAe9zBoPUCn6SKI3mC6GMOyU5GaL5dsE/Upjvb+DJaW4ObmDdo955sDz1uxEi/QzpRvabu3O9LaBWp2b0F9Q6bnjnj5zszOt5SXvqvjv6vhwq1t1zSIqZo3yLBUpdPFf98NdO8e7TrneNfQb/+O8VMNDL4hy6h7/X8f36se+zp2omhr/boLhK/B3Do8K2PHcvKumIjqNJbrrRosl6/qw0EW63d84v9UlvJdHkad+Xbn/u6oO7zre/USJcxa1JDkyjO91qx+R0NUhXVv22TNpNg7Oqrb8PSetUSMZNYLdslolitD+e8V8CwSj2U+pOwtp3pgMsBZ3wHMUO98FlRUBBsjJD9dgztJzBVbU61K1L+219a7zpLHxoz6rpcYO23VKcnxbyS82HJhd2qJzNR2UnJ7nisAWbYmUMytgD7J6BcwnrX/dAIlcKuU32wGqSoepCGNrE/liYozcHk9iveL+0PWrdVH62vG93kMSyPCQBuiFU1w+vRv8dO/+nN88ZtXyLI5ovk5sqWF/qCDZo/BjYdOp4s0zjCbLpGlOSxKY3P2NUzQ6TSgsQ+sRqlcLk6vhmELG6p6WPoCdIZ7TRwctdHp9PDl76Z482osvzk8djHYM9DpOtCjB/j6xStcjs9gtzR8/N33cXxyyJJAjM9H8CZLCYITJFKvyBpQustSwksWlL07fU/H0cEjeOlEJG8ZgXKq5MFSQ5exf6APzcrQsA00chdp3IHvmZh7U8Dw0OxBJLCnrxewjQd40iDTG+HKD/ByusTr2RJ2t49Go4UoCKTdhunYOAs8zGYz+CwsE4CvrtBKNcCekGxLEsfiPitzXFc1dJQfM8ju9Xr47ocD/MvvcwAtRH4Dz55P8auvr3Dqh4gcW5jMP/n+92CnCS5O34hRzY//6A9x0AJeffFzuFqKVqcDs9kj1wzv9Sn2Dg4QaZTpZjB4jUwTse9j0Okg8SPESw2n4wi/Hk3wIpjj+HEH/9O//hM8bmVYnJ3j+ozjaeHyIsCDkx6++9mHUrf66uUlfvubl4gDC6a4HOd4tfDwcuFL2xfTzMUV+KPHh9hzNPT0BG7iY3R2huvmEwzaQENfIPAWeHPl4bcvI5zOgdxxACPBYb+Bzz54hO9+/DHC2RynL09xfnkJP80xi1NcTOeIi8pm3lflM1sZLqUyppR38kWARsC1vlcVUCOQIfrhb/gnMi30Wk10TA1uHsMlzY8MC7L0BEWW6nNq5ykyTcd0EcCPWWlemOywpyRVOpkCqUmq9lllC+Ve5PwokmGcm5wX7FdbKqHkzjVMcQI+efwI+y+f4+n4Gi+EtW3ACiIkTSBLQjhCxhoC5o0GwVlhZJSnSJNEOfISzK3UQGpF5hjxD/cv8zAjOKNjseorQDdp3nNlfWp53PybvyNQLJ1vBTRW1EZV2S+/wx6+5fWobq9kaMsxqv5OGN1KD9LVeWkWgsUCSeBDMzPkLhBzEBrAwZ6NXstCw4zhWjF0U5O6cegmDvdOkPrA/HqOYBJAz010P/xDZJNzPPviHBd+BvtxD09+2EXHjDB0DhHxAeNdQwuu4acxZpMQX/88g6u10B7uQ2NbFALJxRi94Z9i//hDuIMGstYNtN4r9I8W6PSAbhsY9hykboJZtkTbMuHoLWS5i2U0h59cI42mwDzB+EWIi5d0srXRcg/RdvcFjI9nzxBjJvN1OXeQuI/gPvoUdmyhq7VgB+E7AJ5SZLwT4W2WRr3lCbxzW7ue3sXnu0ia9bNx86Gnnv11Asd7Aqlv8dvNLd4f5K6O75+BZ83Z8B/na/8lAE9hiN81mv2Gl+OffD9u1ap9w91ufJ1Z5N3u3cVPaq0BNZBIrQP+zxt4KkasmGCrTP9aWqqGgDBKEe9lQKZgkXqzqiJQfT1VZrwKVu/NcFWSE5UOrIoV4P8Xh7aqNSoZvVrXWB39Foa996rWBp53Nr7a3KwAT2EYb9+8q/cq90cJ+MokgJLbFqD0/2fvzZokydLrsOO7e+yRa61d1d013dM9M5zBQhICCQpGPMAk08IHyaQXPekv6PfoQU8UaSYSEiQBBGHCMgPM1jPTmKXXqq4118iMPcJ3l53v+o3wjMrMiJopNEAaY6ymc/F0v37v9evfued855MRWJ6nCjovgOKcgeByPkrYWJ5D/1xvCGtLJs2eVtdSHhs5GXa9HcTHT/CL7/87/NWf/QlePO0BxRxF3EfT3sb2dhteXUllaf5DqSQZTMugU6qHNM0k59MSYFFHvUEjIUpg6WhLUxsG0kAU0b0zRVAzsL3bEED68NMhJsMMQc3Fzr6DeouSNRejEwcHR8eAk+H2vT28+fYdKQEyHgwxPB0hYakA9pdtyd+22jUxxpnN2LYIo0GM8TBFvdaBWStL0ZFZjNmuRPrccAwUdg43UKVQQOlumMPmPdGQx4jheDR6sXF6MoQJH/u1APMoxOF4gmeDKV6MxsgcH47ng+U5mIvs+h5mWY4xDUeSRHLS9NqqMvDU82WZhgABxSIxHlI5efyaAIis8Nce7OJf/JMW4rGJ0+MEH39+ip8/7eEkTJC6rgD2nXZT3FbTOEa9XsdXH7yJvbqBbHSInaaHoFYDfZhOe1PYNpq++QAAIABJREFUowxBo45JOEWcJ7Bc1kuk/DfBzd1dRPM5Bv0IzwcJvpjNcRiF2N7z8N/+82/hK1s+5mdneP60h955hNnMRLvj4catLdlYOXhxihfPBnCspgCWLEvwbDTGs+EUGa2QbAN138aDu/u4u93G7XYN9SLF8y8e4iTfws0dD9tNOnXO8fRohA8+6+OL8xiF48rc2mp6eOPGDu7fuo1wPMb5aQ/n/SESmFJKpTedIc4NuCUDuOjzEkRqoCMAJqcB07KcCvNNBXSqXYIFOCxcH61aIMCzZuYIDG5eZJiS8TfI4LGuJq9JETlNjmaYxql8rXLBOc6FsNgaeAqGLNlCMcupAE9KZWXNzTKp2ck5IZtN5d87voe9mzdwY9TD87NzPI8yFJaHImbpmwyUtnLzwzId2TjLZAOIOdzMw06RpUnpNqvqbqo1ptzqK/uFGxFV4ElnZK4j8ZzO0an8XRUsVoGnvhf9e12ipQq0teye7dL9oPHA6pjJW6lS3kWbMPE4/q365yKLIkTzqbD48A1YHQNWw0SrbiHg7SQuktBGkkcojERMw25wvjOv+HwCMzZR95oYOjNMT3PM5xPEXgxzp479B3ewf2uGZmOMaOLDGNWRTwv0xgOMzsZ4+tMp0hkfWheF7cKkT5BnIwsSmO4WnMYW6jsBundM1LopptMzTEansIwIjmfDC2rY6dbg+TN4nQx+tw23tg2jcJFMzzHqfY6kbyKLbDhmB47Fer42zofPxbk7jph73ERiNhG5Abr+FqwImLCU1HVS243inlIGsO7YXx7KrTvzNb9fGxxcFVFXWrtIXNnsDjY6am27uC5IosolBjSVn4nt/XpUoCSt6rMaxC+/X3+eVxmJ1X64DDwo2cP1Z60yeq9y/S/j2C8deAqbcLHDVhnP133fqwY5v8r5N2MWX77CLws8hQPbJKl3E2y9oR31q+DTX6Uv/+P52wpw1oGGSpip3CJhj+JkVGkSDTj5k+WOvPq9ZuZKoLrgcipMdGVNr87vpei1jPMqaJUgriJSW7ZtA+m+Smtc/2a4agvhAriTPNYNGU+pffpSbsoKGFXrifSDyNyUdE59lsBT54Cq29W5wFqeV75bpLLxBb3HIrVB/7zKri1AvYy33nwoJXx1C808wMHPPsAP/uz/wo+//23J4WP+k53P0XS30Kh7sH0WUjdQrzUx7LOuXCSlVCzDFiaUjKfnm+h0mqjVfTGwYa3POE7heTWYho0kzqXGJ009tnfqOD8b4fHDIfLERbNdw9aOjVqDOYk2Tp7HoENod7eJO/f20e4G6PfPEE7nCMeUqlIGyJIinIc0H/JL06IE83kmjOewHyHPLPgtS9hXRv5JqGqGMs/RrXmgoa/pMifNRjErMB6do92tI6iRsWN9U/UMTCdTkQI7Vg398QwHgyFeDKc4Gk8x58SzHWGAWZJGHDgp84yYy1gIOGbfMS+WSoEFE8TvS5ZJBdSmgAR+KX1dr+Nrb+/jv/lHHfTPQzx5NsLD5wM86c0wTAvkNGfJU5hpLGo49ke90cDNvW3c365j20uw22A9VReTMMXxyQjGwBGJ6CyeiU6cJGtRpHAtA2/fv4vz0xM8ORnj2STDaVygn2dot2z87m++g3tdH+FghKfPT3F0MkGa+ag1LHS6vmw89E6HGI8SNBtb0v4onuJkMkNvFgp7ZtncqADu7G3j7Vt7eOvGHtqOgceffYqzqYXbe3XsdhwkWYwnx0P84NNTfHE+Z4IqbNdAw7Ow3ahjp9sRhiuazDCesYSFhcSwMAhjJIUhpTpWcyk5Dhro8Cki68f8ySWzZpcqCLX6SPkZjoXtoeG5aDumgM86CdEsxTxOwIzlsHRZ82wDSQGcj6YYk32U1E+lUiTw5AJBZYjaVFiWUqkyeLISFKo+JQEk5chmqbogU5qSpXQddLa3cM/NcXZ6hhf9CSLOPYLFeA5Lp9pR+svca/LcnqeAZ5qUpmBq00N+JrmZlVxNcWlW6x7b4riUyyvgmUaUWKcLU6BqnMv70GZB1Z+v1hTVrCU3sXh8Va5b/bsL8t1KLqnejKvmsDp+gCJMMJ+NBXg6DReNmw24TQuOmcDMYhSZA6pxxQW6Cdy9u412rY5Jf4bpeQQr8eGadYxzG6NhivHsFFYtRPdOE1tv7cLZPkF3a45s4CA6volo1MU0CWFlwNnnfYxPZxjNEoS5Unp0fQ+hPYPhtOC22mjtB9i6a6PWoQnQDJNBD/NZH0biI8ANeDbrfQ5RtEbw9iw097rY3t3GVsdDYI8wfvEQ0/Ecs7mDOG4gLxrI8hCnx4cYn2dAzNJUNlIL6NS2kIUZRud9As/h60UcV0REG2Gt19ySTa7Jhejl2KG6u1u+VNfHDeu1vWXfbNIuLdh86bKiPV9+RK++5nMdeKsG9Ru1a4PrLRLR5YnVjVNfVK8hpSfWNf5XZKA3OP0vfcjfJfC8OG66bzfpzVe73U1w26Zn/NKBJ80WNiAWN2qX2nBe+9kEn/IRYrC37lOO6rrDJLdr3Ue9GNcd9Xfxe8VdqqaVhT8XotYlXbhgZHTOaLlZoOt5SkDCMkgCWNW9Vv+muvjo8da9pp8lPby636vPmDB+woBeLDUi9e/WdJsAT1YRX/NZmMKuHPcy8Fx/Lrb3Igi8xOV3RYquj1dMJf+vNNKq5IKuym3Z1CWDygJT1wNPXYNBAmsBu8zEvCjj5Th4TRfp+Rg//Ys/xQ/+/P/F489/Lk6PzVYgLJqdu5K7aHspXMeF5wVSEiNNCzRqDVoEYTRkrc8C9SZrZAZy6elkguFoKAFrp9OFaTqYzyJkeYJG00Vnq4bDg1McPJ3CgI9W28fWjoN6k7mXOQ6fT+H5vuR2bu+1JMgi8DQylgxgjhSDchtRmiAK57BdC0VOGWGBPGOdSxPjYYQopKEQTUiYO0nGM0MSx2LKwXxPllXITXqhmjCTAqNhDzt7TbSaNbmPPCVAZ41MlnuxMZ4bOOlPcDwY4nQ8Rz+MMUlzCThjAk/mrbGcAu+1lB+KoZCAHeXKqQN0AgEt6dTAk0E+74GfVquFb3zlNn7/Gx189ugAj170cTSMcR4C07RAzJqoLOuRRAK+4LhSU7VZ9/Bgv4t7Wy52aiwZYSJKMgyGEfKBjzlL4Rip5MSSMQ3nIzQbHr7+3rv4/LOP8ZMnp3g8yjAtbMS2i2Zg4f17u+h4huTXHvdGOBuEiDOyqQbqDVvYzckkFBl4q7nF6sIIozEmYYRpQnCjpMRkpdtBgNu727h/Yw8d38XRs2fwnQb2uwHadQNhEuHZ2Qh/8+Qcz0cxLN8XgySqCxzDRM11pGYsWURhry0buelgVkpcPZqCvZRLSWdld8HyvQQ86ZpaGlRzvHlsrVajbhp1x0HXs9HxLNS5vlAenaQIsxwTMRLK4bomErKuwwkG0xAxAR1XLGXAWuaMqsCM468lvwRgVektwR5ZT25IMG9Us7CK8SxgOg4a7RbevtlCdHSGw4Mezunq3PBhjWawc1XSROyp+NybhtRL5fOfJrEwnlx3OCdUTK7fVyXryWtYlgKktNNiSR7XlZSAaDZbSJZXy7Ro4Fldp/QathoX89yUoGvwqNf/6ntg8e64tPyLWs9EzmtZYuiTh7FsRjD/3GvX0LrRhtMg8EylNjGN4mKD6oMQO7sudrfryFgP+CxGNDSRhzWEEwOWcwuZa2EwewzLPsfujQCdN7sIu0dodTLkJwZ6n+9gPLiJereJezduIzudYnAwQH80xYTqhSyFHScYZXPEMOB2bHRu2+jeMeDUciSRiWxuiEKimJvIJj6iWY7hcAqzBdTvmKjfStDezbCz7WO/46NtzTCdT3FwMsXRaYYoqaHT7qBIZhgcTzE5jZFGlEYXcJ26GCFlWQzjB70vB3iue+n+bfx+/ev5IgNY3R1exGivwHgqgnL9VdcfwdDpYmB68bTLkHSTc13NclZ7/fVFpYvA5VqGtdxl32Dgf1nGa4NT/0qHfNnAU+WWvcx4Vm9iMyi/+W1LDtsGc3qTM24C8C475pe9PnfQ8/Xk0EZlN5TSaf3TthnwLN0HN+i0Te5dBQHXfy7mDa07+nX+/vo+U5ycCgDVLpX6twDJ8nOGdktDHmHNyrwjbZShpLWEPVoToGp6XjCOKsdPs3ZLGa16apYtLWvUVZUiFdOcqupgE0WAqgu8fn0VVXsJxi4bgYv3fP0YVZ0ql0de3Hy4eM+S2FlhdSVUU6+zEqCq9lU3ZfXX6rwsRbEux1OeIbJstN4vSmlfmVOqz82c0nrdxcnDh/juH/0hPvzun2N4doh2tyVlSUwxvUmkTIDvK+dbgofjw2MBfc0Gy6sY4q5JE5BGi/lgtoCByWQqRjUMWre2tmRu8Wdk11qdQPJBjw57OD+la6eFGms57npotWoY9Oc4PB6h3W7i9p09tNsBZvMhJqxbyKLp8wyO7YubLl1EtcNokrBMB2+SLro0GWJt0QKmxyBbuX2TTqQzL1kg5m5mRKOmAcc24eSptJH1SoOA7GMmgIJgLpwWCGcFeoMI5+MpBpMphrMI8xwCPPuzEFMaFTmugM94NpPpICyb1NIk26tqFBJ0KAaK0mNKPplPKDsQ0l9pqvLvut0uvvnuffzOgxa+95Nf4OnpEKPUxDy3hcGcT6cokgQegQbLT9BN2HLEGfd2t443GbTWbbgWBHiOJwmyKR0zWV/QQLtFJjrFfD7CVreBr33tHfzkJz/GX396iEeDDKnpwg4aqLs2dls+7DxGOA/FcGoSFQhjyooLeD7nWYo4osDURZ2UkhEhTifChGcZ3SwJomxEUQzHMES+uttuoxV4mI2GeGvvJlqBDduIpSbr4WCCz3tjnEUFbN8X1jBLEmRpBmI/ykYlRzalJNoE9Y0p0wEo/yYdXuZvasaN/cmx0MCIbKfuewFGZX6tmPmYqiQQpc6WG6Bm2wI8+a9uFijoqpzmmKUZxvMIKdvimlK05nQwQX8yE1AqZa6IPaXuJ8dZsZ1sB//xOSQrLs+oZvXKjT0ynuKYXcp/ZS2m67Pvwa/RRXgP3mCK82fHeDofYV5z4U8TWFmB1LaQiFw3F6OrWr0u953EdI9mjqYBp5T6VhlPtRIp4ClMLDemfF/aSkn4bMzatkvprl7vNIvJeb26YabvSza+ytqlvCZzPPXPqrLd1dV20S/lelgFpCL5JTNd81CEqTxzHFe75sLr1uA2bNQ8PtcJUiuC3cywvcOyUFSMRMJ2hqMCeegjC2sYnFOK3EawtQfDOwXyQ9hmBm+vC/fBHF59guwwx4tfNDAY7eLmG3fxjXfehzfJ0Ht2hOF4gpDzKkmRDqcYxDnmeQS7k6B1K0V9L0JcULHhwMrr8CwHThGgSFyE0ykOnvdheFvYvr+D2l4I+M8ROHPc298WJUCUT/H8dICnBzNMZjb29/ew121gdj7C0Rd9zCexmJexnDDTeF3fJPAcrH8jXvOOe+nldcmxKqZYH7TpgOB1hD0MJTaIE+UJ1E1blRG9ajs2CRKr17vu/Dq/Rh9z2blV36/vVxVVXX3c8qHZ7I7X3qe4x66cS1KmLrZhk7mjps4G97hZ01/rUV868DRKI5Y1d7GJ4cmrdMTr6v+/G+C5fnlbun5ev9Bt0g8bPZNlTbBXGYOrjpXrlcHJuvVkdU15Hde//hybPOEEjHqTTddzuizHswI8S0ApYKesFLkEnkqWqyK50uKofFAJAEscJb9eSj0vgk75Hc9cYbgVg6g+VVaPIGmdRZrIg9flFGjcV+nQy+bbpqw1cyuVGubi/L/4jl1K2fQ9C0IqZbdLabHeDFg910VlECWd1b6RPiwbvGBTxV1WmRfxrCJpY2+XZQ94zww+m56Nzz/8Pv7sD/4NPv7RB8jTKXZvdARAxdMMGQ1zLOZKOgiCmuRlnvXO4Lk1NGpNJFGC8/O+1N9stpV0jqVRyG6GBBmOIwE875FlTljHjvmYrmvh9KSPcOpIO/0gR2ebwLOJg2cDnPbHAgBv39pFp1NDHE4wHo+kNiersjhOIEE58yNpbMNnjtJc9g3LZBC8Ue5qWw4K20ScxMiZbwnmcCqAl0leXgHmzdUCG04xw3iYwbaYs5mi2c7R2fJEUnxylOHwWYTxZCLAOooTzOIEuWljkhZ40R+iH0aAQ0DrSr4Z+5jXocRUnDyZX6fBqGWJnJLgZ1miQkkw2Xb+d3d3F9945018fS/AX3z/AxyOZ4hNFylsce6dTSbI4hCB78u8Tw0Lhu3DdT3U7Rx3Wx7u7TYR2CZm8xDnw6nUyOTM8B0DrYYPT0rbpOh263jj3m18+OGP8Fcfn+Bxn+yaB7/ehO9Y8CiSiCMkzOctyO4ZmMdcExOYlgJxBPuW6cH3A5hWhKyYoeBczQm0+c9RoLost+E5Fuq+C9sA3t3fh0PDo3AqJXxOJ3MczSLMKD+muVCeiYuylCmhHNQo4Hm29KlyfrVRGMyJZL1NSpyVOZB+F2qZrZZwCuikIdAC9KlyKGQcOZfJdnLeGo6PwDLRdW10HBMBU7NoalUAYZJhGlFWm0npncww0RtMcE7gSUOjCvAkQGZNSs2mauDJOrdi6FOCMlFtCNVOep73qfItxSeaICvwYbsOdu9s46bpIj49x6cHT9HPc9TI2pPtF+DJTddUNiIo2eaHygAyngSeNESS88q6Uf2aewSmMgkyVckbAsokTjAnoyjsrmKOl4ypAtZVYyB97lUjIs2U6vq+PK5qIHT9u3WZS78AtATyNUdtks1jec5ZP7bwTQQt5ue6AFlpuirfrePdd2/A92Oc9Z5jQivklEoQGqAFiELg4GACz7+P/dsurGKA8+MRxlkLt/+JjVr3EPlJhqOHrKXbxc6NO3jvza/CmxZ48fALnA8HyCyWqLJgU+6ft5BT0t+N4e1MgPoZJuEA4QxwzQKek6PVuolW6z6QzvDk0XPEaQe7t96B36ojjk5hpmd48+YWeqMvkFgDTJIZeqMY44mJTruGN9/Y564Sjp6cS31cL3AwHJCZBtqdGowfnl8OPDcJEtXLStXHuXZgVDrCl/rZqF2Vt7h+yW9631cGgq8NJF3PbOnAaiPgWTGAWr2/6vebNn1dAC472Svx/rq/uW5y/Cp/+7c56f5eAk+C/k03JDbpnNLefJND1x2zybP1uhnPjZxo1dvo+jVMqIl1d7jZBpu6nFjJrP2sfybVSrf+o5jFL++jAdmad4OYVui+10U/y7I0i8aaIvNa8mvLO9HgUyRsDN8LZURU5Tr138lOf+WzaGF5gPq1XlH17pn6qfb+LCFYeSTNMtb3ver5Dfp+5ZDLgef6jRTV3svz/y88X8JkVtqvZcQLOXFlXLT8+YrnRDGevPL1rrYKCqtATQqeMFCsAE/KQT3HQcex8aPv/BH++F/9a3zxi4/QqFu4ca+LySxG/ziEkSdgBZJGzRPgKaByGqLRaAsgGw/HOD09EzOZ7panmJzcRBQmmM1CMR6izNWm1NWAlPZotGrS/uPDPoqMMkoTrpchqAOu4+Pxo77UuGR5j5s3ttFpBlLz7vT0FLMwge3UYNmBsGlpHIoklUwac00tizJGV5gxBreu6yNotjGdTzCfjGAWmdTc9IMASZYLMxQ0Gmg3PDjpCM+fDpEXHrZ2A9x4o45m1xYJ6aPP5jh6UcCMZ3DIeuUFkjSF4TgYxikeHfVwOouQOq78LIkVoyOyWpZfoYkQZY4l46XGg7JgBTyljEWZ/0dwxn7c2dnBm7dvYMtI8MFHv8AgyVDQLbawhFXJ4xRRSoMSV5xTU7bJYD5kADNLcIMOsje3UXNtTCcznA6GiIoc7UYDjgk0PAedRg3tZgDPd+D6Nj79/BP85GEPB0PAdn24AZllGo3TmZWMpsp7JQBlSZk0m6EQhpGspgvL9OH7BNssXTFFGqcoUsV2GlBmOQQuCqhyLA3Uaj5uBA3YeS7uutMwxDihVDFDatsIXE+Y3UzyJqk6Yb4o5woBEllQlR+rQBol1xzVZW3JxQZAyeQpwxsye0oRoBYZVQ5F5XfaArgI2EKao9oWtjwbbcuAlyUwOe6GiTAtEKbipS1y2syycD6c4Gw6x5wsNuNB1ps0C+XAHCsjId6/yuXNZY5WDYZEpaAUukwKldqVnBeU88JUwFNSimsO3t7dQccycHDwHI+l3gZBnIOUstqy8jI3kHgfYugTEXiy7er8vL4Ci+yHCqgrgSfZRD4nPCaOYjEX4t+smgKx36qmQxfW/op7uDYD4tznfeuNAQ1O1ftarYVafrz6s9VzEyQ7TRdubiGfJ3LeiICbsmjW9bWB6dkUppPjnfdv41vffAdhdIpnzz9GjliMgMSfwjLR6PDZaqB3kCEwavCtJkYDC588G6Lx1gRvvDMW9+hJz8ds3obtb2O/9Sa8mYmPPvwZXhy+QJjFsCwTTa5R7i3UWl3UdnzY7QhmcwS3FqHRMtFsTeAHQziNAHb9NtysiUl/gnk0Q2G0UOR7wHwXbhggyFN8/xd/gsw9hN+liVSB6Uz2P3Bzt4123UM0jTCbplJf9+RkJEz1W2/f/k/AU0+Y1wE8Xy9AWgYY152XkqK1n/8EPNd20S9zwN9X4KmElxvMi01u+j9g4ClBMOscrPlsAohVSL0ByFDa5HVXXDiGrmvb2lPJCdZLbRVU2wy0rGvT5r9XWyDXfUQCvAo8tYfqormUiy1rvVV5PJV2pnhMQpk8XxoR6YSFxWk081kR9apoQkP3peRW/sYkiNJwVOc7VplPqiHXu7orQ6QN+n6lvNSV6/4GtCeZl6ok+NI5Lh1Z3l9Zt26Rsyo5VnpzZMnqXvWsaOC5iautBp5SpJ3AXUCr6l/XceCTjZtO8Rd//C/xZ3/whzg/OMHeXgtbNz2cnI1xdpTAszN0GjbqvifBNqWoZD077a4Y8oyHZCInwhA1WopVTZIC4TwVVo4sD2WI/GdZhoC+RrMmrMuzp8dAHoi81qvlKIy51BQ9PohhNyz5eacVwLcNhNMRJuMJojiHFzSR0UiD7A1oXhRgOBwJ0K3V6mg0mnJ+xapQqtnAbD5FEk7h2qa47jqujQmBYmGg1emi06gjGZ3j0aOnAkTvvnUTOzfbmKchHj05wrPHc0RhA142QyCsBtljGqq4OBqO8enhCXrMH3VoWMSaj8q4RpxDKXOksUuWqpy0kjGSUpKU4JZsmGLEqEJQgJWM23a7DT+N8fz8BKFICWwYzGONE2HFUhuIkKFGlifLMU0tFGYg0uedmoNb3Tp8lo6JEpGAnsVTdJotBJaNBo1q6jU06oHkXqZFiheHBzg4m2OSmCJFtn1X6p/KvZTsfpFkSKMYBXM2adwi5oscew08ycoliJORMNAWPDHJ4dRjX1i2IyYwBM3MNSXorZkOXK4pcYY0KxAZBUIp3mijzvzLKBGH5FS0qwp4cs3mGLAPWU+W/+OmDE18CParwMajtJq5twSAZPPoNmsv3YaVWZpiFsmks/8JsNjnTTrJNmrY9mz4BMtSDsWSep0RGXbmTEptUAu90QRnNJyi1JYDbCvgyVxO5gtzPuhza+CpWVeZKyXjqYEn+02AHcGyZcOrBWI+lCYR9va6eHBnFx2jwGcffozHwzki2MpgrfQ2cIJAnk3eMxlPSpRlFEqnX5VruiwfU5Xa0t2WjshsV0RAN5vL2lHNzdSsJ+9P31s1/1P/Xt6epWETf0+prS69UpXhVqW61fNUTYo02yltsUyYdRt+YSMNE0TzWN5hdiNAs0uZuINsRkm6iRt7d/Dm/Tvo9Z7huPcYXiOD3zYAP0buRujsNvHNX/tn6D3+BAefHKNI92AHt/Gk9xzn0y9w664Py48QTlLE0wCOt4+t+gMEUR0f//QjvDh6jigt+yizBSAatgmrEaC+18HN+/vYv70HP+AaNERnawyze4y524MZ1VBEwDSmOVWBJHbhxF04030Mnk0xmTWQGgcwgx5g01EaGPaBesPEVseFa1uYjTMMelRlFGjv1PGtX3//Vwee4ky6QZC7icnH5gHN+iM3a9cy52URHpWRnny/Ln5caYb0w5q/URN4g/avxrjVdlX+fAOPEpEoVD+X5+nwwX3FG77iNjZlPF8vUF/fp6/7iC8beEqdvUuwzyqLofYKX89YrpNpv0qfbgLwXifjKVCRhg5rYeC6I9TvlXHN9R+ayKx3MH3d7ON/wMBz4VNbcokLIKn6Wb4tTJEeLnedlxC6yuvlOYO0KvBUBkNL4KnGT/9EXVGxrNXHSj07F+u2LjnYi4BOIM2a3QHlrrxu5pBJuPj6WD2vfL/Jy6NkaMWJdzXPtezUpbxce/nq1BQlj1XvKQbPuqzBug0ExVSsk9qW3a26tzTiYDKuDnI91xXgefDRx/j3f/C/4qff+S7sxMCt21swajM8OzjHbOigUbPQqhniekoQwXxO1/GwwzyowsBwMJY8S9b3rNVzMbyZTWJEEdtoy847y6Mwt5NlMmiRQsfYWi3AF48OgNzDjZs7qLcMhNEQswklfQEyN4HnWfCsAq6VC+vkuR565yNEuYk443woELiGmB4Nh2xHIsBTcvMsA1FExjVFKGULcwS+hU6njlrgSs3Pk7OBOBfv3ryDVtBE/8lznJ4f4sYb29i/uy9mPU9e9PCLT56jd8YagA3sBhYajinyUCFKbAdPjnv49OgUg8IS4FlYJuqGknpyLlFFQMAjDJNjL4CngFeCCAGeGaJIOQeTcdPgJ+DmAJlNC4ilNAe/SJHM5lLyxWKOZBqhhhTcYJgXDmJwk8ASM5wumUwyVnGKwWyOsZXDMwk6Kcd14VOCTZnyfCYvveFkiHnMmpQWLNeC5TsoHPL6yvDGIGNGUyP+13SQFcocJ89Yy5GspgfP8eAFND8aizyWP2PeqzB3BFAEhcx7RILMYMkJC1Zmws4tGMTTzNUk6+YYIlMOePw0lLxKyWM1CeCYQ5lJ2yXdiwaKJGXTAhnZ5LJUiGaiCBjVAAAgAElEQVT1yGASyBAgqfI1uUj8NbhZAk+BM4u1JjFMdNst3NnqYJ8AAjl8KU0CcdQN5f4Irtk2EyeDMU6GY8zSFCkDCSkLqnI5acRF8KXNhdhvNNlhG7XcVF59UmPXAAE+N3u4IUGJMY2FgmZD5lM6D2E1TXzrG2/j9955D88/+Bj/9kc/wVDwqSvsNPMd/UZT2FvecxyFCnjSwKiUKHMThB+5hjDBqkQR22SXBkts23w2QzxXLKW+h6rclv1aBYQLKWyZZ87z8r55Pf53Qpl4WZOzyoTqd091TdZg9ALg1FJfFIjtFDXDQxGliMNEZMaG76LWrOHerX3c2d1D4BTw7AK2aeOLh49wenYMq5aituPAamWI6EDrObj31q+jm85w+vAphtMIVrsLp7mDcNzDPO6DK1g4zVBEBvzaDurm23BndTz74gXmeYzadhOe7wHzDBwG5ifnlLPXTTS2A7S3O5JjPRh8hiQ7QvNmgr0HHnY6zM0cYTiJMU9tURRZuYkgb8BPW8iG/1Dqdobpx8jNMyAzMZ1wnltwXEvmRzhMMT/jZgjg1D288eAOjB+dXSG1rXgNXvfK5CJ3ldR2wSLyxbs+Zru4Ib/yMr8syL+2XRvixpcC3QuGEpXgpxLIK+FD+QbXWHMRFJQhfxm7VHfzF/ewSWdUblgFX+XdlufViTibdOuFJNZSzab7rhrHbMKuKEC+pA6q11+mMS1zETUYFznVS7v+uprbBkHZ37dDSldGGZqVsaruK0jge8lGw+rPZAdOz6mK22R1oRPguUE/aI5m3aEbzR0Z78vPdFlO9nWbL3p+XAVAr1IdXCo5vMDfVTmw5cPCHlVlMK7/yMt97eRffx5ehXIkIQD0RlH536pUR7p0g4FUEqur97KWS8LrA56bbVi8/CRf3sPrz6Z285cfsirq+/K/peGOlslWj9dWOPpZksCw8jDq/lucXdcBZeeXc1qZA1WcaRc5icuOV2tehemszCkZxhV37ssel+uA52IcVxaFqxlP3vnSm0DdX/nUlxcXrlkbMJWdtnxv6ZdWac2kbrA0WNKJsaqOp8xbgvmVfpXbrsjPVBvUc7h8z1VzPMu7lJ2zAgWlXwZLJJR1/XKSMAZqtoFsNsIHf/p/46/+/I9w9PgZak6ATruJKJng7GyELHZQD1y06jY8VmuIEwwGA9RrDWxt7QgQpaMtg9pWswXHzaW+52QcSfBerwfiYFsY5KlU3mVCpqwo4HoOZtO5MHidTgseTTGSEPMwQzQDMocuusyDjIVN2ttRTrOHL04x6LNkiikyzVbLgOsHmE5DTMNIGMhGowHPc8RdkizPLM6khmRnp4nuVhusddE/7uPg8BQOa+jduQXDcPDkk2cwzRAP3rkl79D+KMLjA5Yw6eN8GsPwA2w7lpTXIGh3KaM1LBz1enh+0kPIOc46NARzBEZklWgglHF8SyafdQfJiDqOgFcNPCkbJqNHpo7n5JBLXU8y5GkKv9mQeIDBOtlGOpRypAkSBICWACxj7Uayj5S00tGUjBBzWcki0o3VKASg1jwfPs128hxxyHzcUAEzUs4wJY9Q/6NcVErBUBJMsyBh71LYDjcUMgU8RYkrbwIBxxybPCfAI0i0hIGVdZsbLJy4lCtLvKrMnYpU5cZxU0jWE4Iv1xbgSZkvZcWUbXN9EqmorP8LyzP1VPDclGbIuBCwqbxKugrXAsq7WUtWyb+VqaRiICVmKl2z+XeyUpVMdOL6kv/6zr09vLXfhU/mcDhDnihwm2Sp5D/SIZW1W4+GI/QmMzEeUuwsQWQh854N16wfwRfHknnPuh2ytsimt8r15d8w51Svr5ZD1+eGYtDDuZhm3b51E7/51W/g3q0tfO8P/y1++vwcg9iVshpwUtS9OmwaT3GjgMxpQuaYsmXmuBYyxpI+UTKgKj5S1+SmEeX1HK4ZQfY8Uk2kIy7zpNmvvouG70tt0yxOkGQzpFGCPARyy0DosjxODhc2fNeB4dpIuOkwiQSMazDK8i7yjlDLlup/ydOl37QPo6AzdIgcLAPETQO2k7Vimds7ge8x/9xEPE+QJamUSwoCB3fv38C77z/A/nYThNiTYYxnjw5w3j+FHUTwWwlyd45ZNoHhWPjK278FK5rg9OgZBtMBCt9Go7uDei3AZDbHwckIZ6M5HM/APmWuuIv+QwO94xjeVh3dN3bg+DUUcw/m1hDdLnO2WWolRGrQsGoXRhrjfMCczRFu7N/F23ffQr17jEH4M8SYyEbMPIrQP58gmZDNJVi9CWAMEz0gHSGdZeLCm2Y2FdniopzNM2BSSG1ey/OlrIzx4+uA5waRqWIWX45OVbylT1DKpNZHgEtp0yWBYJUeX3cqmYhr2r8JA6Nfp3Iv5btT+Seq2xOX0bLEiRgmVALOKj0vh8txsg+2tvlVa/3Vdi53XzZz2mS7lyOxHJYLofSGO+nV3Z3qeS+6O1405tD3/nJ/V0u2r+2S13LABlN6s+tUgKcuVL+cK8tT8HdcSFc/q31xrZy6nFOcNetnTnmldZN/w42Z6zpjHYBc/Vs9R1717y5rQ7XPdcCrj1PBlHLk3ITEFwnt2v562VH48naVYLGUYFbBdHU9WFUhXHauC8df0r5FP25CpzEYWjf5V8prXDX2K6Tk5YeVU37tJcuTLUBMRVpWfWy0UFg/SYozVoEZI0ZtayPA9co8RA1+uN2vdwYZkmrbVokSF1saZALUZ9l38mfSl+WdlSY5F9bC6rNV7hyIvK3yuXyTZZMxWm6yVNeM1fVDi5z1HLqwiaFLcpH4WHXJltst6zdocFn2r2JP1e8X5138cBmcXQSeiy5UPLIAzxxI57BII1nM/XIlSCEgcbM5Th5/iu/9P/87fvHzn0muZs2roebXEc9iTMdT2d1xbAftBoGWCj5HoxFarTba7Y4EzswdJMBiHhmLOEwnobjJsp8aTRoOWVLPkYY9RW4hmifCOtk2c/0cYdKkTiBZJBlDU2ShzJXitY2COaIFdrYDtBouzo4H6J8mmI9tuJ6F1jZl/i6iNMdkHsk5JD+vFkj+7Xw6Qcp3iG/DbwZwfU9KnYTnc8wmqkakEXgYzGI8f9ZHt+Pg3a/cwdlpD0fHIxz2IhyPEwwJVjwbtaxA3SVjW4Pvsz6iJaZHg/5AwJnDHE/bwrRQDGcWsoagyu2jzFZqO9JBl8wPgzoBOJmYFYnxDo8RZlC5RXP608VVjG4MQ/pO1we9jBVaxD+VRai6caFNYCg9ZdAvjHComGGeTxgt2wZ/r91XCX4FRBP0JmSuYzleG+RU575+9HTbOA3J+K37cDlgXyoQqxhAtoH/5bU0K1yVpV52/wJ0Sx0u/0ab4eg8RzKMKqdS19NVT5HElDQWolOq3C9zeBMkTh2trov3v3ID793bg5skGB4OYKQWamQS00hyi8MwxyROcTgc4WwWYpYSOFFma4qRT8KariLvVawfgaUCnkqaWV2n+DX7VuS5ZVkTKcPiKqMg3mMYTeGYlMJ2sH/nLr7562/hZu8JvvO9T/DR0RRDssI1oGHXxKSoSDMBoCwlxE0GqSlKsEdgz42vUoKv5wCvoeY46+MWmLJ+bsgcZSqNVHoE3ZO77QZu7exgu9GAb9mYhmcY9c4wOp5gGEUYBh4yw4aXmnDIQnsmIgewpzmm06maY9wooGaGLCtVgyUznnBTg8x74cMsmDvOmq1zAZ65aSLLaQrkILBnqo6p6cHILQq+0fQc+B6NfVjGpIvtdhNeZmM6SjAbRrCsHPu3fNRbGeJ8gvF8DNu18dbdr2EmBlcjzGMy2hGiLEat2RKjpsOjPg7P+3B8C2/e2sOudwdPfjbGeS+H32qhvtdGZrtIMhfGjR5u7WRwpbQQHbR3UPe3UDMMjKdDJG6OTu0W2ujicPBDnMcfoHs3hBtkGIymODmeI4sckfWHKNBq+qhZQDqOMTqKMRuoslEp13cnF78Xm3sDzHv1PWRMYfmg17/86eMOw7qoQQfCV1jAX3y5rn/I1cv7cunSVWzIlQvHawSeGi4uGR4dVZXFrstaoAsJ1wrLcSHg2BB4Lnb9V4KolwDLJkhkE+D5CkBksbBWmblq0FqRhF4KvheMqURx69b+1/r713a1XxF4qvht+UysA54C+MWQY7PPdefb7Ax/C0ctah5eNQobrBHLOHYpApDTXeDN1Pcb1t5Uw7BuZmwACrR9T3kqNQaVzTcVtauWrkWB5T2VwGWVO1wAADlsXdtVp62W4rl0hDcZghXVxFUzZZOnW/e9ApCKL9O82aXAs2Tx2K8iwNLAtQSi2pNjtU0X1k3KAq8AnhJoyIW5Paiftl8ReLJtF7S8y8zRC+0s62Ze/+StrgGXj70E1hfkyRcHdhGAr6hQ1KO0Ajwr5W2qYOHltX3x2Klb4COoB7F8P+TCNhewihhmkaAwLcSFLTyPSwfU8Rk++fF38Yu//CM8e/oE49EEgeujXW8hS4DxYARty9lkDpVbYDKZSaDcbrdRrzckcKbMliMYBD4y+vjDQhzmYqbjugWaHQt5EQnwTBMDScTcRwI0NTeY90hWS5gmUxnP8FZOTkcii6sFngog3QSNmo00zjEZFJgNFePZ2GJZD7qMmpiFMWIxMyJT68M0ckRzSuhsZAyKWeZlyvqPOdoeAXUT41mEF70BDs4mGM6BnS0fb93fQ//sDL3TCXrDBIN5jrlhonAM2EkGj8ZMnif/2F4ar0xnU5nLLCfD+5gVqSr/EalcTHmvyGRh3p8Jslc0KdLAk2wypaQEWlQTkKkj+BEA5tpS3oPzYCkVvXoBWQVk1XegrrcoYJ/9nyogqQGdBp7aAEeMZBjkk9EiAKShUykNlpzES+plXtg0l2dtff6/5IiuyDJ5z9qIhm3UUlAB8aXUUt/bheelZFe1aQ/Pw388B3MLl+BVAT65B2GlqdxR5xb3bvY3Waq2i3ff3sc7b+yKq208nMEuWKbGxHQ6EpY/ikxhOQ9HY/Qmc0zTDLRiskyaXRF4KvaSc12Dfg08eV09ZjovVZsP8W80+NTAk3/HnGW7sBA0Wqh1m2jaGf7L3/kNHP/NQ/zw40d4Mpsi8xw0/PoCeJJ+IPCUEi58t4j5kanWjpKR12Mq0vQgEODJrwmupVwOgaFMY5YFMtCsBbi1t4s3bt3Cje0dGHaI8VkPTz97hs+fHmLImqVkAKl3p5TXs2HUPThhgfF4rN6XXD/lhcIalMrFV+absOFq40UyeZibzzlH6TVVASbnpoWaFYu02XLotN1Gu1ZHi4yfV2BiTBCylEoew47Ihhrw7AA3b+7gwTs3UW87CIWRnMF2fLSankiVPY8KAxvD8RRPn79AlITobrclL3g8CVGkDm5v30UzuIEXL3qYDGLYuSdlfcZGirBmor1joROM0HCp8OjA8NpSj9icpRiNgHGq8oyzaIyff/YBxskXuPtVspUJRuME4cxAu+2h0aRbtoua5yIPC4yOE/SeZJgNfFEZwJnBaSRwbcAKDUxnBby6JXWKrwSemwZHy+Ci5D0vvAcv8GxrI1kdP14WNL96IL3h9v3aVlF9obT6S4FZCQsru99qB74MKxcRk5IoLGSmC7y6Hj6oWPLloOIi8NwkSiyDzkrArk+7+tebha+V8ia/JPBUQXCpSVwb8G8wQK9wyKb3uPaUmwLPRaH7Sm9f+FJ9wxdLudRdkFWrabDY+vjSged1M+yV4aOWMV5iyLIaxK7rf90u3QalPFDPzCLPjBKw9Y+aMF5VI5bLr70JjCpjdmHILu+dq9i4y665uMfKuXhW/XMNkF5SsF92svXp52p923xJWTdEJbZe98RVpOhV4LlUfMp19NoqoLQEm4uqk+XaLGvwCgi/rL8V61a+rxYurFoeV3bABcfX64Hn0pBHnbV6x/rrpaOulsheIpXdAHjyfKqEy8WNq9XBEHynpcWLWyrfW5XNkNV5/yrA82Ib1HZBlfmVfqnMJ55bNgsMgsycNjzIDVuAp8j9Cu6YP8H3/uyP8fzDv8LgvI/JaArHctCqtUCvo9FgBKNQJT/qNQuBbwjjSflis9kRtoxOsgRMDJIZpFL+xzIn0TzDPAxhOxnaXQdM3LMsH0mk2s3gkvNlFs4FxLAuIaWnZIFcBldFji8+O4EN1gDtyLXD8BzNpoNGvYFwDPTPEgHW9baB/nCE3HQwZV3NmEypjWa9BocS0SSG2w0winJ88byHF4c9NAMH77yxjbs393B8MsDHnx/g2dkMU9tHt+3hzo2uOHhOpxFG0wTDaYyoMCR3zMwzAWIMgPlfl6U+CFCSRL6XGp2WJTJDslyUHTKw1+8XzXiaZL4khiezVjKezBdkUK0Zz7wA3YcpWdbMn8gky1y86lysArHqz1c3MLQrqa65yPPxnwZzwjaWJjBaBsl3Jq9J0EJZadXo5TK2U8cdCoBSlbV+sePmBYG2Zl4JfMm48RxkZDXw1KBWr/sL4FiRo0sGdCkd5ZzSwJPn0TmVfGal/mv5fCtBnar3Wn1HZnYL3U4dD+7v4s2bXTSsHBafCTLleYrzsxP0z8eIIxuzrMDRaIxTkdrmyITxtKR8T8p+I+NZblpIbUzZuFm62uqx4j3p0iQEnuJ6zPqZnuoT9hFLB7kUsFID72Zo5cDtb76Hf1xv4aOPfo4fP32BoeGg0Wypsixq0VZjmCayOaLTVUSJUoLfKvAk6JSyQwS6s7mYhlG2bNGh2qS0OkHB59eysN3pYHe7i/e//ja6zTq++PQLfOevP8BJqJ5vPgeUW1uBK7mUbmaKekLlqyvATzdYz6fjscp75nNBKbYY79KYKuUjbwvoNB0LftNFnVL+4QTzJIPf6KDeaMOGiYw1S6wMRtOE0bTgGRO48QR5ZsGxfHHM5t/Okzn64ymmIVBvdRHUBmjWu9jbuY8g2MZoFOGTTz7DdDaUe3vw4B5qwS6MpImG00Q/THEWRdiqNdFITEz6I5ykcxhfuYV/cOMbmJ79BOfHnwqAPZv08eLoxxgcnmA88jHLTbR2a7h1pwnDn6E/OURh57B9rpkcsBTNloHdfQOtZhdZwhSBKY6ehDh7biGdNaV8ke2N4dZZ9grI5xbO+wkaHQfdnTaB51U5nhtEKuVLdvmiXX2ZVsHT+t0l/dJ6LcBzg9yutZFTeQBBp3UBeMqysJBF6Pe4llVWH9SXdvlWLeyvaoSwCpcFbdWcwU1zrTaQ2m7A+eimrmU8RZm0XNSvYvaU5HhdYLrpKG123Gu72obAc5mTdhF4VnpnkV9Vvl0k9q/uO6i8SbV9sWn7X32j5vL++/sOPFWrlbR7CdJVEMxgarWExuWYrFIC4oppVG4PrJ1k1Wf/UjC5oaS9GtQvxlJL+ldz6zaR2m5AskqvVTX+19ztRoSt/P26GXtxhin5bBVcq0aosuGlqLrMA9XGG2rDpgSnKxP2UuCpUVkZ2Giprd760RdapkRcAzxZS6Fs2GITZFVqWzUX0vWMF3nA1f7ZIBAWX5Dl31y1kaElexoMLnuvOiYvb7hsCjz1/Lx4/fI5Wu6MXAo8uTfgIodnAQlZNMORkc3mIxx/8RE++Pa/R//hzzEcDhFO5zALCw7LMcQpwlkkQJQgNKALY12xW5wDga+CXzrcEnwyQKUUlLlVLPUxHoWIowj1hoP2lossn8M0PXGspbGeHzhSCmU0nCDJMjSaNEChrNKA47HWY4xHHx3Cc2rY2dmC5xmYTk/RbFpyrXAKDM4JgEx4dQfng6HUtmRwF8ax5PPREMajCZBpoHmriRe9OX760QGevzjDTsfHr31tHw2vwMnxAEfHIU6mBg7zAo6ZY6tdg+9Qcsn6lzHO+yOEUj5ElZLgR7N+BIZ8Z7BvyHbSRIfBue17mE9nyJjbp1UG/C9zLh1bcjMDi/ZLyrE0jMk8MrJWeZBKUUBgS7Ct+luDRM2Qrc7JKnN2GWPO9W0BJksJqwZ0UvalBJjiulrKQXm/BAW8dijgQ+VtSl1YzRaWrGd1GdMAkWO6yRqmr8375PkJeDTjqaW9V8U3+roLEExmr2RleS88D1lGDWDFyEdciZdSdnFHFYQDYXaFLSU4A52V65JDeXuvjaZfoFv30GZZkzTC2ckxeidDjMd0FGaO5xj9KAathER1QPBpFGIUFGeqnI5mymXzZcaaixeN+XTfsi0aeLJ9XsncyljQQXlOQ6kMzaYtuZyHsPFff+UWuhji4xc9/OwolA1hMp2ezXxeBTw533g+ur/SqIg5v/rDvlHlffJFOzkmBJ5xrGhHzgnOcS4OzBmljJc5mkHg4e23buPu7ZviLvs3H/4M/dFMygvFSSYsv+15sgVJWa4AT4JiS5lIKbDN+rtlPV4wN9hRKgDWCZWauyYMO4Ph5AI8m4065i+mGM4imJSPO57kH/PZY23b1u0Wtu/t4f6tFLc6EYysjjhkfnmM/qiPo7MJ+uNYZLRbu110unOc9eYIZwUCryFloyjftW0Ld27to9NtIUm7mExYr/gc50jx9j/65/jtb/4awscf4y//3R/g52dnePtf/E/4H9/7fXz6k3+Jb//5v8LDx19gTodnN0VgFPCZe9sGzFrG0r9obBeSoz4YAn6tidt3u7j/ZhNBLcfp0TFqriVpDP2zEP3TFOcnBcbnBugV1awV6LQ5Jg7CeYHRaI4aZbmNGowf9Ibr33Zrwy11wGqwqwPB1Rysq04nL/5F1F2eUwcvlffzessKdaJ1Ic+GtyWgk+Bz+dHsSkVqW92VLxc8vVt34SUtZkzraRjtIrbaxssW9U3vQ3flIi6o/KH0/SYrcfViVzGeSmN16ZyoLsYM7FTS/Jf3eV1zorqbf12O52U44+pg8WJ+WnU81NebzWntU3ldr5ak0dqOV2YHKx+dxywP/eL/Fo6biyB3ZWW5+NyuLjuvFoDreH/RL+U0WnzPQGkjMRVvgZKzNV0hm6+vNldfGvtyL0/ufAMAqgIW1ceLvlPTQAHrRReub5e6v/U3uSkju0HzN2Y8F8p7SdcsgWd53xpUMPdH3fWyYMcq8FTbDRc/l92PwKPK8/QrAU8pHF8+l+XFLzrkqvZow5EFK1+OhwqEVxbVNVNxkS66uNnlXLjg2HvJ5utqf1z6zn5JalveQznvltP34iao2v5fNn7xPq/sJNAVlGsK6zkGloOY9QZNF2mWYNI/wsHnH+Kzn34P4yePcHp8giQkI2HBYG1Gfk0HThrVpMzBLMS233VLcOgoFmQyZm4ba2V6aLdaUjuTBh8EngxIGy0XLTKeiClCFakttzbo9shEsXnIunOKMSXTR1vSoMbi9MDZwQCeWxOXWssiEJuh0bAwGg0RhQay2JWyIaxrOZ7OMI8yHPfOMQtDAaetRl3YRLKewY6PZ6cTfP54iPNBiK2mg3/6G/eQR2eYDMls2uiFJj6bzpGnLCFjwqf7rGMKOzSeTEAnZ7L8BIyMGZT0NKu4olImqII/3g+dLWeUJ85DkXGq+rdSaBGW6wh75VOuKOfKpR9CmrIwL1TG0ZR8QJ+SXt+VYFyznaubblWGTs+zy4AnA3j2jc7NFKfTWJk9abAjjCiNk0rgyZ8TpPH6dDYl48mPdiK9jvEsZ/Mlq8XLD55m2rQ8lm1U9T4V+/Xyq3H5Dq8+a9KeEniKM2sJPHk+3Ydi3kPwSaVzWc+SJgUCpEsGlLJW1oedj1M4londbhP7O03stD3c2G4gsAvk0Ryz0QjjYYjRKMf5dI5nvTP0WfqFhj5k3lhjlLs3ZHMLBWY18OQ9kYHVYFvfowZ/S8ddOtXa8ALFQIr0NqYjbghkERqBibzewRwNvLdv4XfeJDCK8JfcaBmOBVjW/UDMfySfl2V9bDKH9NnKlPFTRSWlgSfnCtvK66l2KiM0JUcu35SSH6pWQzKWNPTZ3e1id2cHRZJjNhzjbEBDnjFilgvipobtwLMcTKYT9Xe2CdMuyw4lSvbN+qFewG3QFNHUQDzPQbPY7X0PXj0HrZvSwoZlNFCc5Tjpj5GUZXTkWWO/W4C/W8f2/Rt48NYMt7eHSGY1DE5NjAYE7yzpEyNhSoLnIahTljzFcDgT6fH2dgc3b9xC3W8iTU2pRzufRRiMTExmGeLwBAMrwxu/+Tv45jtfQfjkI3z43b/AQe7i3f/uf8bv33kfLz77N/jwx3+Kp89PEecumvUdbPkdNFoerO4UsdXDfDJGlORqI8Ag4K/jzq37eP+r7+PmzTaGoy/QO/gRIrLH/k3UarcQxwaefPEFTg6ei6Kl5gZIExv9EcsYpXB9ro8FjO+fvj7gKeHRS7GN/tl6xvMyRueXZT8VkFobV290gJbaLvKzNAComAupoEi/oEvQJbHeyu70xoznVVLhyk2Vjo/rbqIKMl76uvLHr9xdVwBP9bir/BHVBeXiWdmBVLugqr7aus8rA+JrTrj+autasxjkxW7+dcCzTFhbCYjLILoSpMlO5yWXXmwILBq+fp9I8cjX36m8yDboDJpsVI/Tm0kX/lTpgBatrwKrams1U3OZpPMiMFp/j1KbW82uUn1QkbeWRjoSJ21ykxtIHNU9bdBhZc9fB+BkPm+A3JhfontC97vc8iLPUS8664Gnfg6vm92XAbdLj69SkteccJPu0sxcJRVwwXguZ4EST+vgjUPOcdVTQDdH4J+Wl17SLj0meSlrl2uL36UG95o71bmKryfHU57shQJkKbVdro26sZuNgJLlLz+rAa66nYvvj+V+RQlNdUC3Up9Jznwl8Lz4XL48xxWQqT6ZC+xbMukEnlxTjCSGT2OhhEYiHsJ4hmHvGY4e/gQHD3+Kk08/wYunz6S4vef4hJvI4gyu5StvophlRBLUGgwq6QxK1owsBMEI88ViCeJ9P8B8EsKyPJHaUnrqB6yR6QhjSXZS2mBksusPEJA6mM+UwyYBXmHwOi5834ZB19DCwZx1+bIEzZaPet3Gk6dPEM1Z3rElgdzphNLBAmGSSXmUiPdLc4u46n0AACAASURBVKHAl5wypqSlVoyTYYTzMfNBTTQ84Pd+66uw05EwUfNJiqf9GX7aG0qZDPYlx962GWhT8kcZLc1NWDRjWQRWm+BwfHgPtpRBUY6wjXZb6h6G02nJBKu5z2eVwJNBrif+szTtyQV0hnSrFbZJyT7Zz5QeMzAnaNJmOXrcNTDROYuXvb+rwJC/1/mF/BvNJPJ8C5BDN1MBu6r8iM535PVDgg+y2uXxWq57GfisAmDt6Hvdmlh91LTzq667SYBcZVgXT3H1XVj5mhtemkUkUNOlVDTwlDhJhU6y4cFSFPyfvAUMQ+TTWzvbeOPePYRnQ8zGEzi2hW6rhpv7Ldy50UY2HyCeTIAkQ56amEwLnAxGeHhwhB7ZQXEXVuwhgSdJFabjMUeSbWIf86NZ2NW+Wcyt8hfc8NCbGrKxwdIhOedmjCJNENYbsNHC7m0P//0/fg/eLMT/9/2f4ae9EVyL0vM6wslMypjQiXeRK1nqvjT7y77ReaZaoqyZWT7TPI7xhTJhUnkG7LeM71AZgxzNdg1vvX0fX7n3JvpPXuDTzx7ibD5FKIZZJlyuH9yOosTb4gaLklFJ2aGMZZQ87N28gVv3ItjOCL2jGGfHfAaBrT0Lfr1AkhmYz33kSRMYpgJso1I6LWObMc88h9Gw0bmzj699Pcf923NMBxaOniSYjFKlTvC4LrK0Ty7AOBxFqNUc7N/s4MatHbSaDUwnEXq9KWZjyKbajPWJk1Rq6c6sAsZeG1vtAP58hmgSYxrswXz3W7id7cBM/gZR9HNMZmNM523Y2X3UTA9eY4iseYwQZ0jmdDwmAjfhBh6ajR3sbt3BnZtvYH+viUYjwaOP/kBqJrc67+LOG7+B7d076A8O8eLxz3B+/BT9owH6gxTjSBlY0SiJDtXGd0+uBp6bhFmL2K+ciFeBhE2MLarFp9XL82W573XlGqoPyesUcSofWuWooV7bJbAst3RVILmeT1BB42YlRMTO+4o+XSyeF9/zV66fLwGjcmBXw/uNx7sSJ+m/qbraauC5DKxWwLfOX9iQ8fyPAXheNjjrJDrV8Ve7nhsEplRNrT6Ul1xcFYS+7pWrfkcrAsXWLDcR1OmvhraLXe0y56uE2bLDKQHwFaDrVcZZNmwXpmYr/aIdXOV9s/4mKX1Zt/+xAU4se131yzrguTBduWYIdOC0ynxXWQO1Tm5STkUded1HBTnrP+Wyt/bAi87D119Z/1YrfVdFoFoMrUZa3QedUBdLkTK3vXTzhsdUx+NlxlM5ssp96TNsmONpVKTJGmStbgPIeSupBy8rGRZ3v26I5MCrthmqc7SE6uWJFdhVv9cspfqvGMtUPpcDz8qmUnmOl0dTH7PUSV+YJ2U/ZVKZIoeVZnALGvxQ3ukiDCcYnT/H2dOf4cVnP8bTv/k5Xjx9Luxd4NXgWp4AT8pumShKoEHgGTQopVPAU1gwU9X6U7X41LgPz8eoB2Q+TWFjLCfF1o4voHE+p9kOg3oDjp8hSeiYW8d0yjzRGElGuVuGoG5L4OfAQxwCvd4A83kkMjjPN/Ds2QuRk7l2C+MYeHzWl1qcXKeG0zlSlm5w6WjpwmAgWjA/bYxJnCMsoZ5b5Phnv/4edgITnplj1O/j84NT/PyczCaddB3JM4WRAiaBFkuQMJeTeXmsV7jM61VOrIqV04yZ4zro7O0iDSPMJlOkrHHIYStrelJq2+x0UDMzyRmlq20Y0m1UGdAIECK7alG6q/LpdB3QKrtZZSkvzK3VTXgdB5RSW+2oqoFsFSTya3EaLestChDJMjVG0dLgRwC2rXJ19b9q7udF4Ll+g5NlWeSZM82Fmy7PQWCmgD/n3MVnqNoXy/WpTP0ojZk0cyqlYsoanvJ0clHL6IBrKofXsqwh1zZuCty6fRvvvv8eMOxjcNoXR1ffd3Bzr4V7d7uYD44x64/gFNyqcTELM/RGU3z24gDH44lIbenIyjaqcp4G4pLxFODosdYqwRMlrDTlUh9NHmjgqZ36JafYUbLhTqeDxmyKaTzDiEz0PMHcduGYARr3t/A//O5/hhvRDD/8znfx7ZMJAs9Dp9nCZKjcl7k5oxrFzSkVZutnmN/qceS1mFPKD82zQin9AtCD1jbUJosYhMk7QrbOUeQZHN/Gvbfu4tffex/9z57go08+RZ/usOKEbsI16GatxpvAk3EP/5rjkBcZvFqA22/cwfvfzNHaGqN3OMPJwRRxnIsslc9DnFiIogaKtA1rnmISR8xkV3NI6otkCKMUczODt9XC2w8s3LmZIZpaGJ5EyGJKaZmvymtSccC89BiB40j5nN0bXbS7DbnW2fkQ/cEUYQiMxxHSZCbPLWIbmWkj9mIYdgLf9uAHN5A37mHc2EdzdhO77XPUGx8jzA8wmjRgJ18DoilC4yPM7CMkZgzbMOEEZDoDtNp30GnfRKvRQIOuxHXKaAPMjn6Aw8MjZMY2dm5+E2+98w/RbnYwGx7g8PGH+PznH+Lg+BzTgm7UXOtNREkE46+OL3e1VS/h9UFbiccWk3P1haSlb5u4VgjjecUlr35Zv/wKlEFeOGhe/vurFsSrj9bAUx6B8n7LnfKyzZbsCC5deVcXIPmd3l5c0ywJASt9cdn98x20SUD8ZQNPhcLXL+pK5b9+jr0KIFk32uuvtu4M5e83zPFUGxLrSzxUWeHLnqFXBZ7r+lUYpA2IshQ0y1jKsFfnYfX7VUC0+r0e7avGU7Hgl7tar/ZJytitnDt6R3P5lizhCYOkDYBnKg7e62bGBqC/hHYKeL4MPtW9yWtN1qd1HxXjL02T1F/qlVS7wG7GxKo+X3ePfFGvbxfPtcHU2ehcq5spir1c2YIUUKmCCcUBKDnuKuMp3XXJLa5uAlwEnmQ8abbxSwLPZdbFoncv9I2wVAxk1o12+V5ZN0TyXquwipfMW7URuiwLs/qMXngvrTTscuB5+XbEar/qWnfVl9ICb5fAMzaUgsJjb8V0S1WOi+F8hHB0hOHRx/j0J9/Gs599jLOTnoDNwAvg2b7kZ80nLMNiwShozZ8jaJrwPb9U16hyE+qj5ghz1QZnI3Ra22LgMR5PYFgxbt3tSiB3JmyihUbbgxvkmIxjBF4LExr3sLYnMri+gaBmoVZ3MOxHiEMTZ2djYRwarQbSNMR4OkcckQ2toR/HeDzsIcsNpCzDkjFfklJAqHxLSgmTCPk8QsI6oo6DlBuGaYGv37uHd25sS87e4OwFHh0e4NGYAShdNX0lwRTgWbIRKVlessCUDSuFhAYH7AXNsHGsLNcW4Mnct+loLIBN2HPmSpJtsi1h1JqOASNLpXwMgXpEkC9lIiD3wT6Wup5kbTWwraiZtNx1lQldXff1/JH1pGQxRSqsy7wwh65ixiPHWcxrU+BC3GxZmoRmL5V3h5bsaoZM//fVYz4uv+rc/Og8VA3MxPmY9U/NZV6pWrIV6NWfxXuQDsRSP1TVw9T5qzovV45n33KQDYIvxXTyFcavWXJnZ38f773/HjpFhPHZCMNRKJsC290AD97cRTI5x/R8CDPhdqQjYzdOMjw6OMKLwVBqehaGLW2mKysfkiinmBLCeGpXYc14VvtVv5v5XzLg/EgZFt/D1tYW7t+/j+bwDEeHz/BsOMQwtYHUREJjmt0d/N5//k/xD5wEvQ9/iP/ji77Utd3b2sF4METv9FTk6FI7leZbUrNH52+rntRzucp4EiCzDAtvQAFP1tdUdoGJuMwyvdsELbELI5ONovffehNef4pHj5/gZD5HJOZNNpyMzrTKxIrtIMtJyS/jJEkPILu8s4MH75vY20/EpIvGZVFEMMm8WCCMWI6mBhNkEQ3EsnGv6n+acQYjyZElBUZZgsy10Wwb6LRY0sVR5lAe817p0hwhjgvkacDMU9y5TbdsGwYNwgxTaolGaYLcJMuaoj8YIoynUo7FoSdN5sKm/NkpMOft+3uo73wL+3d+G3f8N3CzEyPFX+J49NcYzgpsB7+Daf85np99G8NsBDNgOgFlxRZanX1sdd6GbdWRpSNk+Qv4wRh7uwFu5C6ePH+M5/0hCm8b9978LXzlrd/GdtDBpPcpnn32HTw9foyzlOsxtxyZKzuH8Z2jXx146jfuS8HuBcJyfUBzVV7mxXfrdQZGy6VFpt4ml1wbcF6SN1SR2qo2qzaZUnP4ZeCpmJmKk+tl7Xop4KgcVMnxqjZ3UylhNRiTs5bXeqkZGwSdFxbvyjerBnE6dVMW3XLnTsXcFWCxlnIrWbZNYraNwupXkV+viQArcsPr+3S5gXMZC7Z4+UrilqIlquOymDfSB5uBH8pn1n14yAaYDJn4hZdTppyHiwDi0suo1l8EXopdUcBTPSsCpC9MwOXLenUH+bJ70Yzn8uVeDY7VxochC/D6vmBwuI7pU01dd1T5/Csj9opCQvffUu2wCXC7lDUtgavu5AU4XTPgKpd6/VW5Q7zuI7k0a9lTtdu87lNVR5Rx14J3XEyPgrvPKv9TM3a6budirmlp1gbAcwnd1NaFAMPFGquuqti6cvtVXiRqEVfr73KDtLp1pv0JLkD8cu1fIUWu6Jb1OdxqXlU2PktV0IV3r975KN9T8ryWlKcExbrMSgnyL13TSwCn5uAl684l7zCqdFZdbPm9bBWUx0sNPBr5WDaSWQLHCoRjiFg/bnKC0dFH+PF3/gTnjw8wn5KVS+E6rC3pYDqc4azXh+/48rOgYaFG4OkrloZSUGVKwzQPS5pNo5D5OEK7tYMkzuV7283x4J0bqNU8HB6cwChctLt1WG4iDEK9vo3ZLJJyJHxsgroDL2Aum4OHn74AjBqihLUrmYNo4ujoBYqCBdlpQORhkEQ4iM8RRSkyKd1jLUxleLxjWUijED4cYQBSqxCDICMzcaezi9949y1sN4Dp+AWeHx/is16MwShFBl82YAozQ2ERLORII8XQ2lIkg6BQsb1kPHktAaGy1jK3zESt2xHlyXQ4kMBZyoWQdctiGZedvZvYCggYYgGdZDwJXggw2L/M+aQBE4eTtybARMp8EDOpHF8astDc6CLwLLfMymdYK8QW3/I5YVCdqxqXXGEIjhisEvBaFqWnnCk0fLHLmpYKpPJcBBt6U46SYvUIKLkw27UAf6WuYSGmKzeO5LlaBFfLnG2RvGapKjlCV93S7EjVLOXGCfuZBkjcueL8J1PJ67Ev+E+VJeRGYyaKH20UWNZg10qEMk7immNyvRO1EeexKeBC2D4TcBsN3L9/D280HTHxGU/UeLQbDt57cANOEWNyNkIypaC2ZP5sC08Pj/Dw6AxDzkmDUmX1WPPe2D6p60kJdZnXHIZkPLktwg2G5aKqy7oI8DQtML+z1W7jrfv38N57X0Vwfowvfvpj/Oz5CxwWPlqZh/NigNxu4P7X38fv3G5it3+I/+2HjxA0G9jb3cdkNBHgOWVJmTIuUZsb6n2lx04xnlQnuPCkvFGBiO677Ds+8yhgiyif4IygjyDbhEHHW647zOMWdngX39y/gRefP8Zn5+eYSk1TGwZLq4gRF4XmBZIkRkbGm+wzf0KJvOciqBdoNOjsWmCra8L2mH+eYzwB5jGfEw954SEPAfEMpqIgiVHMI9iJUimEBpBwHtsOAhp11Sy0ghztBqsahYhmIfLURc2/gVZjF43agYBNSvLjzFC1WB268dKwaoJe/wyD6YwlQ9FpF3CkhOY2cs/FKeYI6108eOe/wH/1u/8LHuy62HFSHJ/8n/jFk3+N4+Epdju/i9ODR3j47EeIANS3d9HsbqMR3MbO9ptwnTqOj47x6OFHOO9/hL2bU/zW/8/cewdJkt35fZ905buquqt9j3c7673HAtgFsAZ+YYQDQOrII49BSaQUEk9kMHSkSIYoklIwRAUlXRx1BAEc3AIH4A7mFsACi8V6P7szO972tPddvrLSKX4vq7qre3q6cu/2FKx/pqc7K/Pley9fvu/v9/19v+8fYMw/wMLSNONL4xSbNj35fezZ+SB7B24nEdRwKueZWznDpdVJyuWaoj47jgDPma1VbdV2ufuerbWJXI8ybn6jrp8iAgq8KlFq41k3R862yqBEaXu3TdGGv18Vxcp9Reio9R3y2l22290GZO1DFLX3iozt1teIkg1cU/xcy5ZsfedbbnSjdtIGtNS2B9n+y2t0ja36rwNsiwFtlE/3UYjmxdjOfWx7zc6I5nYHdqDSq/av8q5qb3evHpVQjIAIwYHu/SCgM6SgbJzjV7Ic1AZubfEP57rUUa1t+FVURaK4G8+1GVTK8QYStW+3biPlr5MCGP3Z7bzTK/vtivNsCoCs3/sGqLDlaMrYiYhBt097Y9FCnVf0b/v+o4yR2sB0nKFdZhAyJ1qflpF7m0apNjobar9blMooF2wFDLreYwTBcwVVZIPc7WSyXW4HStoszbVnps0UkMzR+vPRhoYh/NqYM92ypveKRmzdqs4ukp9VTXJ7Z9y6k821k0ab1r0WnAnPsnauNeC5cROljtk0Qbtb+rR9Ma++Rqx1t2zSWoetswja9Z3tXgtFj64y4dd/HUY3Nh62Vnay/msfUUrd+DZcC3W0fq+1QLMXmDRlm2jE0Bwbo17EXphg/NgrvPbcLwkqGg17lUCzFZARmuzKSoNKxVFm9aJAm4hBKmmSSsepVFaU8qzyr2yK2qVkw6BRaxLXLAwy1Bor1O0Kvb15brqtl8tnV3HtKjE9p6L5DafOUrlGtq+XmKURuGIFIBvXFMu1gOnlGm69LnKNJIcKjO3ZwWh/lpd+9nPGT19kseyx5JjYsom1QoEWAUltCmk7eyRgSTb4jmuSxKc3phHXoFT3SA3t5lOf+yT9WR+9Ns7UpUs889J5ZuYX0eMpak0X2xWasYEZt7CVVYxJwjHQPA1HKLKBr2pbxaexaTdCeylftsA+sd4cA/khlhYu4DUb+E1R9zXBEsqhx9DgTQymxedzlZrt4esmq8VymIELUMInjlBBhWIqPhJydqFutspmwmS7q1R7JZznKCsWQwFsMb23YiE8FB/RGLryHhVqqcAGI9GLo62qwAFOXFwnsIwGHr242qqyGRGAr96V7WCQgFKhBAqID8JMXN3SSMUtleVymyFAlDEQ8VNXF0sIse8RpOyiuwFx8XgVUxpLBJqEIO0Tk0XU8WjITr71rIa11QG+gLVAameNMJNFCkwD16pQ0Assi38rFWKiFutbOLpF2qvJb0jEk2pdEZquHTQRaWd5xepNH1M58cho6aGiq/jaSjaylfGUd7bYdWTyOWKmKKUmiImtjQkjaZ0bdg2Q0HSmppdZrUjfWfQkxY4jxuLEaY5cdpiqm7h6E920aRopUfEBrY7px9A9U2X8iDk4jSa6bxEXwS7NVcq3hmcQM8N66KYEQBI9pPP97No1xmcffpDBtMnc3Corzz7FiWNHeMEVkZ2kysbbboxkIcWNd9/Ijbt2svKTXzDuNygmU1QdjeJKlWq5okK7AvxMUWs2FNxDl+BxIFk+8TySaIcEWcRCSP4mRwiLwMCV/tTbglR6SM2XvK8eI2bY2JpB1UiTLiR4+CM3k3hljhfGLzDhllRld8KxKKV6MMXrt1WHHkimVIFvk6bEVyyLTJBSddpNXSj8DsWsx7ARdqXQ0K14gpKA2VUXX+aPEROqAJp46tbrCKO4goWf7icV08jG62Sy0D8onsIBuCl818SydPoG4gwMJqhOzdGUetVkAlvXaIhAlVjfiJJwuUSjIpRj6bMAq8+hr1/mb0AtiFNLDNK3807uve0xPn77RzGyDXqb/fjzZzk//g1eufg1LlVqrDSSpNMDFPLD5PqHSWUH6LV2kNf2UJ6yOH98nFOnX2Nm9WWyo3Pc8YFe9l1nEm8WWJpYYGlhEuIW2V297Nn1u2STA8R9h/LCMc6feZrTF11F190xnBbguU2NZ4QdYCRFyC1esld523Xdpmz1wt4aJHff8qzt3breZ1TqaPfmX0FP2rz5aP0/QtnZ2oLY7apdb6/bCf4Cf98sgLHVKbr1RWtfGQnWR+6vCN5dIV8v4k69W990AM/tDg1fptufTEBnGAv9y39kuZYXWednywCOXHEzPu2YUGoMtwCeW7VQ/PfazV+LQLdOvk67Cq0N3pvPeqBhK9Dfvt+wCdtfUwVVrxQx3LKZUYJBUe5vM/Bsr32ddGRptd4BHhTo7BBeWr/v92berK2ZXW5AZdVkE9NlKAUoqlndnmQbQOf6RcKKtnXEq4Btm9bWGr4wOdc9qxtO6O37Q3IT6pHsyIK0v9OpV9AJPLd+N4X3EGadtgqOtICqXKdlVt5tbkS4Q0XZWxurTfT19exPxPfahuznla1by6JqTjTgKWOuW3i6WBhIurOOVl2mPHOBc2+9yFsv/YbSbFXRW82Yq+qzGjWX1RURkdHp6+vFsgxihtRDSV2aSam8TCwhwDOuwI6oyfquRq3aUN6GgRuj3izi+DbZbA97DsRZnPUw9QC3EdqoeFQUsMv3DxC3RFXEUUboKxWfs9Mlzs9VuO36wwzt3cWu66/h2puvYySf4vgLL/CV//s/MD5bZNkxcTSdmBHWJAplUTI1qu5RfDZb9YKSMbONBHtHBulPSPa3hmekOHTnAzz+W59h384spj3Nidde5htf+TMuXp6kWG/SROwmdJW1Cn01mypTJQq1pmGpDJmAzzBEKHWQUuMpAUtRD9bQ0xn6cgVWFi7iOTaBkwyBp1HDszz6cjcy2uNgBlUFMIUmPLewrDbUAqIlCyyWIEJHVGui2vhLSm+dbqoyT20argA94YoICBPRIqUELKMuWTcJREpgUyOXzdCfNJmpV2jUbbB9tWkf2b2PTL3I/Oo0NQfcQGjJYbZX0TLl+gKERW1Xpe7ATSTU9RX9WF03pOe7Qn0OpN/C46RPTB+SZpxm4CpapNT4yXoaE9qmG1CV9q0F+lpV8K31w9Jb61ZgId7Antmgx++hIrYzVp2YKLP6cZoCPN0yjpnC0E0VfvUDF1uuqaLqUvsXEPNFGMeQ4hZFGVLsOfGlbIXXlNaCZMzjMVzbJ5XNKz/ZQibOYMJn30CGtGEwM7vKUrFJPBZnqC9FImOwePEkr56tMlW3cISqbYjQkIh2yZLZRPcsdNfEDxw83SYWMzD8pFKadTWpc4a4n4DAUUts09fQ0jkO3HATH37oQR69/04q85exPYOFp37MS88+xc9XG+CLam0Dx7PwDZf+PUNcf9N13N7fx/HnX2d2ZpGKaVCxTOoC2Ks1HHlmxFZHYUwBl2E5hCuDZkqLZU7rilqru77yAvZ88XwVf9kwlSuUcKnbNI0EvifBBRvf1KhbcaxkjMPX7+dGJ8s7E2eYWJ3DdSVLmsFOaWRE3VZKAmwJzAjdPmQkCHU301vA9Oo4tZJiavRk4kxqdfoqvrJlcU1ppwQ/TMzsKPdecy3JWoPFy5eYX5ynrElNt0FMi2E2Zf54mCmffJ9ObyGm9hiyHjXqUltpMLazh+HhFHMn5/CkT8QuJhnHt0zKtQq1egm7UlYZXc8zaLgBntlkYNSiXHXQ0kPsvfEB7nv/49x86B76jSyus4ThDmI5JUoLT/LO2T/ixMIFqrmb2Dl2K/2IxY+BnRjm8J5DjGaHKE6vMD1+kYmpo0wuvkzJPU56oM7ofo3h7F60ekB5ZZ6KXcLsibFr52/R33eARNykOHeK8XdepbQ6QD4/hu3NvhfAM2oWqdvrVD1tUQ7aECneOtspy3t3mleki6mDIr6gIwPsra/cuTGJVv0Y7Q7eS+AZZVOtYFuEi66DjSt3p2vf7677ojohGvCMOI7vJfBUzIEuoEZ5TnYfy1D1ufszsinnsuWJFTC4Al+3MmmbEokbabNXqhQrJl8EQC80pO7AMzRs7vaJmp1vg4TtNv1RMtzSBy1xum5Ne8/+LoyAds6zcw5tAJ6y52tTJ9VStTnj2W5O93nzbhrebbqGwLOdmbj6mUPg2QHKugHP1qnaz4v00dqdRQggqLUiwjMUAs/17HyYcG1faf3fNk23E+RdcbebAGc783UFMIxYtN/96Wi9sjrW4fUgS9j2NfAZpR4lRPit7239ng635C2xmtaNqeWlnXVd+1dGW+iDJp7aMProbh23vMjS+ClOvvEsp956ncqyTV9vGt0QwY0GTsOnWQtwm1IT1YPn2cQMnZ50CitmKKEeUUyUDal4T7qO0CBjCoSmlI+cR6m6rIBFvi9H/7BJcTmkEVZLcqxLOtuk7rhksjniQq9zHJaXq5ybLHJhwcHs3c1vffIxhvfsYGT/Hnbt20lGd1m8cJZ/+y//NW8dP8dCzccw46Qke+b7lMtlZb0iYiihTYitRFhExbNqJXngvrvoT8aYvjyBlSnw0Ke/wB3338NgIY7lLHDxrTf48298n4uXpzg/OUPdCai7PlUFAD1FO/Rch7pkaJTfoIbrCt1WSaOqcVvjR0jmMZGi0NdHtTiDXW/gNsUGQ8ajghaDnvQhdva4JI0Grh9guz4LS8sqqyk1ibYoyDZFJViyhGJpoitKrWRAVT1iywZD1FZdZcESfi+bjNETNyivLimxIgTsIdnAGPlCP3fcdphc+RKvXlhltVjCxCGWG+LuRz5PbvpFXn3tCDOrAtZMHKHjCjAQ4CnPv8whlfkMBaZcK6lAJZ7AdMl6BSFAFlAuAi9KXEdosS6WgBPJlkl2Vqa5+GYKQBchJVGGDTczoU5Da51ta5G0g0nyXlOlADGXlJuiYZj4lo0h3p9NHQdT0Q49I44RBCRUfazUVnrU1FkFpQeqLZIddgVsSu2sZIFjElSQTK+Mr9QiCkNEKMQmqXyekZEhdg73MpYzGU5qmL7DynJFqYhKtrI3FcdMahQvn+KlEytMVkwaKvddx9bjZPAIK40T6IH4CYl1To1Y3MRz4zSlftZ0sUwNs2nheDZYMRX8yI3u5H0f+gif/sTHuGHPKOOnjpIpDDD3sx/yix9/nx/PLKvsWzvt5wAAIABJREFUnStyz3oKx2+gp3UKY0Ncf3Avh3qHmDl1nsnJSSquozKKy5UKlWpDPZeuUK19VHAgpktAxUU5HwkA1w0lJCTBBjVungS9JFsdlk7IWMv6Egj1QDfIqfnZpBqE3r2Fsb0cjiUo1+aYXV6k2NBx0v14Ro2brz3MYD5LvbSq/FDLokzrecQzGXbs249Tv0R5cRynIX664rMLI7UEWixGKbBp+HWyg4PseujT/PZD7yc2M8mrTz3Ja8eOUI7H6RkZJS3U6/kF5cPrJgxiiSbpHvHrtahXA+y6q8TMxnZkETeVpbNVzHhSzRctlcRMJ1gpryIwtlpewXfDAFfTCXBsj97BHiaLDon+g7z/ocf51Ec/z8Gde6gsFUk1bMpBP7GYTlB6hQvv/CFvjL+Of+Dj3HjtYxRWi1w6P8+EP8AD99zI3rG0Egoav/gm03PvsFA6wWr9Ar7ZpKcPBvuGSFkp3EaVcmmewNMYG/0gwztuUe0sLUxSPDuF5RyiXjM4v/AG2vPTV6PaRgMPYW1M90+3zXd4hncHFren3EbfaHVvW/cI+VoPROiMzbWwa1unDvrSf87AsyumjAgW1/tsY6eFm7zW797Fubp3fdRx7H6m7jM+PGKdern9N6IDz6hX7nK9tY10O+PSefw6zb4NOteonGub2ZB21N7ARqph65Ad3QwENwRd3rOMZ8c02ibbFG0Fk/da93kRFRBHGcUrqNBbAIlwjrVIp+oeQ7litfptWALfxXoYoXHdeiJMPna/ZvhERgOe7XHqxJedwDNK5lpuTdX/d2UXSC5m3U6lncrbqM7eqgXrONeW7xL1EK13agg8w5ELl7rW8xYBeIaxom693157tn6Hd2Y8u49QC3Ruav+VU0SAZ+iluNY6VXvX+qxRbcN5KdtqR6wcPJeY5tIozjF17hgnXn+WqYtniGlZstk4tdoiTr1CTI9jBUmqq3UsQ5KkFUX7y6RTyvZAajutuKiZSh2iZMTElzCpsh1+M6BaqbNaWkY3NYZGhsgWEswv2FRqNpWyR29vnNEdCUqVWqicKoIcdpOZuVXOTVdoxEf4wCf+Go++7w4SmRTJ3pxSlzSaFbziAt/+yn/iz3/+NAtlh0JhgHwyzsTEhLIb2b9/P7lcjoWFBZaXl9m9e7cCa9V4kkcf+Qh9qQTnz54j3TfMw5/9IplCAVNUJb0S9dnLXHzpdUW1feudk6yWaxQrVYrlkjqH3P/kxDjLqv5MJJs06jXJDEt2MdYqD5Bsq9BLhRar0d+fx21WqJbluBZYDcqKgZrr2ctYBhK6+Cp6ysphuVTFwaCv0KtqP2vFJeq1KpUgTiaVpFIpqwCDUH5V7b7QJa0Y8WSShqdR6OvnhgO7KSQsjrz8InPzSzTNOHUjhdk7yK133cVnP34v7tlneOq1RRaWV7AExI3u4eH/4r8mceI7/Ol3fszJ8SIlTyiVAa4m/oLtRU4ynqF4k9hpeHpKUX1VltWXmRZmWVUtq+Oqtimmnu8S00188ZLVJMnqE5ji3SqgSzKpQnoV0aZQ/EhdrV2u0cFgMKXmXRRQTbEJEpPGJEZCQ3N9FTAR+wzTFzEXjUzcIJ8U2w6fcr1BRUpUTaFYeog4pdyE267pFMEcoVO6jmIwKAEmyXRLO7UksUya0R2DHNw3wr7BHnpND82uUW/Y+GKho27KRosbuPMXefXYAhdXAoquj6u5+FaKgaBGyZe6zySmHkcPHDS3ouoa625M1SiLqrPQqk1HrFc0PDOOZ8W59tbb+dRnP8+HPvAAvTGYOHeCwb27mf7p9/jpd77B9y/OqIy6a9cwrBye38CRCsKYSa43z22330xfzMKdX6K2sMRKuchkaZX5ih36yMaSyqdWqK+mjLkAT4UsQ70C8faV/vAsnUwigStKw4paLr62MWwlQGfSOzbKoMwJTwD5ItWGTm5kP8NukZjRYKXusti00AoD7Nk1wAffdx87hgcpLy8ydfkyKyvLauxSPVl27duH0zzPysxJFiZKHD89Q9PI0l+OU3Ycpp0i9aDBjpEdHP7M3+Z3H3+MEb3BiRee5o3XXqbcbJLq7WV5fpLZy2epuxp+TCRxq+R7LRJWnJXlMq7tkssmGRhM4rhlmvMJ0GOs1hv4MYt4vgcncMn0JCmVFxX4rNsNPMfHcCCZyzLlmgwfupsPf+BxHrnvYcZ6+1TAaxCfGT+NnrAwyu9w6e3/yKtnnyZ2/Ze4/brPkJ0+z5E3T3C8luGuO/cwNupy+eJvGB9/jdXyRZxgBVeT9UICKD5mPEEq2SOscdzaAsEq9PXtZWTfPQS5NJWVFYLLAen6dczP1zm1+tL2wDPC/qNDlGH7o7uDu/VFpNt1O1/aG7bLG3YTkV6pXbNR4fmjApaoYP1K2tXmDWsUqmq3fmr/PYqVTfRss0Tduly5I0K+3ZHtmrVNkGcjDog2jBs3PNte9F2cMGoHb3vcuqDMtodFSGOobn/Pmr+eZV0fz/WBXcP9KoO2MUvSmXEL/9bhobndTbYUftsv8M5DN87/7je5tlnvOkbhPW2f8ex6ktY5oh33Xh3V2ebt18/1gN1G8LUpdd2tYW1w0O24iH9X9YNd1oqowFMSFWsqxh3nDKVyWo/FRnx31VaGFNou7ytlS9QChnJou6asVcS49vVNgdeowFOdsl1W0abCqpR697nfTdjp6u/Ejkxn+5mOMJZqHkYCnooMt/bZKuOpiHC+UDg9HGXP4RMzfKqrs1w+c4yzx16lsrLA0MBeTNNlduY8jUqRXLKHjJVlYWoeu1bBbdYwDMn4marWTqiyQkEUoReVUxVqqGEqVdvSsqsUUG1bQKVJ/9AAiVSKy7MrzC2WqNZ9BgdyjI70UKrWSGfSpJMmWuBRLDdYsWPk99zMF/72f89YLo4t9DvTUDYWllcnqC7x2nPP8ic/+JGiGu7bf0h9/8ibb6pM4C233kI2m2X80jhTU1McOHgg9EvsyXPP3XeRiVvMzsyR6RviujvvpybAwK0huSmrWcNfWKJUqXL0neOUymUqZVHULSowkDRNXnj+GS6uVMn1CUXYYnZqWtlTxGJJHIkFaDEM8UJVarCyWRUKcI1quYlhJFQf2s0iTafJQGE3/UkD02/guk01TkviSWrEuf3OO+jPJlmausDZM6eZqxvsGB1mZWmRpi0BAVFrNVV2KJfvY//BayjZLjvGdvDgXbeS1X2+9/WvcerMeaqahZspMHzoRj7x2c/wiQevY+Xk07x+pKiArp9wMQdGue/Bz6Cd+h4/+cp3efHti0yWbKUALFRMAYpSjiAZSrXH8UNCPn6MZDKhghqugDYV6AlfsFJfm0gmiFuiOBBmS2VuxGMWq+WqcjCVmjyh5co8svyqEihas4hR1hrSpyEAFDArrGyjpZlgu2FmTKxzJLMv4lh23VaZOBFt2T3cx1hvGq9RY2puntW6D/G0EqIKY1ECqEW4J6RSC6VZgKdUxRiazEnRvzFxgzh60mJ4Rz+HDoxyYKyfPjPA8qSm1UOLGYqyWhHV5phJqjrP68dmODXdZL7hK0XVdN8AO5xl5uoN6ojdRYKYUGlrq4paWiUJyZQSkTKcGmbTwTMT1LAIkj188JHH+OKXv8SN1xzAcmuszk7Tt2+M6R8/wU++8TWeOD2O10zgCPA0exRZ1tMEgMso6cTySa6/fj/7+gqkGk1W5xaYnJnl4sKyqjcmnUMItbrU6Taban4KyBQBIAkCB05Yx+4nTIYHBvEaNvVyWa0FGBZN3aCnr8AN99zLDitDvFZksTir5tDefYfIli5RWl2hbOWhd4T+sUFuu+VWbrjuMIVchlq5pOa2Laq5IiBlmvT29qPrC5TmLzB5dpJ3zlwkpWdYPT3N6elJLjZWkKrkgXie3tsf5qOPfpC7bzpAxi+zdOEU8xfOMT87zZEzJ7i4eBnNipNO9RCLeezc1a+0XSbHp5QfZz6XIpcXq6lV9HofxXJd+YIK5VfmWKqnh77+PkqVIqXSCrVGXc2PlG+ocbIHd3DHg5/m/tse5NrBfSR8ExebjL/CVEPHE4ZE7RzT577LicnnyOz7LDfsehhj8hhH3nmDd6o6O3akyOcbLC28xfLKGVx/lWRaV2q3spaKNUyl6RBPZMimLWLeCsGCQdyKM7TvToK+HhqVBuZUhmT5GhYWbSb1t9Gem9pa1bbzxfiX3cdHA53tUGn3F+/V6bUbtrKRXuKR2xZhQxDlXJ2gebv6K1kou22OOrNQ22OfKGqJ63Sqbce7rb66zUEq5hkheb05gHC1gEKULFI3LNxubrc+DY/rPgcj7NfUIWF2onvr2irA3c4bhRkXnmP7a7a0Ldc3iVfpGBXBVvLwrUPXlG3bm/2OP3RpfPjq3wiGrujpLTKTW51WPWvdurUjNdZWme3cFbczR1H9UTfqDW99s1sFU7qN6VX/HnUatmt118BZu2PeJfBUgg0RWtuRrdvu6ChZfPW0KWXH1s2ujdlG1eOwzLDDZqV1a51Z4SjrhJxFsUkiAM/149rQNmzjVb/bIYi2uV82XG7TsxSWrkonvPfAs7MdnQGk8Odwc931cxV7iM3nFruCzuDYBuDZOlgBT09M0YXcKJkkGQ+X4vIs05fOMDtxXtUr7dx1CNcpc+HcMcrL8+RTGXKJHJfPjbMwMyn5UkxLou06yWQax/HUwIioTjKdUtYDAjqnpqYpLRv05nvIpBJKK1TorsWSx1xxlfnlBjXHUxulhCkZHp1bbr+V/ftGSSXERN4ilhugd+e13PrAR6C2TL0uepkaMfEvNDy8yiIXz57mpRdfpX9wjIPXHsbxGhw7doxkKsWBA/uJxxNMTk4wOzPL2I4x0lJrOTCqaK9KhMf1iWdy+FYaAS+y2Zd+MSTTJDVrrs/k5HgoOiienW6DuObhN6r82fef4K2z8xw4dB35dJrXXn6Jt48cIZ3OoulxzFgPsVSPAr+jQz1U6rNcnpxWNNvBwWHy+STF8jzFlRJDA6NYnodbrykwWZcsTqmBl8zzN3/3d7nr5muZv/gOT//i5xyfrnHPnbdRKS5RXl1WQkaNhs3iapFDh29U2bCFYolctod7broOvV7ha3/4Bxw9fpJqYBIfGOOaO+7nk5/7HAeGNUozp6ktGdgelHWXuhFj5/BuzOW3OPazp/jpL57j9ZMXaDgBgRnHlhpUUT9VnqKS1Wwq8Gl5Aal0RvVjw3YUgJMspyilCiAVL9XB/j7ll7iyvKSCH0OFXi5duKxonoEeU1k9yRpmtRq1Wj1cn1RNpxJQRTNCmrgSThI6rwSNfBMviRI28tww+CF0XqdaU+PgZvLcfcthDo3kqC7OcuzoCSbnKzh6QoHpeMJUIlCiKKvHrDC7KJk/11e1oULDDJouuXSGWjNAT+oM7uhj3z4BnoMMJOP0GJJ9FXEj8WqtUF4s48TjDAVljrx1mTcvlJioaViFfvZfcx17GxOcmJijGJhksnkymkdl+hLVuk0pnoVUVo1fj8gvLc6ojPOqFyPWP8Ljv/VFvviFzzOYT5MIHOrlVVJjBWZ/8l1++vWv8q2j53CdBI5Q6QOh8kq2WWx9hGatUS+uKH/cPYf3cPjgPvpjSeqTi5w6eZqpagkyeRLxFLrjUi9XKEsdtKUjfrMSMBC1qMD1qWkegwMDJK04rm1TrtRoBho9g4Pccv8DfPijH2NfKoO2vMzE7CyTzSZ3Xrsbf/woT//6Ncq5HRx+4P3cfdNhcvkdGEK1lmfLDS2KJJMv/S/CWrpuYRkeTnWVRnlZrUHe5Sl++L3v8szRN5l0GgrwGqs+K7F+hnbv5IH338t9tx4i7xY5/+qvef2F5zk9v0IpHpAv9DDS38vgYI5DB/dQFu/eU2dUsCGbEbEfU60Dtp1mamaGSqOOI8wYAdW5XnqyeeoNofA7+KanBIkSTpLFVYP+G+/j01/6u9xy7TUY5SILly9Tqk2xsHiKpaIk0UVCaYaa8yK2Ps5A3wcZS19Hff44p2fe4lLTxjR8shlRqa5DUCUW98hkQtsdCR5U6w5Vp4EVT5FJmaT8ItpqiqZdIj+0D7OQIXAMrIVe4tWDzC5Xqfde/ssDz80qdld7iUUBZVcoE1zlZNGAZ5QdVGuL3m0X0vXNvH5AlPtsb+a3O21nVulqx0XdaIUZqe1vIvq5ImR1/4Ieqlfru0jegl2hltridu2HsJei7vijTowIm7sIWZjwWYt6ru2PUxLzHfd59Wfqyux857Hb1elutfmO0v4oIDzSfO0EnttQbZVQRZdPpOu1zhFlDeh2vfY07DbaoQ1A53xtBTo67n1tTnc9Wegh1/UwdYluR0W6w3AGvgvg2X4612o8/wLPaiS4pTKenWvd+hzZMD83JXWvNvbt7Klqf2sudmY8w/Fe996M1nvv7qjNwDOcNd2pFmqT1/ps9RyE9MPWPOzsjy2otsq4KJBMlSSNTFWGKFYDqysLrCzMqOxmJhmnUBij3ljh/Nm3WJ6bUAJBhUw/4+cucuLYm/heg3x/loHRQYYGR5RIjdBmRVxI7B1icYticZnz58+BJxS6IYYHCqwuzfPKSy/w1pHLNHWPpp+g5jo06q4S9cj09fE7f/fv8JEPv490QhQ2IdmTE+4atqLrlZUFieOKRYKLqblYus389ASVSp0dO/aRLxRYqSwp6xbxHBSRIaFJChAWpdv27zLpvDqHZOYE4AqIKTVsTDMRevZpYeWsZFflU6uWycQTWOI1KBlR16ZRXOLpnz/JxLzN7XfcrbKnf/q9J/jJn/0p/f2D5HoHSPQUiKVyjI2O8cCdN3D6wis889yrpFLD3HTzTYyMZllamGJloUS2J8P0hcssz85Sr1UoNxymyh6VeI5/9E/+KZ/92Idwlyd49lc/5/WLy3z6Ex9VtZtOo0K5uMql8cu88PJr7Lnmer745d+m1mwqgaPBfA9upchLv3mayalpBbYSfQOM7T/MDbfdhhUUlaVO1kiqLFA10FRAQFR/e/QKK2fe4Qff+z5PPvUMiysVXCOJq8WoOyIuoymasFiuJGI6QwloOB7lukOl4Ql8R1d0RkPRnmOWwYG9e+jrzTI5eYm4CXtHR3jxN88yMT5FwwFPAE88yb6hNLPTM5SrNWWp4gk9XLKPlmy8w7VWkX49ESRKkd7VQ0rzqRebxMQH0fCozs1StiF3w/08+tDd3LQzR3HyAi8//zInz06zWguwknF6+7N4jSqL07N4hk5TrG5VDF8jmUwRF7BdqdOf71WBFhGM7R3uYc/eUa7Zs4vRniwxx8ETISO/TKNWp1FyaSZSjOpljrx5gVfPrnDJTpDfe5AHHnyQaxsX+cVzr1HS4+zav5/+mMGlN17h8tQ0c3oScgVuvelm9uYSnH35l5ydL1OJ97Lv5rv4wl//6zz6kQ9iug0yQnevVbCGciz++fd58o+/yldfP4XrJfA1j7prEHi2Gp9EKq28KMuLc2TTSRpBk8xQL9dce5hrd+9j8ugpylMLVOKGohMHTZ/5uSWKtQZaKq4o9TSlLrxCs25TQRR8TQp9eRXgKdUaok3F4Vtv53Nf/m3uvP99jFga/nKRsu1jDuXZHa/zmx99myd//CJL8QI3feTDfPYTj+A1ktjNhhIwEqq2BKpEc0JUhCW2oOyHAgk6uKTSHgdHenj5D/9f/o8//gPenLxAI5nGTPYSb5isBAaVukuh0Me+XX1kzDLT599m+nKDRB70TIreQoqR4R4G+vMMDRSYnZ5iYWaWlNSCJkUB2VPq1OMLVcr1Cj3ZJOge1WoF04iRSmdxbANXaNCWjxbXsdwkc3MBfXtu4YGHP8vI0DArM6e5dOoFZqaPMd+YwqvEwbUgVSE+vMjOfTH29txAVuujXJ1ipn6JFU/Apk4hn1elApYZYAqdW/MUMG7aQn1OKEq9CJxpInDm1Uj6Sez6ghJbMlMWCT1NvD7EykKe6eVVBg667wXwjLKVjABW1jb8UTb965ueK2iCnYmQSOmh7tHvdwNEum06N7+4r3p8hM1d1M3wZguALbcrUbq9tUnsPuIROW8bNnbrrQoTKuEYhwX90TZY3bfCEcWF/gKb2e1b2L1lEURt27Cma2dEybq1KbKbT3blfGyNQ8cgtIMiYSa0nQXqfo+bg1RXm/v/fwPPKAGvqM9aOHUj9EXXUVwXiNl86GZa8kZLjBbwVFuiTlDRnfaqKGlRgGcrSxnlFiId0xIJWXsFtDZ0nc99yPZsrwnhWduZ0ojLw1pTxPyhG7q+kiXcDlpt/O5mIn034LnV+t/+jqi3dn3XdG96eJ9bvD/az+s6AF3v0+3GKaTabuzlzfexIYi1hlK3qPEUv0llJC71QaKEatC0beXZKfVZohIcM00CUWhsrjI1eZKF2QksTWO4b1jRSF95+Vl03WHnvv3sO3g9u3btw7JSKtMh1FaxW4mnxFalztLyIlrQy9Bggv6eDBdPH+fb3/gqTz91Ej3pEJh56l6Deq2BZ8fIDo/xe//kn/DJj39AZbLEb1OojSJSUm6I4mkZy0ygBULllJI8j1TKoFRewRDbFi2ufAXF2kEowEqQp9mqE2yJpoWqruLXJ2IuIdNICcYIRVLq+KROUWoMVVJasl5uWNfmi1JuTGU9pdZS91w8u8bMxDiOmWDvnr3ons3zTz/FC88+TSaTId8/RCydByvJ4MAw9998M6fHX+K733uS0dEbeN/771cCJqXVBQJHp15d4vkf/5zxk6eolIss122mbIslsvy9//Ef8VuPP8ZA3Gb60lkurQbcePgASUMMLVwCz2Vyaoqf/vxphnbu5b4PPKQy0J4r3qo2ntOgVinSkLpDzVBZkrjUhqXSBGYMGmVV3xjayQnfQHK9Hjm3yuLCJV7/zS94+qdPcuzEOcpNAzPVT63pq6xnPJVgYLDAztFBbhyJ8dqRo1yaWWS55tIILLBS5Hr7+NKXvowVsxju76fQ10OtUSRpBoxk0/zsB3/K0TePMjO3rOogE/leHn7fbRx9+yjjlyeo1uo4ni8uFVixpAKyyhJOFJbNBD1mLwcfOMhw0lJCPENjI5hBhaPPPcPLb59jx2N/i0cfvItbdiRxFyc59eZRjp+4zOW5Itn+PLv3juKUipx96xjzq0XKvkPFdVXmtbevn1wmR3WlSDadISH1dclAWYOM7Bjg4M7dDKf6cIqragx9rapUi+tlDz/bx6hW5K03zvD6pSpTZj+jt9zN5z//eW5xL/DzX75ILZFm78GD9OkBF15+gSNHj/FO1SG3az8fe/gxrutP8/pPv8GRy4v4A/u586GP8uGHH+bw/p34tSJJccURyvJQnpUnf8CTX/sqf/TKMRpi1xMLqDkiFGSL2wbJWBxDBLICR9Whak1fZa3N3jSZ4V6G01n2Wln0pIaVTFAuNbkwPodjxNhz3SH6enuwV+ZYuHiWucuTrDo6uqGTyfWQyecxElL/muOWu+7jsU9+lr6BIaxGCVPcWDJZfL/C0T//Ps+fO8qAl6Jc9vBGdvDAb32JUSOpwKZQf5qurQCWZECTsaQqEZBnUPMMHBNiWZ29MYNv/Y2/zzeP/obpoIlrpWi6FoYr1FyZHy6a4WDFm+h6HdetqLbG4zHqdVcp2Q6PpJS3r6EZVIolpdQ7MjBILtNDXcSWKlUmGga53gQ7dmRJxB2qlSVVcpDLFCgXPVZXGpSkj9MpcgWdRNJW9Zfp3n48XYCgj1HziTdclqwVrGYWcZ+xzSJmf5O9+0YYjecRgnjdd6hSoumXscUnWIBjMkY8Lhn+Bk27qNYGx3ZJFfbQmxtA8zwaVfE+Fup7FUN30JxlVXNsukm8Rp4T4w1yI4PcfFv/9sAz0qZBJk63t3jkzdhatc62l978ct/6ZR/tDR1tkxi9Xd3O1375d7uHdu1SpDHoclC0Gs+/+g3zds3crt+2Elm54lzRhjuS+mrXzd+7GJSooDmMaUf5dAc13eZga7ez5cW2Ap6bAebWGc/umZPQLuLKzxXXjBQwijBf1X655ZR91a6VSNVfbaYpyqhu2S8tqvZ2oDdKxjPs3wgPSETguTFX/he9u9b3lGVAd3Ghdu1qG/6oFbkjUxr+Pprq80ablKu0f0N3teZtO6jZwScN336dgdAtns/OzN9fNuMpYxQFacuYbxLp6gSea+DzXWQ8r5btbPdgSN7d+GnrS7XbLGBONnZqDyeMMd0MrUwUnVBXNYq+51Et2/h+meXlyyzMTxC4DsP9w6wsLnHkzVco9KXZc/BGhnceZmBgGF2LU63aCgxI7ZEhPpy4uCIwEyRJJuoqK3Pu+Nt882t/xHO/Oo9nlmh4KWpeDduuEvgWA3sO8Q9+/5/x6CMPoImFQrUqFW2IcqkbGGim1PxpaL4I+VhKJdfTxCPTIWYmFWCWmzMNoce6IZBUkbT1QRPRHuknsfUIwXc4dw1dyGuiWBrWrim1U4HoWjNUYhV4p9azcJMqPwmok3Y2TQGlGppTY3V+itmpi9TrNYx4ksBKKuporqefG3ceYq70Dv/p63/Knt23c98D99I/YFIrr5BP9TMuNNpvPcHEiZOUKyXmihUm7ASLZh9/93/4h3zuEx9mNO3TrCxSMwtk4jpas65UaMWaZmZ2np//6lmV8bzp9rsxxQLCEYVcR9mgmJaO3WgopdZULKHozbYTUNLz9Gk1lkxfAeqME2BqCZqxGPnSDBOVOeZOvcErP/spzzz/OsWqTnZgDw3fwNct+voLXHvdNdxw3QEOZkr88RN/wpGTF5grO9R8i8BKMbb3AP/qX/8rkomkEiNKxnV0UzLdqwylErz97POcO3GG0+cucXx8AlJp/v7vfInnnn+Ot48eY2l5lbrtKIuZRCqj6I6iLCz+nz2ZAvuHDvGRv/EhdqRjaFWNobEhvMYCT//JE/zZUy9x4Eu/z0Pvu4VbRmKkGsssXJrk3Nlpzo7P0z82wMHDuyhPz/DSk09zcvwCS/UaS2LpYZqKz6UeAAAgAElEQVQMjYwxWBiktLRKwkpQSJsk8xaJXotsb4ahvgEGE314Rcl0CvCsKDXZesVD7x9hWFvl6BuneXvGYT6zm333PMhv/85vc5d/gWPHzlO1UvT05Uk0KhRPHOet4yd4cX6Fketu4bEPPcLhnMXFF3/EifkazcI+rr3rAfYe2E8+aWJ5NSxhUPk+1mCe4s/+lJ99/av8hxffpuZYeHGoByLY5ZMUKqhQVx0buymMA/FeDRdzAV/xpEWm0MPwrhGu3zHI7sFRmm6M8ekVtJ5ebrrzNgb6s9jL08yfOc74qTNMLNToGyyo2s9YT5pUb4HcwDB7D13PDTfdjh8Y6E6VeCqu6mcvvvkCzz/xBGOfeZQ70wVOPvMir8yvsu+v/W0e2TOmGAhiIitBD/UUqi2CMBw8YnpMZfYaiYBYX4prSPC1T/9XfGv8CJccqQVNoukJAlcnI16kVgXSDVyjrixfJKAi3qK2Y5PIxhgeTtDfayqsawjHxvGUmvJAvkA2laG0WmRycpYZPc/AYIodozEG+jWScRu3XqG/MExxqcnyYo2aZUPBw0hp9OWSBBUbKYOt6j6B5ZOPBQwZAU7qVlL6LnXNiruMbdTp7xsiozcJghpNUormHfhVGo0A25ZVrooRqxJoRezGMs1GnXQiDald9CQLaI5DvWJTrhkU7fOKeZH05zBEmKxkUK7HmQ2S7LxmL3tGDbTfTF69xjPKlqIzO7Xd8VduS7faQG/9Rr0ygbDxu3/pBEO3vXzbR7wbwIugONgtQ9TehEsE9L36RAGeYYB8fZQ2jERn/0hNRbthmzv+XQhWqFftenJm29BFBEgTPSvabaxVu6JU80UbnUibxHaCItIpI9xApPNcCUS2PrPs7jee8C9OtQ3nTufp2pTJbestI2CmrW+5Y4Jt2ycRA0sRpHsVhTkCMIi0ZrUfkG1OGFJVN1Nt250cjmh7YxshPhhi8Aj1wZGmWNSDlBJm6x6uoAiHJ9kcs7iCoru2JnXv/HBWdH+O1o9pnXNNYCgECiHQFRJtx7m2GNjQf/cqM7Tj+I4K1qv3XFTSRmfGc61rQyZKu955w3N41W5bZ6901klvpcS+odHtLmv/cu3/IdVW9Z56l7S9EENFUtMwlZqqXbPRNZdabZVSaUlZm/RkMjSqNWamJ8hl0wyO7CLbO0wikVJgTJRBQ7P3ltiM+AuL9Z/YXRhNLCNg+sIpfvq9b/DnP3yGkt2g6sVpiNqmI7Qyk6G91/GP/8X/yoMP3kng1HEqdfV95Q0kcrriB6iUrmTcJSPnK1Alr07DsFRGRGZX28dSbl8Ed1Svq0BYKKjUrldW79xWQEOWF7EBUaI1a9oA8rPbAp66MqlXVcoCWKVG1/ewTAvXEMAqNY6O8q507Cq1mojlKPdMfN0gHk8xmOvHqU3zvSe+STJ/LXfedy87d+aplpokszmWTjzPL7/7HS6dOkepWGdmtczFustKrI//5vf+Jz716EcYTrgEjVX8xABuUEaKMhP46EGdqblpnn/9NLfd8yGGR/rQxV9QwJmovorGqNisiM2IqBmbJpZkvF2fhpYirTmUdVGb9Uh4AQYWTcMkXlth2a5QmTzL0eef4fUj72Ak8gztOEC1Ve85MDzCwcPXsGfnCHn7NF/51/+OZ46fZrIqQlZxiKUYPXgNf/j1P1J+oW61iqfqQ3Vsu0Ja95k/f5bpi+OcOnWOkxen6R/bzd/4wmO8/sarnDh+nPn5OZaXVlhYXCafK5BKZKhUarhmnN7BXVyz/zoe+eLDjPX34NZskim5zjxvP/cMv/r18zRG7+Gxxx7nxoP9xIMVaqUS80sVJqYWGegbZWysl8rcRd745c957flnOTsxx4wbg1SS/XvG2DHYy+x8kb5dN7G3oFPoS9Kwy4qCnU70kM/0oXsOnrMK3qqyvRFdnHg6TcKp8ObRixxf8NF338w9j36Sxx//GLu9SVYWK9R9URDS0Ow69uIi5y5c4nyxzMi+g9x03Y0MJEyKk2eZK9t4qT4Gd+4hncmoGmRVh9yawz25FLO/eIIfffPrfPXFs9TcBEmtTFWoqpZJJmWRE9ujaoOVhk1DSmOFwhoYofhVOkHPYC97D+zl1n0jjBT60fS0GsOBsX0cuuF6MpmEqq9cnZ1gbmKCxZlVxnbtxfZdjLhOIh3DTFiY8RT5whixRD+phPCnS5w5eYpf/epZiA/xsd/5NAdWFnjjhz/k18fPknj/x/ni459G81oUei203PEkeCVKxxLokedbBzOhYXg21WOn+ZN/8X/x3MocE46Db1iIlZDmuiRsjyBex8p5uHpDKVyLt7ClSbClRq4vwcBIjGwWdCnytU0MxFe3ydBQD4VsGnulwdSFFc6WNDLDLgMDPrneGJlcnOGCztDofpYnFyiLMFa8hp52CQIL3ROl7zJe3MHv0YllYuSTBgUZ5uRDpOKjGLpBw6lSd0QYTMByDceVNSOuGAn4tlJItl0x3KmAVscP6qF1i+cTF+ZHKk0+lsMpV1ldLlO2DZYay8TNJKOZBsnaEqsLFearceL9Y4wd2EM64aL9euIvJy60rvZ39XelLMVXU+J7N5vYKLWRa/uPCJuLtZdntz3IJgPuq92pbDC6faJlo9Y3Nt3OF+Xv0YCnbAFakuGtvefa5q51Efm/SH53dtcaTazj3ls2y12bFvr8bX+YItx079aWyXLXS0Y6QGVSus2JSGcCifi/R6eKeMWoh0UEW4ryFOHTFrjZ5lBliL2JprnZoaS9Oes8jdrKbdrIRg0NdAZTrta0KDRapWUUAS0KzS5a2yL06nvpJyveZ12iIOoRVg/lf36fNj1xu5ZdBbNe+ZVtn8l26UVn0GKdZqtq7tbWOvm92JhvP5Yh8Awn8NVrqcM1v+usiAo8O651tfnd+ftux2x+93bWi6ob27RGXyHm1R6FDSJS7So5+aMArPaLRhRcBLDpKvvQtJvKH9I0xCLDx3WaCsAIjVOop9t+goCkqOiKvUQMSguXeOGnP+BbX/kqs8WAamBhu1IXJ5qjJoO7buBf/Jv/nfvffxOevYpTaWAIrVbejXGxOWwJKL1Hj0i3NaVblrndDPVst9Yo+Y48L8p2o7McwtCxEjFilSK//MlXWHCGuPXeB7jxuv2USwZO0kQ/+Wt+8aMnOHPyAqvLTWZWq5yvlign8/x3//Cf86lHHqHfcpXvqmdmaZoVdC9GWiRQ6gtcnDrP0YslPvjhLxAzlhWIlOBMt4/0Q7u96/cU/k6UaAWsNlfmmTh3mpm5BYbGdjIwvIPVWkPRdLO9/fQNDJKIGwRzr/Gdf/TP+OmJk4zXheKZgXiSwr59/NH3v8aupI9frmI7Bo54eCrqch2nuMDq/BzjFyaYX2pw7Y13cvONI8zOTLC0NEdxZYm5qSkunL1Ab66fwb5h6tUmNjESvQMURoa4/vabGBwZwPVq+M0qQaNEdXmBqQvnePZXr3Ponk9ww12301+w1DVX600q9QZZK0s6GcOvzzFz8hVe+dEPeeHlE1wK+kj293Pt/gFGczoT8xWu/fDf5Pphi4GUzviZE5w5cUztf9L5fuKJOGZQx/Sqa5R2o1GltFLk6MUl5oM8e+54iAcf+xi33LCPoDKD6Psq79fWfJG+nl1YUCyEvr4CuXxOBU/EG7cuwke6TiKRUMClPc+U1YuuU0gYXH7mm/zwO9/iG89PUPGSDHozFM04NStBvpBjrCeFNrfIRL1CTeplXUMFffxUktSuEQ5ffz2HB3dw/YFhUkmLpliEmHEGB0dV5ldqRHUzFHdqVBvYS3V6CgVcXdSHPUzNplkrs7i4RLHuMbr3WgYzPpNn3+KpX73AuWWfR/7mP+SmPVlSM6eZPPISbx99hxk/wyN/5/eU96nlNYkJTdazcRwbPS7AOUbD8zDjGlazzsLx4/zqie/y4qtHWMRkWTOU4mxMd1VG1/BNdLNJIiO50yb1hvjmhkJmATaphEZPr0k2b5AQi6iKhuOlcTWHXXsy7B5ME694rF60efHCIvoOAaRC3QXHjHHtNTn2X38HK6dPUmrUaIjatljkBllq1QbNRInYkKmAfF/vILlkmnjgQGwfsXhKKTVLllqUn11ZZ5vNEBz7vsQgVBDM9hp4uuj0NvECR7FR1FrvgWtLdtUjTYzK/ApLC0vUAp2ik8B3LQ6NJBmKLbG0uMT5eYuRsR30D+/ANwK0pyeWr7Kt7258Hy4Q3TNzVwWem1QA2xu2LV/kHcdG2ihGpPeGVLXtl8WoEfJwZ9H9XF0Pitiv3RbzzS+l7Y7XghbwbCW4NoPO9t7CuIqYxoZNjIoDd/+EtYLdjovy2gpnYQR82u1i7+rv3TYN4ckitCrCIetzq2uHRbyHaMBTeYF1m9RXCNxs3QRZyFTrO5KoVwDPFhVxQ3BjS+AZTeAmSm+F3d9tELrBi47VsMtFo6xf4dneSzffaIglildpxAkW+bAoz1F04BkBOHdf8sPHbW1x2gg81WxpAShdE6pkl2sK8OxgsFy1tjmCULNKm0VYXMO1NZyI3UBl50BtS+vuDC622S0dQLJz2m97zdaj1gbj4ZLQId6kZr6uaqsUiJLNjsocaioAJVk+AaXqW6Hc8dU/ASRFAFOsPuI61eUJXv3Fn/HNr3yNCfHxdHVst6k2l2gWw3tv4n/53/4t995/naJgNtvAU7KmcVGUlSxI5Kn9V3bgFf3balR7yko2OWRftBsbZoLNmEmsXuXZn32d8ZU4N937fu647UYqJQ07pqOffZ6nfvRNTh0/w/JCg7nVGheqVaqZAn//9/45j3/0EQZiPs3iIo6RpGnUsYiTCgIqK5OcuXSGc3MuD3/0y+jBQiTgeUUQY1PQRJ59AUOG16BZKWM7LoXBYVUbWmk0lXWGeAmKd2PgNQnmjvDtf/xP+ZHUZtZEWbaHIB4jt0eA5x+zJw1UQuDpGaZSCTUkU9wo0yyXWVpcpVwL2HvoBpJZoZA6GIo63WR5aZHJS5dJJjKK5hgzEsrr1BbrFk0jXeilJ59XOyBfAiS+S1KHmKbx7Le/ztHlOofueZi7b7uTvOawtLyElooR6HUMPU1C1/BWL3Ls17/kmd+8yriXo2/HDvaOZkgFZRZW69z/2b/HAVGS9cu8c+Q5jrz+LLVGlVR+kGQiSwydpKYTE7q57mGvLDIzMcN02ad3/+3c8L7HOHzjzfSmDZork8QTidDjNSwqVktMuVpVb8RUOq2CO2GWXtSXQ6/etr1Me561J3o2abD4wg/56RPf4Su/PstyEGeARUpBgpqZZvTAPg6ODcCx17lQLFIOTAjieL5FvNDPNXffwUMffoiCkeCGfTtJpwxWi/Msr87RaFZJJdNkcwX6C6NkewroWopaw6LilBXF1LTCRIVXa7K6uMzFyxcY2TlMprLCyy+9zEsXp7n7oY/xqUc/xcriHLG0ZNarTJ54i9eff4Wxh/5Lrtm3WwFOzbWVwrasTWL9pMdiSm0sazosnD/Fs08+xS9//CSzSyXcdIaGgGG1dgld3MNS0lg1zLiDFzSV8mwQaMStGE2nokBpNpmgkEuSympUGzbluqU8Q/ft7uXgSIq8ZK3nK/zm9BLW4QL7dgU49RLTyxX6dqS594EPUj91hKmizfSCj1M2yPUUlI8smYBEoZf+4T3sGt7DQCaJW5ulLuuYsc6EEvsdgcYCQMU6xnGb4OroIqIUCE3YBtPB15p4vtRq2/gSgJNSBC1GUPOoLxWpVkrYmsGKbWDL89MfY3+hSaVU5fhll4GhAj25IfWcaL+8CvBU280I1DKZpd0i/FtVgUYRQGlP5g3HtqlCXZb0UAq/27azbSqx/ZtEztXVC71t79D9ku/iZRThDdftetH25yrXKS/7zXuaNgBt/17FLtvZp039uwF8RmhXuHXoco9dx7DVnVcyQt9FP288tDPDdtWTtLJ33S4Sgbm4LtzRbbijWIh0a9CGv3e7YNvmIcJJI+zGRFRkbbi1jfvnq7WkPY2uGBNhv0UBxN1vsdsMjHDz64eE07Xb5I8qvhWG7N6Tzwaa6HYb9W5tf09as+kkUa4ZQWRMrQERzrUN8NxYCtEZGLsSfKoNmFBtu61RKo2/EVipDtj0vSghHvUARQWerb64avaxYxQ2Up3DRX7t0Wn9cAXVtoO2u3nWdwOeHdyasCtaN9UePcW+CVPwrSraMGOvEnvqoPZ86BblgYSw2HQDM6njlGZ565mf8e2vfJWzkyVWG56qtxLgGWhxdhy8lX/1b/8dt995EKe+rICnLhtjYQLERVDySqGlv4onots5rxB36hB5a2enO49Rc1SeD0MywB5v/vp7HD2/wuE73se9991Lox5gGzrm+Bv8+slvcPLocRZna8yu1LhQrlBJ9/N3/tvf5/OffIzhtE5jaRnXtGhgk7SSJPwmcxNnOHbqJEtOio8//mX85rIUoUamD23WElCjLEqyrYynZKUleBmLJUj39OAI2PMCZZUSaJqqt8RzyDiTfO/3/yl/8srrXCjJTMrgxXTSO/bwH7//BHtzOnqthiv2J+I76gq10sOw62hNh3rdpuZo9A6N4jTF+1VEosT3J1A1wyJEZRihZ6wSSTJEKEpEjqAmGXlhQWiWUro1/ICUgJVMD87Mcb7/gz+klr6B6+79HAd39JJduYie6mEpLYJUFgmpdXTLVCYvcOH8JKtGL9mBAXIJl2ZxktVynWvu/wR9hou9Ms3xt17g5PEjKmubyPSRSOSIYRIX8OXaVBuSda0xPztPkOznxvd9lGvu/CDxZBqcEj0CKjzJkLeFAsMAhUxzyWAKpVtqsB3XJjBE0TQMBqk3k9iGGGL71/qdphFLBJRfeZJffvs7/D9PvsmcGaNXr1Frpgh6hrjl4Y9wz+2HWf3OH3BmfomVIMlC0UFP9nL9XffysS98nptvug6z4aAZccy4hWEIICpRqiywMDujLHtyPaICO0rvwBh6tp/m0jx+fVXRdb1YkqYeU7WkLE0yf/JNXnr6ac4v1dh934d5/HOfZziosliqUMv1Y8Q07EtHOP/ck1zuvY8PPfh+pWbtOnX0ltiZsC6kVlvGPFuZ4dizv+Q73/9zXj16FqunFyMh9ddeiyYv9dcmvmvgelV0Qyx9HDU/hSFjWUJxLRHoDXKZJIOFNOm0Q6m8SqOhkUz0MTbUz1DeIOWXiLkNTk3Xyd5+HYd2abilGc5MzLAawP0fuIfM/FmOT1a5vABxs4eRHWP0FJLYpk9g5BkeuIZrdlyrajwvnXqeJX0ZK26QSMaUbZPy623WcF2pu61Rq1exq9Cs6ZSkXti06R/pIZOzCAKbeq2E79ikkgkCc4ikliRpGFJiSyPwWKw6lFdskm6Z/lgRt9lkthgnkejBN+I4ItD01DYZTzHm7fYJF7fuu7utCHtdX9gdF187NiLwVMpo3TYEYVyq2y0q0Nkph3+1L/iqCnn700XwVG+doHufqp7vPkRrWabtWib9tUHyv6MVndfQWhHm9nhsjqqvRS8jzB0zou2KH3Hv/W7m07Z9ESE5FOKL7p0fibYbSnZ2/6idafdrdj9R+4gIF1XiYdt/wuBE93NJhKxdzdd5dDu4seVVNoGE9lQQCf0oDevW9nBzE25k35tPlCx+1CtFgyLRzhZtnX7PgG60RkU+KsoYhfMowohHAJ7hqdaFX8L/h30YzpTwvfFeAs+uwU31mEWbp2Gwtt0XEUB7R41teIWO67SXJxVkbr8YWj93/C5KxjMsdGw/uuvX2Aw8pV+FXiu3ILWf8j2xMFClC0pUKqyTlM3vth/xR/ShrulYKQPqS5x68Vd85z99jXfOz7NUdWg06zSbDQIjyd7Dd/Jv/t2/58abd9OsLV0BPDW3gxIcefa+9wf+RYGnG/j0WBbnXv0pL7x5mrFr7+D+D34I3ddoSJZs/gQv/vKbnDjyNnOTZeaX65xbLbMa7+XLf+sf8MXPfYKdfQlqS0v4hk49COhJprCcCudPvsVb75xAz+/kY5/5As3qshKF6v4GCfunE3i2/9/OdjpSPycTR8CxaRITEapAFDQF/IRzQN7/cVGYrU/zk3/5P/OtZ1/ilNQ0+mncmE96bD9/8N3vcrBgolVKNB1JtsVo+h5xoYo2m6rWzhXfSAEJoo7aFGArtj/tQtwW0zAIcFypvdUwAkd5O1oJ8WDVqItQlhFH2BDKe8XziJliDWIz/8bP+OUzJyn33shHvvB5rs/UceaXWU7EqcYs9RpNNutKhdVxAmpGFs0Uv1iblCZZSI1GrI/y4tvMXz7L1PlLlFcqZHoGCcwMmmUpqqfuFGk2pK5Qo1EtM7+4THZkH/c99ln233wXNbtJs7JEbwKCpigmq0iu2k9KwknqleVfGRMBTKK4bMYN1d9Cfxeg2qbXKkVmoWca4i0J1Zd/xs+++nX+zx/8hsuGQUoTH8okZnaEez73eT728Q/S95tvcWJygVfOTHNutszooZt49NOf40OPPQqejem6xAxXsR6kUSJGZWoatVqRlaUZllemKCu6d4KBaz/IHQcOYNgOddtmqWHTNGCkkCO2PMOP//Df8+KFcYZuvIdPf+7LXHtgjIWJs/ixDBUnSzzwiRfPMvHOr/nxOfjkpz5O30AfTa+psn+W9IcPCcMiZphUj7/EMz/6AX/23P/H3ntAWXJe952/Sq9e7JymJwcAgxmAyCQCA0AABEhCDKIpiiYpiZJoSU6yZFm292hXe/bIK3utlcPaK4pWYgIJMQAkwQAQIIIAYgYYTJ7B5Bx6OvdL9SrvuV+91/26p2dewYLPsc/6Sa0Ruut99dVXX7j/e//3f3dxugL5/kECr6ao1WLjiIcq1rNKZCyKGxhmQBwF+FL6R5iFlk6k19Ftj3y/weato7z9xg3kgzrnDh9n8tKcAqgSh6w4FcIoZPXAKkZuvo7hHhHyajBRaXDizBGG1q5ldSbkwIkZxqoBvQN9DK9cRZTVVJ3X3p5RhnvW02P04Exe4uCu5zkyeYFYjxUA1oX2qgVCGiCXy+B6Naam6sxOB0hZXCsfUew16e6T+sgmGVsjk9HImDqWoVPzcnTle+ktFpGKRY1YStkY6FGOcG4cd/I05ek6s5W8KqEjokVWPi/A828nLtTcMjrurJeDgmUMtNY5tMR2+G8X8RTzIaHxXO1jxItB2ZWulWK/ncyC9KZkOj5Yp/st2GJXN8jkr6Ys8LbL2oFtu8Gh2mw2vGDaJBb8/HUpDEDrKqIb8/aNVFRKATzfTAS98/tOcjM7fzobubKfL6WTLteu3oky1pIzSTGunfud/ooUeDIxGjoPRZNuuDCwl821ZrfmnRpL8Gz7LTqv2mSOdnY+LYitpB+Vq1+ZYig6R8nmAfFb1Sv1llI0loYpkqKZt/iSNPTk5OnSjP7CVe2AdjG4TcYhmYvNlpuRtpawkNwtkXjpdM/l1XaXnolpnZIps67n30CasZvfb5cBtstRIZfL8Vw0Cu1nQftcWNR+c1zVPwmga7UhiR9i4IrzW8qSyO9F5MPQJJdMxKbE2BWjqfPhYIUGdURfxsAKZjm542947K++xK4Dp5moejieo2r3xUaea264i3/7H/8z121ZgVOZxK81MOMsQaQRZYSSmXaGdV4Aad9L+zy5EuBU3JT5+ZpEoBJw3vokIyuFbPL5LBN7nufZv/kpxdVbuef+99NTylNzYzLlk+x88evse/U1zhybZGKqzvGZCjN2Hx/55K/zmb/7MTat6KI6MaHElhqRRXfRJqpOsn/ndvYfOsHwtTfx3oc/QKM8p+imnXLLpV8CYlp0+vZnlGingE6h2op9lTihxfi1yJiWmhsqNzSKMHWDXDaD0Rjnhf/4B3z52ZfYe9YjDjIEtkdh5Wb+w5e/wdZVWfRamUYjRLNNJUpj6xa6F2EmgsI0Yh8n9sm6tgJUCtzKxFM0rZggSsCYJvRvsSGjRADKD8WFomNatpq7wvIRZ6udMYiNBlnXZ+9Lz/Lavj0wej3v/+SvMRJMkw9FwKlIXbPI+3VysZeUojHyimquhw6WKI76DgeOnuTikecZO3mE8sQMFln6B9fha1kcX8R+6mh+maDh4TY0KrUKM3WHnlUbeMf7HuHaW+5Izmu/ihU5+LoI+ORUNE9+dFOeV7ScBTvJGkvUl5FajZpGoGRoZTgSWq68I3kH8k5K9gy17U/x7Fe+zue/8zynxDkg4R0nT7Z7kBs/+AiPfPyDPBCd4PCZCb765PNM+hZ33Psw9z34AVauHMWrzakyRbYhu4BB6McEXqDer+RFRlGdubkLjF08ydjFC3hegVXX3UjPynUUu3ooCdgNGjjjZ3nmqe/y9I9/wOg73stt73qI61atoZjVCE1RI+4i8jIUtZicN87po6/z7ZcP8u5772XDddeQyWXxfE85DySil9VNMrrB7u89xhOPPsrLx8eYyfRiFrsJnDkVmZRUtFAi6bpNFEk9UA9DNo0wAZ5KHMwSb5iHVQgxun223rKej3/gQe66YQ3u9ElOHd3DxYvjnLtU4cSFMhMzDTYOrGLFyiKWPkeut5dcqZfxI9s554YM9fYxealBQ8ZnaAA7N6jqv65dN6DEtuJGzLkj5zlz5ASXLp5UlPpQ2GfiPJVIvxGTsXW6uyV3NsapO4SBjp3JYWYMSr0lCt0lMrap3nEua2NLqZgooBFJ9ntGMRHC2AUrIpMrUrB6iCszTJ97g3OnxrhwSVNrV5wXhZ4etKfPSsB2+U/ajbHTuXslsLX04F1Mc2rbMq9C6bxS39Vi6bz3p8pGVFTbFAZ/mjIDYlykMhxSiLW0A8OrPaqq59dhMFRUdxFwbDevLjdZW8Bz0X3bv58m4ily+h2MYaHQhJ1tizQBtxSzIblE0Y5T2eidZ5hs8J1i6gogpbifymPtfMvUz9lxUqh+de6YOqBSrA+jlePZ7GGrZRUVbjeRmm3N7xvNPy4GnnFHQC/rLA1TIQ0VMcu6cDgAACAASURBVO2gpn09aaLzadkk6fqWrmcpXmO62y3KkbzyV5ZGOVI3vuyFYuJ1fs6lVywHrJR525qHbbno81HP5rpYoml75V4pAy4xmpd+5u+ThGyvOgRqr0ixty5Ke0izhpdcs9zZv1yb87+7QsmYpQ8zf8bLH9ruKeZ6a70nAmMCLgV4Sq6nodRpJeJpvlngGYMZmdSlhl9exw7nOLvnFf76i19ix96TTFZdHLeO4ybA89qb3skf/6c/Ye3GARqVcQIBnuQU8Ayt8C0Fnv81c/3KNllCeWxnIF2WF60AhI6ZtakfeoVnnvsxYc963v7eR9iwdpDZsodZu8D+V77Jnpd/yrH95xXwPDUnEc8+3vfRX+Czv/jzbFk3SHniEpph4sUFuoom9anT7N7+CsdPjbP17vdw85130JirJRHPFN5Lec/LUW3bgacvpWuUwayRtYW6l1URuDiMiUMpx2OoKI4VTPPqf/lDvvj0i+w87hC5JkG2Tm50K//6C9/kjs1dZNwqTs0lsjSc0MPEQpdUNil3YWoEhtTQrGN4tjp0leKqKRE/qRkp+ZBSKkeCAxLpEzqvjqfUeiUN0FLXqf8QMRfRFZZSOX5Mxupi7sw2dr74JNsPzbL2vZ/hkfvfhjU5QyM28Q0bQ+Z95Cp6vkQ9fc/HrVWolyepVic5euIo1ZNHqU9eIHJr5LNZBoZXERpFZsp1vHodQ2jJQYDv+koQpxrFBPkSo9dcz/DadQpE2EZI6MwpYR/dMLHMDJmMjTafPy0RuhhdHD+6RaMZWZHfCQtB/V4pvUrJH03VpoyyEeGJ/Rx5eRtP7zjCuIBOOeADKWmUZ+S227njgffwMys1zp2b4ulXdqH1DHPHex7g5ptvoyT3DxpoAs4oYZp5TNEeklIkWohpilBbSOC71GpVLp09xYmd2zhdjyis2Khq+l67YoghM2T85Bt844lvcWZqirc/8LOMrt6AMzdOLmPQO7KSqpfYU5YWYEUN3PIsr+/ey8jKVazbuJGu3r5kP45j8lKTVzYl3+fl73ybp578PkdnHZxCH1o2j+Y2yMby3iKCUFMU7liX+r2eUnaW6GcYxKoGbGgGYLsYBR/sgJHRQe647Rbedc+1rBxxcKvHcObKlOdixidCxsZr+F6GXqOK709jD61U71s7+xqvnp8ktLowGxnCrIFfypExhhgZWM3mawbJajXOnzrJsSOnmJqp4scBhVKRMJaodYCmiaSwvL+QjG2Qz9uYlqFotEJhnyvXVEmmweFRisVuLHGoCIIRWz8M8fRZGk6gnDiybrr7SyoP14pyZEIPZ+YUJ46d4I0jU2gmaBlNqQ1rP7oC8Ew2/85Gp2K8dTzrF9ceWxa0XGEXXu7adP16E8CzEyhLlS+a7hhRXu3Ow5rqotTAU3mFOxk0ST6Csgea9s88MFjm0ZY3opqULmVBdJwUCtR0vkqENjtflWpM072iVH3qbCImN0uAYuf+i6es00c5Njo31amZ5t/TSfe2i35cqWEVz0nxvlvAs/1RW3O49bv29a6m0TKgU34XpCh5o+jjKfqVZj9Rz56irbRRqzSvMeEPpJgYqd74PIy/ytUtcJSqwY4Xpcl3fWuBp4xWZy/VorFvaRTMs92TPSzZwpqlLppqoQuvv/VeRDSo8+qWtqQKY+tzJaeDOAg7n1ppnnDprLkS1XahTwtH/XK/a/W8rZ15J+PC79pH/oprqk2MaD6S3MzxVO+leXvZU4RqKyBbcqsURT8W77rQa5OIp3pPnSKeAogjEycGK6eTi8uc37edb37py+zYc5ypmquEWeoNUW8scP0t7+KP//PnGV3djVO5ROi4WORFzPa/a+CZjMPlwFPl47U5UHRdOHU22smd/OT5HzCpDfK2e97P7besZ3qyge5PcXTHd9n5wosc3nVS0e4EeE6ZJe556Gf53Od+gVuvX0Nl4qKK8HlxH6UCzFx8g12vbGNswuGeD3yIVdespjHrqkig5Ml1+rTyBJNtduE5FgHPqJHUZUXHtrMqIqgLR1CVu5HvJIJUOW2OXV/8Q/7qR8/z2ht1AkcjyFUxBq/n9//DX3PfHSPkwxq1uRqBFdOQMhwCvjwp4JLUgI0yHrWohhkV1DwzLUsBW+lbInrloUt9xFj6I8BIw3c9Yl8ifBB4PqHXUDVMpVSP69bRG1L3M0JrnOHioT3s2HacuewI9/2d9xHMOmQaNXVeeYat2m00anj1RAm1Wq4yMzNOrSbgc5xgwsfwHTJ6g3zOoKuvD83uYnK2QW22hhWCJfFtub9u4OgWM54Aniy5Qp581qJgaQS1Mp6AXKkSa2WwMiIkJCVOJAlN8mslKiZWgEFd0nWbIFNApwrGNAM88t+WZVGzdHK1afzJGc7O+LhSPkfeT2RhxR7G0DC9G6/hpkGLykSZi9MV7MER1m2+nrWjq+gV8KuFBOLk0Xuxrbyid5qm1ICVXNQA35MIt0kcm1Rnpzh98EV27D8OmT5GR9eyfu0oAz1ZCOocOXYUO1dkZGgdc+VZTp05rMrArBzdxNjkJE5Ux4skKpmhlOuhPnWOmtOgu2eAQikBWpZukjV1zDjCc+oc3rmbw4cOMyfiOrk8mpmRsp9YqjhxqKixkTgntBBN5olEfSOZM4YCnp7uEth1YvkR0KdnKfT1smnLEBuv1ejNVei2MuT1EoFnMTUzx9lZh1xjmjCoYvQN0z+0gqHqSbZfmGTCER2hPvxsTD0P/cV13Ln1DkZKMWcO7eb40cNM12roPV1ERYuiYaj6v1JXVMIiykdCAkQztqUYEbZtq0j21EyFIDYZHFpDX98I+XxJlVwL/YA4CHGic9QdUUTOqWjzitEhMmYGGhp5yYmuXeTw4cPs2H1MtNtU1NMLdbQfnLky1TaNkqA6GDoAA3UIte09i23xdjNgUdwjsfUW2e1qiaeqk9cZaiVbYZTCUlycL3PlLTStEZJiH+60T8+DmjRAREU8O3yUcdQ0ChYBzsvow8lfl6W2zuffJrWOOn4U8Ox0KKXLmXurxlTZPmlQQceHSy5IQ8ST6xK14KvfWDj/SQW8t+KTBoi0LMFO90wJPJVjY3FbLRrylSKeagyXKim3gGeH95Q84Vv3MtNEKdUe0Gm40r6+dks87XeueF2KPIDWYP+t79Wc+ymAetpbpXMOdN5NkjWZzIulkc72/243fhX+bDOGJYLTulYAZacZJr1amom43FxKBTxlz0xR43lp9Gu5cU4TFW1nIV014rnEvXal99VuC7TeVvI+mhzHVjsSyRKGREvNvqmqmYgLLQihdIT9Kihl4QjDLauRjcuM7X+Vb3/5y+zYe4LpmpQ5qFF16vh6gS23vJs//n8/z9CKIk75ErHrYWkFfIlWGL5KR+n0vtPOaTUXO6yRq47johslEc8EfLYixi2t9/YSQTpxqUDX+UO89NKTHJ61WHfz/Txw3w3MTDSwjDqndz/Frudf4NDO48zOOByfmuF8oHPjOx/kN379V7n7tutozF4kDMWQHiaf9bh0eje7t79KtW7x0M/9PLleG7csNTklqtKJ85OMQ/uztsalBTxVjmdUJ5bEMyFgmlnsbB7TlKinRRJOMSUFlC67yt4v/wF/+f3n2La/il+Lce05vNIG/tkfPsqH7t9At+5SmakQZwQT6ZiajenbAjvRzJgw08DVathxTlnLumaqqKoASqHP+m4VYpcgaOA6Vbyao2rPBjUfv96gURHQWMdzajj1KlVR4w1cGpUpYi9G83T8mTLlqXGc3hXEuQylYArN96joXarkhJSv0FyX0Ivx5CcUkZoqll5mulpUOY+2IRTUCAQw2iXqjVDdN0OELbVTfR8nBE/KmUhkOIa8ZdCVMcgJIPI8ZjSThqwToQbrUg9XaldKCRNL1dQVmrMfx7jNYFQr/UDAqbwzAZ2KihzHNMIKXTTI6xaRWcKSf40kH9fwpmmgMWsUVCTcdkJsO0eYszCyGfpyOVZm89hGTFUPyJs6tkSTDYk4G+TyUoZEx3EkZ1QUdlGOiEirM3NxEi0wFM0zzucxu4us3rSeNSuGGOwqUZu4yNnTxxibGMeyC6waXcv02AUuXDipSvJIaaBs1xB9xYDxS9OqbQ0Ly8goFVpL18hmDDxxBkjxUXF/WCEBolSrY2gSGZfyJFJH0yXEp+FLgaYYS0VVLdWej5RwcmhYcwRWFV8TUaoMnkhC5WO6Cg36bZ3BXC9duS7MbISnzzCt1bGDkJxES/N5soUSay2Pk67LZMUhdvqoZTSMoQw3rN3KXdduoXziEPte3sH0TBV7uB97Qz+1bg+7OkUUuApYij0mLAGJcoaBiHWJpq6mBKUaDZ8wlJxlg1yul6HhVfT1Dipg6at56VJ1ThNTpNi1mv7BVQz096tSK3Zooft1Ji4eZu++g+zZe45Y6M1mhCd76PdPXwl4xqrA85U+rb8oifOOBsbyYLE9upHcZ8HbfJni3zwCTQc8Ux8OHfvejLZf7TRJ8PDSUuLz32jfUJXHNs3J1LJer2LEqqLMqR408Qhe7SOUV2uZ4jhLo59pIjCpI7GXgahFca8mcGvP+2m/++LnSf7rcsdFmqFeek1S7DrNp/Pgi8HZ8Srxxne+KilgnAp4pkE+6YBnOlM+HdVWl1IES4a1ff5Kr9v3hNa1y/mGFOunE/BMEY1K85Zb13Te51oOhA6tXlUgbeGh0lDUkkXScYYt0Biu2rW3MsKabmTTjOnC0r76vG6vCtlpu279XUVc24V1mpE8tTpE1bF5oTLKmuye5navDC3ZN5M1stx+lHxZ/t6+57dHgue/pQBWIvDRqe9pgWd7O52Ae3qAk7S6LD05BV23+eU250wLuDfHsfn8rf23lWKrSNQtPTFFt1Qv6DLH0tLnUCKDsa1yPC0bslGZsYOv8vhXvszOvSeYqQc4bo1yrY6n5dhyy3v44//8JwyO5Kkr4OmTEeAZxni6j/m3cWYtOZ7m97r2cVu6lpvzszVP5ptYuofEyUnTAp8ykZLyGK3ofZKPF4UxWk8XQ9On2PbT77HjTIOh6+7mkQ++g/K0Ry4XcWHfs+x94UWO7D7O3KzDkUsTHC07bLzlLv7+P/wH3PfOm/EqFwlcjSAeJZupc/74a+x5bSdh3MMjn/4UoenilcUJJxHP5G0mq6Sprrt0LBRYbtl282FvBXx831N0U0NzMTQx7HU0EXrJdWHbUhvFVBE5AZ6WqdObq7Hny/+Kv3jyGV7ZW8atRrjmDBVrlL//v/05n/jI21iRB2e2SpzVMHIiyJPHDDIQiMirj6tXcOIqwVQNvyZgzqNerdGo1VQUt16ZpV6foVadVTmJXq1KZaZMfdohrPvqJxL1IlH1jZJokpefw9IyhI1+Is+gYFZViYvZcg4vM0Um6+JrJjOuSSN0sQRIiOJoTWiMJYp9vWRsl7B2ljeqGQVsIi/AdQLKjQhHnl/EXwyPrClQBiJXY04AsWGTK/bQ19vLiq4uegVsuA1KponEO6VEjdSgDqXmrSc1GyGfyyvA6LqeqnXr603VVlG9lfcidSMVQE2Ap6euiYndCm69Qa2uYXohZi6PbmkU4pq6ZjK0aBglRq0cse9SlUg2AUVNZyRjM9BdoKxJTuSMotkaZp4oEtCZw49Qok5h5OGFrgKC1H2KRYNSKYeRyTHX0JgVddiePgZHuhkcKbBqQKc/ZxM4OrPVOhs2radXjzn8yqucOTnGRMNkxrAp9YmKb0goqZ3Cdg6TfV/YF6Wije/WBdKTVXmOLm59WuWf6kaRWJdCvwLGawR+FdfPY0m9YUMiphkMzcINI+bCCq5VJsx4hMWYSBgIcZGwEZDxArrCLjQ3L1MRa8Chd4NP1ZgkY2TozfsirU0YGwzaNuWcSdCocfFclrJZYMXmFdx1ww0MRiEHfvICs6emKXWPkl+/hupgzFRpml73BFnx0yh6u/RXU9FqWX+NRkO9f8+NhVWsmB6zFchmC4yukqjnoAwG1UpZOZVcf5pSaRVDw9fTP7BG1SiVl9RrdzM7cZ7Xtv2YXTuPcGncxsw2MIs+Vl5H+/7JBHgqk0M2pmZwUjY6KSKabFxtCpJNr0eywSfJ/Z3tnnRRq5SmSor7NcMklyXOLeOtTGGzLd002/vZGhtpRoyLdg+xHAKtAsjyHSVPraTDEk58u/GzqE35npb40hMP8eKCNfMYXI1/Z5ChIUXO36qPUC863zPN3RYZY81ZKMOizL3mlJNfqzpuTUrHfIxUWzD5kkmqrmy7bctobBonTQtG6FodP6mfL82ophirFrpP9ZZStNfJeu04AAsXdKSyvQky6CLjaSmNP2VO9pvoejIKKdIF0oXnW6qmV++B0Mc7OZZUqshyzSypayzU5E4UbHlGX+XkdOpXmtzyBZXvpUugfaYne13nuZ9mGXUuxpU8V9Os7vCU6ZwpikS2XPfby4PIPtQOPJsQR91h0UROokpqP285OuS7LQZD81qhVCVnaROiNiNnrbbUWKXp/pJcyk7vPe3frwZMl/vb8sBzsbtuue9JblByBio38/yYJEt1YW+bn1/zKH/puCfrcelrXO6ehp7DDSsqL9AMNU4f3MmPvvUF9u7YQ7VqUvdDpuoVapHGdW+7l//j//p3bLxmWOXUebUGlp5V+Yx1qcmXKms8oX22xH3UHir1SEUQSfYHpRqaREdUClkUJdEHiYyYEr1bKE8hwjUiUiJiL/IRYJCU6EpAprQXSkkRsspx0bLLln/vkqoRoxcKlOI6rz/7ZQ7sPsDAurt57yd+mcCao1Crc+aNl5QAzvEde6lNVTg5XuFIxWNoy838xm//Ux64714ac2Xcmk89ghW5Msf2vMKuNy6QGb6B9z/0fizvErNhjDgbRURQjFspfaKLQI1E1cJQCR2pNBpd4t2NhFLdMm6a6qryOwE/SlyIECsIyYQafqFEUOylEGbQIw9fagxqMflQY1XG4Qdf+zKPfu9bbNt/GL9qUPRLlA2Lmz71CJ/7B5/l5pEBuHCBamWO6uwcTrVKvTJHvVqhVilTnp1hrjLLXDhNZiKDPQU4dUKjjpvTmanH5DMFIr9GHLrq3nUCanN1ckEOzBxOxsTPRmQNF1sAqlWiYHeh2Vl8O8IsBgx3WzTOzXD0xBQ1u48Nd93N9TdtJh47QiM7xYqRAXqcfrLZdegb1qD3lmn8zVfZ942DHJj2ODUzy/icS8Xup25U6MmWKRol8noeywI7E9AfGMzNNpjrHuD9v/zrfOyTn2CklGXm/CxdRZ2ABGwFDVcJEkkkUzd1RAG5Hng4gY8EVbPozHlVnKCBLvTkegOt4SbvL28z6dUpaVXMiSneeOk1nnnqaRpmTKZUIBsaxE5ExXGZjXS0rn5GzQYzQYW5qoDJLFY+S7YnQ3++qGjv3RXh9laoWjVcNMzQVlE/oc5Lzmlo+RimQ3dcgGKG+lyVSrWOn8uRGxmiJ9eNUQ/Qe4r0DWUZWrOK3pUr0YxZahdO0GuOEnkeZw7v5/iuA8yNgbn2OsxCg5zuoNWqTE+WOTNbp9ZVpLdYoFCvq8hvRejUQURWyraEJr6uUbYiXHxyQUhvbArblMCPMcwIM+ODFqjItetAtgAr1xTJ9zao16vMjelQy5Iz8xhGHi/SiXIeves9Nt2UxaWOWy0rpV9Rj5XSTpqpUcpm0MYLjB2oM+3303/NBm68Js/e7a9x6twcvYN9XLt5Ixs2b8Tqz3HePU1Bew0746sc5Ug8/5GNaRSJQhGimqVWEwZIgCqRKwJPRo6u4jClrgFVB9jxKtSdGSIcit3vZHRgM335frqtPF2WTuzNcfjwPg4eOMjBgyeYmq6QLWkMr4mZLmv4UQntu8en4/mEdHUkJFt5cga2DsvLged8dHLRSXzlY042kE6fTvVAW99P5SWXQ2mJ5ZPqe1fo5BXzctoApNyu/bBJKC/JgZOcFULZSEBSOwRe7rBMCk8kn+UoKEl/kqK+nT5a0xva8brOHgTFBe/olu90o+bfExpqU/hIGVQJkTR5be00oaZFJgeyioq3i+834w2SJL0EeCaDtzDvEiZSWuCW5rrOc3qxRNPVBiZNWykHNsWcSNtSK3foatd3iqYsXbdXuv7NrM/EO975HaVqU6GQFEAqhQKUiAt0KnkhvZYiysmecOX7itJxJ/EtZYw2ywlc7R1JGaRUU78VXm4O7VLAqfqcMpKcjOrVxzUt8GydSVeft839pMPkVqb7Mt1aOp+UQMj8WZg8SetrC8+V0JWS6xZ+24rFKQqhys1eAEmqjVYeafsIpRnY/0bA82pDtlzKzdKxShyk6YCnzOmrgVnpSyrHhkSSl7zHZcEuNl5YUXlLZqRz9o3d/Ojbf8q+HXuplA1qXsB0Q4Cnwaat7+T3//CP2LxlFU5F6ng6mLoIrlg4Wgt4dpjTi5zzYrwlojTqVGvaAgp8RrHK6RNgpYCnsKYEkDZtBmUPKXE9ycNqJQ8tEJQTV2tSg9FsUvxbO+I8RbndoSd7piiSZrMMFmD7U3/JT194mdzQ7Tz8S79DaTggO+dw+tCLvPHqCxzfsYep85OcnapxaMYhu2o9f+8f/xY/88gHBClQrjpYxTwl/wKHd27j2Lkyfetv493vvBO/comaCNAEMVIVQESAlMiMkdRClGeWdShMAhHjMXQTXVT1YxHokbBj8q+qLVh3cJwaoVcjdKoq+hkZWeJMCUO30AR4ujUVGRXl02L1EjtfFJrtDk5OjqMHGYpBF45mULxulFtu3sKAXcCbqeDUhQpbx3MbeE6D0HcTyqFE+dwGE3GZopPBrhv4UUhdc2gEFfqzeeKGjp7vIdaNhAZrgC3lXkONuUqFugH9G9ax9bZb2bB2A0beoCtbpJTvRrctNDukpyvD3NkL/PC7T/Hqzv2suONBPvS5f8hNg1VqUych7kbPDhFkixi5mK5gggNf+fds+/EhXjh5gXMzsyry6RUGiHtNVcMUxyAT5zBMDT0TsjJbUnRdbWgVD//C5/jAz/0dVT9y/MwEfQWTqu+oc0jCE5rQZ2U+mSae5FNKkERK1Ij4kBfgESolU8swsHUTs+UIsU08Q6PXqpKZmGT3U8/z6F/8FcfHzlEYHMSMTWZn60w5DeYkiqrrrBscIO/7nKtMU/ZcClaOlf1ruPczv8g1174Nqz6FU52lgSCgOrguutOHaWeJbRdXSpUYOqv6ikzvPsnXH3+SE47D1vvv5f2PPMKGwWGCyhxW4BPbOn6+gFbKU7KqzLy2nYM7TqH1FCj053Am5jj8N8eYdmYpx3UMy2RkoB+pyHny7Dn2Hj/OYH8v/dkCkRcxXaky7TYI7Cyl3oGm+m4S3U5WaKzo26IOGyueWkPNbU0QY2SjmQ2K3QKcwWtAUIswQhvNMwhjD7I1CkN1Vt2gs+mGXgUG/cjF81xVwqsguacSRW94hEGW6VkLP8pSkPzMQOO1F85THFzP1jtGWL3JIN8b4mdiZuIqG/pnKRYS5eIozhAFOYIwS6MeUqnOMluepOF6GKbUFy2RLxTI5gxC6lSdWSoS9ddsertXMNBzJyP96yjZeazQV4Jsp08eZNeuHUxN1nBdC9cNcINZugbh4qWQmmOjfef49EJVrUUiNHGTn39lKm17dK+TIZvGAExjSKpDqbmJX/2ey0fm0vTjSu0um5fTDjyb8tPJeZHkvqop2DxskqjdchZPcsfk0Gj936Yxc1UwuDTKt3zPE23PTodlZyM+sa7eujpmkobfiqi1OzpUhFeMmHkp74UaU8nwtHHe5gG6LOp5glZyjTrImmPbrP+WAls3wWmK8WgDtVeci8raf4va6rTIWn9PkVOTtqmmfvzVL08BANVbU0b4FaKQbdG+FKPVnB8dnmJJBPHKV3cGnfMIpMMtUwFPVRag8z0FwHZyR6jZlWI/TAs8ZUov6lkbyFwk9JRiIXXqe2sqpHE4tpb91YZf68S9bn45jdhJ+znT/tzt6ubJ75NIVbIrXRl4tlB/C3Q2d7ElckLpEH3nmZNydadct8rJs6TJy87qJvC8vMnFqTEJ7bgz8EzjtJBrVJm/ZFNZ1MOF38k7EaOsmgDPUOfc4T089fgX2L9jH7OzGjXPZ8atUot01lzzDn7vD/4NN960Ab8+h1tzMIS0aBi4uijcdj5LW5RXAZMyTq16hy0GlPxO7YUSAWxGLlvj2VJ3XXBWS0mOJk21eW0rH1Kx05SnVv53wQHS2mtbAzLfNjpWqKtIzJrBHK/9+C/54ZM/xM9v4UOf+19Zt6VIcH6Ocyde4eTB1zmxey+nj5zi1Ngsh6dqGAMr+Hu/+U/4+Y9/jLxtMDlTZXC4G+/iMfZt/ymXZnzWbL2TW26/kcr0RZVXm9UM9EDy8SQ/UVZLSByFiqIpZ3wY+Hiu8BpFsMQjcB0Cr64omAQuse/QqNfUT1wT+maDuYZDXI8QbRQvK+JCIVQlz7KOZ8ZkPZ/6xBi1sIprCbjPkI2yKrJXDhxsqb+pW7gi9uJJqRYRhIkIfMnXA11qhUqOsQxgV4E+K6PsFM/OEOcNct4c9vh5xi/WueB3iVwyeREkimJylsZQfw4tqlJ3G3St2sRtD32Ud37ow2jZkLDhYscWNpYaA+FuZ7Ow96cv8PQ3vs6hiZiND32KX/1772ckcHEmYcK08Us63cEE7H6FJ//4j/jpqSq7Z2fRJBdSN5nzM4Q9Br3RJSJROG3ouGGAa0R0WzZFK0ffyFrufN8jvOtDH2blxg14jkdcLRPbQQJS5QWJ+JGk/piminiGkgdqGphSCsPz0IRSGxmK0iqoKZBxCzyylqnUde3GBcb37mbXU8/x8jPPMVYuE+Ty1AWs1T3mRAlVk7I1AeHqtTx48x3kauMcfGMPJy5M0NU9yl33fZwHPv0p1mwaBK9KWJnDRDSNZe/oIqNqXLrEtkY2bxFPn+PRP/ornn59H0O3v52PfObvcs/tt2DFOmFtiiEN6pHGnJUlzupkV3Z52gAAIABJREFUq+OMfe+HfO/bT1MezLP5vju4buP11A+Ns+e5x9h1/AKNTDc3vv0ubrzheoLKNE989ctcOH9RKd32ZhJa7KVanUtajD/Uh6lZZCWSGUqNTqjE8p414iijFq8I+Uj5HUPLqR8/mkHPzJDJSrQxQxxUFK0/qOrkCjC0JmB4Y4O+NR6FPoNgzqbmN6i5AUHDwvQzFDSdIKgzLekC5LAzGkUjJK5kObTbYOV1N7PpVotsz1nc8Dy+5Al0Wdw4OqQcUOWy0GotbHuEXG4FplUgxKPmzOJ5NbU3iaCWmYmJzRnq3gUq9Wl8P0tX4VpWr7iDVd3rKeYKykFw8fwJjh/dw/ETp6hUpigUB8jaQ1TKHpfGLmLmXcYmfJyGjfbEsalYPFGJUbggUasOiDZaYjvomo+Qpjy4lm6EKY/FK9vyKYyeRZGmJSf1vHnwJk/w5QR1Fv9u4UCVMWr9JAp8rYMx8Vy2H5Pt3VgA8618tzaq8zwVrGUIpFOhFPnjNBGdNMA/DbU37fuVgrKylcxHEiQq0DIi2oWHFG1pITbSymNJpkFrJIW+nBQVn/9RB3O7aEFayndKhZg0wFN5IVJAqVRtpRzZtxJ4vpX9Stn9/5Evk/y7NHmxaYBnC5x0HI8U+6GiOKaYhnJoLiUGLAKcLYjVae9Mh6GavuHOHRNGUKerlvb7SuPWLgh0NUdk628tELRcxFMZ/G1jsUDwX4j2LmJaNB+iFdycB7IKQKTbzzsNfcf50rwgzX6fOAcuH/nlgeflgHLpdYmV0QF4ppw7CrR1BMTyABaBVk+otpHO+cN7E+D5+j5mpiVFLGDWrVIJYWTtLfzz3/8Dbn/7FiIvEY3RY5NYFFxNNxXwVA4IKZYuyqDNtJoWjVQ5iprjKbRZxYJKaFDJymqm57SuEYq5RJUWaMkL4kGtMlDynUBoc/M08MUMtRY7TY91MpFNLQrYOFpg9/Nf4luPfYNJd4UCnvc8cC2N01NcPLeHs8f2cmjXLg7tPcixc5OcmK5j9o3w2V//dX7+Ex+jr1Rg6tI0A902E8cOsP+1VynXYtZcfysbrlvPxKWzNCIfU5ReJW/Md5UqsRs0iAJfifREQYDnujg1h8i3EuDpN5QarIBOXZCl5PE5Dg2nhuaF1IOYWUk+q7joUmbEFuPYxPalXIlHHY9GXKBAQC6nE1kxvjj+BWRiMFepY8uStaW2p6nG387myGRziaqrqL7mC+rHsjKUSr2UChnIm0SFDHZWJzN5lsM/epK9R8Z5oyrX5hnJ6jTqEW4UseHaAdYMmSra5kYFRt52Hzc+8ne47ubNNPw6voj/BGAFJo0gpDRUgLlz7H/u+3zvO8/wRt3m3b/6K/zdhx6it+EzFYX4RgPtwn5OP/4YT33pW7xQsclsWss1K0rYtQr7Dp6havqszAsNtki9GjLnNJhtqqz25ouMdA+z9pot3HTf/dzw7ncxumY1esXBNx2iOKHTCqmnVU6u5exLTLIQPXYxtQxRlCEys3i6jiclTuKQbg0yQlvd8xIHX36B4zt3M37+IpUILrkh005AVQKCmQxmRscKHGoDa/nYpz/NveuHObXtBb77w6c4MlNnzeiN3PeRj3P3R9/P6lV92I06Qc0jlKi45Su6fM7IqdqT05Nn2fbE9/iTb36LwnVbeORjn+SBd76HLtum3nDQvDl6RH1Yz+LZORpxA+f0Ec5+54f85NmXmOq3ue7Bu7n9znfS72gcffrP+clPD3PRz3PdO9/LAw8/yHUj/Tz31S/zzPd/wMWZabrsAt12ETfSuRREjOUl2psh45sKeMryroeSj1yXB0bTpCaqOKFkHoqjxAJ9llxXha5+k0IpJvRnlCiVX9Hp6sqyYp3B4GoPs6uqyuFk3SKVmkvN1ag5Or5v0dfdy2BvD+Pnp5mZEPXZOqUeGCgWmRjLURpdR+9qD8u+QBxNo2UstG6T3miA6cka4+NVBTxLpVH6B65RVNpsycLOy5qq4jemqdYr+EEZj3EawZRyHhXz6xkeeAejA3cyaDaozkxx6vRxjh49wInTR5icqZHLQ9/AMKbZTWU2Uv3ztTLTcyJYlEN7/MhEUtRCcTOaPurmhi7qXe2fFv9+wc5ZrER2tQMvhW2U9rxMIWbU3NxbyfVXuPmbjX52injK5Jo3FhdFcBKhJpXsryQSEzpN69MCqMl/Jx7idqjYDvRb31P/qjykzsP23zfwXDAdlAe7+TgtMQn5TyVQroBn4tVtRRbkejnM1FCItkCLvqgO8WQDaB3oybipb3QesFTXpIUFae6Xtq0UXW/OobRXdr7urTJzF9/pMoP0TW4Qadfu38a4Xjo2ae6ZrpLkgjDSVfunwNbVx78dDF11/03hekqofQutzLfdNoUXr9arz540Myct1TatmFQaanJCS1woM7H4jGt7wtZ+0gKLKsLW9ne1pbTleLZRRJvFLZKm1VnQtt/P02wXU5GVU6/ToKW4pPOabl2Rjq6+TEAxAUKLtrZW+K3Z9hWipGmBZ5odMdnll7h5mudqe9fi0CQ2GmTtnIqCnD+yV1FtD+7ar4CnE4Qq4jnrhvSPbuW3/+Xvc8+7b0UPHaUQqknphnngqQiJVx/ipsOz0/4hNkE78FTO1SbbR51pTfyoaimryG5T+bdZhiyxG5InbUgupPpCkxK+ZD9V+4x4lYIMngGbVuQ4/MrXFB3y8DmDhz7zW3zmcw+jjVcZO7OfowdfZ8+r2zi49wAnL0xxoeKjF/t55KM/y8MPP8hAd5HZc2OYvsPk6aOcOXpM5YT1ja6ha6Cf8UtnCSOHsFwmakiGnuSqSomQqnou16njSckRP1R5b3HUleT9qpqHEnWLMJq6DaHv43kN5VgOLYOGZqnSFt1mjBc08AOdvJWjO2PhSwmNuk3J0CiZEkV1mK1XmfE8KpGOWexj65abGRnpJpMJMDIZurp7KHX3ki91kSuW1L/5QknVtOzWspAz0btsMpkIvTzOxVdf5vEvfomXDl1kurSadf1ZRvw5zl3wuODA1ndcw51bhzBnLnHh2EXm4kGsTXfy0V/8LKU1vbh6DcPzKEQ2UWDgZmIGiyHa9Fl++vjXePTbT7Kv+0Z+83d/jw/eupaiFeJMnOPky8/w8te/zuuvHeM1bZgP/uonuWtjLzN7X+fJJ55lOnBZ1yfzs4RTD5hxXAX65gKHYiZLv5Yjny2y8m03cMv7HuQd77mXDQOjVLw5RVOWvU0otAI+JadWht9sUr9FvzU2pd6lCDCZeJqBa8QYGZ2uDBQqZaYOH+HF73ybgztfZWZyTNF0Jc/3TFUcO7Eqy5HL5SlIlDKoYWdGueuzv8RnP/1RiueP870/+wKPPf0TamaGa0e2cs8nP8NdD93L6hWDqiYsrogezSkV1sFSL+7kFM898R2+/ud/zcEVFh//zX/MR991P6v1ErNTZSJbQo0NdD2kqJv4vsvUzCXKF05TPXSUY6dOUS3ZDG29lrXXXEe3qLke/gkvPrefA2MO3Vtv5/6PfJT33X0Xs3v28eJ3/5ofPP19JiemlOJsd7Gf0Mhz1veZ1nUaGMK0RRN6uVir+hRhIDRyqeua2K+Sjy31PHMlh5HVMYOrXPLdFQK3ju8ERA1TRehzBZ1M3ifOuPiRRjGjU52BRkNX5XG0Qo6h0TVcu+om3NMzHN++i5NT58msMrlxSw4vjPAlEt+t01vQKZpCq9WYC2cZOx5y4YLDXFlYghbFYj/dvauxskXy3RnWrB9ioA885xzTc2M47jReWFbR7Xx+hJUjt7Fy+O0U7PV4Y9s5cmAfh46c4OKlS7jiKJLIrh2RL0oiqoHv2IQ1idhOUXUDYslH/87R8UTmIHHLJmZrM/p5JW3PeQN/iQR2+gPvb3dlGgNQNq9mikTbzVpexcuOhI4dmk96b17ZDr6TQ1J2TSmW3KQmNzFOK1Kn/hV3gW6ALjWImoe+UHJVYefm2LeU3eb73051ThptfTfxFXSyVMTISmuedhyGVDmlaVpR1widJUmETShJbY6CFk9ekLXkUCC0FMkJEXGEBFYmGS5SM0nGStqS65IJ3OzCIvmiNwE8Uz/B/w8u7KwivXRtdLLKrkSUaK2pNESKTiWc5k3rVLi/80Vp+qSmdEp6r+T8NSdrm/7RkrFudwZeYVCTld25/+q6zlvFPJN9IQdx4cbq60280Ykem9wvzb7TqaXk/kGqiOfCHnK1OShiJ0uBZ/uZttzp0O7sSvb75llyBaptUlq9NQZtuYgt0Nl8Ze1ANlXEMyXwfCsdLsuN5XIRz6XzcPlIaQLUrxpFTfmM6p0soVcvbVfhLfFaiNJnNquA58Vj+/jRt7/AoT1vMD2FiijMuhWmHI/SwLX8o9/5X7jvgTuxNI+g3kCS9wR4+paHIYl8KdJWBCO2cjsXAOVi1VZTjq3mHGnNv0UUW4lkahqOLpE5pUKk6gSqs1ITUJAU4BGDVlRdhd3T/lFfaa5Z+UeOyUZgYBVybBgwOLPrCb76hT/j5Z3j3PK+T/C7v/cL9AUGp1/fzu5XXmTP669x9uwZpqoucw0DT8uwZuNGNqxfQ9bSmLs0QTAzrgCB54nSpiSp6irn3GvUyesehm5jmrYCkaFXx20klOe65FPKfmlmCBWRMlFGlbQBTei5htTTTCKQkgOqFDi1QNVMtPI9dA+WWD+cZ+roUQ4ePo0T6ox0Fyk4NZ69MEd3zmZ9by/dus703Az7x8c4Nltj/dvv5dO/+Tvcd/tmhvS6EjnSTRPdtAllvGOByAlxWaLVA5rNrJTSKFgUahNM73yZ73/lK3z3pT0cbMTc/eGPct9qk+DAKzyz7SIn/X7e+3OP8ODdGzHPH+HY8y9z5uQk03Sz+e5Pc/vH7mfwxiEirYFW9SlmupkRGrHWYKg7C+d28+Ljj/KvH3udavdm/tUf/jPuuiaHe/g1XvnWD3nmub1sPz9N4eb7+Bf/6p9xXW6O1x/7Ik98/Yc0rBxDBY1aQyOMdCXIM+HGTIr4UQhFXyMTa2T7e1ixZTO3v/PdPPzeh+nq6SWTyahoViDR6CBQ78KQ96DmT0xoxARZyIiQjhOofFfNisnZMVm/xuy+Xez58TMc2HaA82NnKQdz1IyQCSdiMhShnYJiDpQ0AaoGmayUXylw2/0f5QO//iluun415Z8+z7P/6Y94Yts2Ar9Az7V38I6PfJJ3f/gRhoazGFNjhLWYwqCo046z47tP8+j/8xgHQo0H/5ff4CMf+wgbsgX0S5O4tTpRPksjiugeGCQ+f4wzu7dz7txp+oeHuebGLUxVppUt3tXdj5axmZw6jz52lJ0v7WLv8Yvo67Zy04Mf4q6738toFNNVH+PJb/4pP/z+jzhxaoxCqY+R/tVEnsmEH3JRi5gORcE4psvK4kUz+F7CftCFAhv7qlxJFAZ09wWs2WQxuGaGTG5SCQ7FoVC8LZyqxtxMTMONENHmrj7QcwGVKYvYMxhZ1cXajUPYZj+l8DoG4m4ObnuWV88cwF8BN79NnFB1QivDQN8QK0qj2G6e8YszHLt4mItjEVMzgRIXyuVMTEvUi/PMlCVq6rDlhnVs3TJC3q5Ta4jiktTP1Qj9EqXCBlavvJn+vpXMlavs/5tvcnDvMSYnPdAl37Wk7u1LfdlChGXHBE4GZypDzS3jiykve94zp4Vqm+QKKMU0oXVI4rdKal9afSzZ1v4n8Gw34hbAbFZqKkndIQlDCihvjWUTTMqBEURC/ZBDoJnH2ASeSfGtROlPckKjNnn0dtpuKyLaOmBSUV+VayGF1ZkKRqWkjqZoKynQ3kzSaVJrZYwWcjWTRoSSq+KectiKGIHKwRDA3irYKxQXUWFrz+lsPe+C8ZuMY4qO/c9L5kdgufypy4fnzY3r8m0uUMjSRKVTA8EUjpk0rzvdOCQCYqmmWBsdutX25fdoro8OHUyXs5juHc1HPduM/0WkiqYl2xnqNmtfdjLSU4BmeXzFdegwsOK4SgPCTYmotJ1jS8+0twJ4tosLyXxuTcN52nILgLZvSGmotilBWRrgmeaaK029/5GAZ+DLweFiZzJYscH4yTd45jv/hSP7jjAxEVL3JcezwlTdJd+7kd/4J7/Lgw+/k6yRKH1qkaFYNwI89bCzQnwCAFv1zSX3T5yjSYS9Pd9TpFoE3MihpBSUm2KEsoeIaIq0EWkWgVFMVpGat0k0UH4S52uyEjN+Q2lyNHFCG7NnYd3Hmq7KdYgsZp/pMvHGj/ne1x/jmZdPklm5lU985h666i7nt+3m1MEDTM2MJ8JHWgYj00MsZS3iGM+v4wgNOQjo0X3sbBeRlcUVYOmUlQJwIV8iV5vEsftw9Rx64JGRaKbvUnccnDCmf/VahtasR89KHppLrlCgUOom39VNNl8kky1iSSkOyYHTdDJoqrRNJt9L3+pe1vQEvP69H/CNx3/M6ck5VvYUGXZrPHnoGEPDg9yz9Qa2DA9Rnp7kmV07eWbfcYZvfTef+zf/Jw/cciN9lRkcr6EiQbplKjsjGWHZb5oKxKHUALUo6T7Rsf0c/MF3+eqjj/PcmMO6997P3//t3+Adxhn2ff1P+eKPjnA4WsenfvM3+fiH30V0di97H3+MC3sOogcW58Jrueb+u7jlZ+5hYMMInijCuhq5fJFGHGDZFr2mQ/34Th77D3/KX3z3KINvv4dPf+w61kZjbHv8ZX6wbZZj3SX+0b/8PX7+4w8QH3+RbV/9PK/8ZA+1TIlMWGemmigAx4ZBNcpwoVGnLjEPATJC3TY07GKBlRs2cNc99/Lud7+PNevWq/zNaqNOw/fo6elRc1IJLnmBCpbX9RgtkFxYj0I2Qz6jEVYmGD+8j8PP/4Rjr21nckInzJm4tsNYfZoLU44CnqHdK5Uq6Y4iBhARWpvjhs/DD3+K9330M9xw11b69AnC7c/yhd/55/zo5ATT2SFGNt7AAx/6EB/4+Y+Q77cZyGWIJyb41l/+OY89+jVO1wJW/+yn+Le/9U/pKVnMVcYInDkKIpwjReqK3RieyfirP2L/c9/h2PFj2ENrGb3rLkLLY9juYaQ4pGqWTsydRZ8e4/DeN5jzIgobb2Ro6530r9rMQMbm1lVdeOOH+cHXHuWxbz7BsckZBgdGuK57HbFvMKVHXIg8pkNPOUsySES7eXrqLjGuWj9SpcGy6/QOu6xYO01XX5mGI/VJBcwnjjKnliMIsor2Wuj1KIcVDPpZMbCCdcMlSrHHmR1ncSZ6GV69gVOTbzCRmaNnfYHVw3Vq5VlCrYd8rkAhzqHXbVwnoYx7scP4xHkaXk3tF76v0XAipqY9HC9m89YB7rh1tcpVrrnnwXBUKRs9HqJUWEd390r8yOHo8d28sWM/0+N1oqgL0+rFtDPolsPAEBQLUiO5zMQ5YUVo+FpMz6jUiAHt1UtlyXFPkqtF4lryEuT/j8HVJTE28UgvpYaqwzolcTGNYbcApFKZbZ2bVHSNxUD5MoPiTaCQpVHWy/6bmG47wM5YKjG7lauxVBHQC2McL1LjLQdSi1LT5NLM/x4jt6T6W+dHvtIVyTH4Fo1rSkMxTW+lvpc6XhWIlJ+kn61op8w5SW53xSspctqGjm0ZyY8pSoGq1opSBKwGOo0wKV+T/CQ9aNFtFehcyCbt0L201l2aMU3bVmtFpRm5q12T8n5pb5MGYai20oxF66ZLI3vzGU6pdxQx5Dp+lFJ/Ci76Eorpsu2muJ2abymGQkaqRZFvp86377EqqtEmvnXVZ02htttxrFoXtLd1BfC5YO5evdXlcvCWfkOes7Mud2t6XX2OCfBsSoJctWNJHu7CZ3Gqw+VKw1cVFxKxtWZjVxIXUsCzbYW0IseXgd808zDlSksDKtNcc6WBTAM8k/138cJJVN/fGnGhJH1++XSfRWspsohEGMgwFPCcvXCcF3/wJY4dOMr583Vmaw7TzpxS3Mz1buDX/tHv8NAH3k3ODAldHz22FI3VM9wm8Lz6PFRzum1Sq7XcLKEiaqHyUXaBFRA103Nkn1JkvKa6bXJNSOTHaA3wfB9JfTJlfUYRvtfAazgqX1L2EsOtEQeSPxWqqIoqPxIkbKB5dpVSwI1oCOUxdPEv7eWNXfvZcajKhNHHdbcWsWdm8ceqeFIqw4owpHxCI0K3SsRkqNVreKKCakldU41hO+bsZBXXLjC8oo+1I910d/dKpUPObX+eQ9N1/ExJ1Y7stkwycYwbhLhWls3vuId3vO9hRtavpV6dxrQsFenUDUOVXBElYYmISnqSPIMpAiwCDLM9ZO0A/9zrfP/Rr/Dk09upOprKxVtBg+/vO4UxUuJtmzZwy4phVa/x0tQUuw+cota9jgd/+3d5zz13MqLH6nlE+EgzBHTK/zQXmNIm1PDjHL1dYEwd59jzz/Lst3/ID3cc41xpmM/+zm/xiQ89RPbA93j+z/+Ib796iTfctfzMZ3+Nz/7KRxnM1jm77VnGtv8U58RZzjg2VTJsuP3tvO2++xi5/lrqnoceJNW53TDGypt0Wz7ezlf4t3/4eY6WXW66cQXFsMauncfZP5fj5k9/in/8y5/h2rVdzLz6BPv++ku8+uJhxsI8lubi+BpuKGDBxxfg6fhU7DxV36NkG3QJjbnRwMjYjFx7De+47T3cdOvtrFy3llxPF6EuFNqMGnNR+FWUW80ginQ8YfUZEaVcBqplzu/dzYG/eYGjr79GZXKCWW2QW++/h8E1Xbz66ku89MKrTLs56nZJgfk+S2NU8jwbEVVDZ+jd7+JXfuUfcvsNN+B5U8TRFPH+g/zZ5/+Ml3YdUu9jeNUa1t96Nx/81V9kTU/I03/2KN974lmOuXXWPXwPv/Yv/nfeU1xBefIic9TQhVpqmVh+TDaTY+rMBaaPbOPc0dfYe+QYe8/UcPvWcOPtm7ljy82s7V9DRtOYmjzMxOuvcXJyip7VG+lbu5l8/xpyfcP0DvTTa8NowebEyz/ma3/xeb7//EvUggxbRtfRJaVbsgWqccjF6hxT9Rp2dlhRWXVDGI0iXOUTRwah5IFSJd9VZ9WGWVauq6s6pzO1ClVX6siiIoyabpIrWOSKYttarB5dyZqhlQQTdU6+eoLTuyZYtbKf/o1DnC6fZ5wZukYMNqxQ4I1Q70HKeAWOR9jIki+uYt3btpKJa0xOnGFm5oJSsa3M1alVRF03Jp8z2bRplM2bB+nuDZirXaJeLxNGGUxjiGxmBCgwPTvDiVOHqNcM/CCHZfWRz/eSywl1N2TFsIYeiuDQKU4cnObcERAMvumWgqoHq+2eqsaKWivROAGdTeDpRTCnEmUXDomlh0gqymtqiye58C1rsw14trrQCTxeraudvitHUY/lkrMtVYxVDpoWCJJ2W1FQicpJjR45IFqqd4nBmkQ6W7+PjILacNsPjuRAW2ympRmvlDGYVGP/tzFWlo6vgRSXjjFFqlsVIdYxmp7fZsKHcoTU5XBVnjpdqacJ8LRM0eqV+SrUhZBKlKEhnmmlstYCnwnAWRijJAr9Pz9vbgQ6zbE3MyekrStd3+k+7b1+M/fs+LQLmmpXvjQNomzSszrNMAEq4nVuB50tI739uUQMJMnPvkq3tJj4LQWei+slLgJoTZssKYTQ+aPoph2ce+p86dzUPCXxapcmwLPzR+j5Knu2lcPZSo9ofvWyediWk7lIDEidV1cHnmrvV7WJm+dbstknZ12LZjnf5RTiQin9Sm/l+liurct/l/T9cqD5Xwc8U51ZSbbFZZ+lfZA6ngF19Q5EEbN66TQ//fHXOfnGcU6dKjM5V2a8NsW045Lr2cCv/oPf4v0ffA85K1Z1/iTWJhE3AZ5akE7VVsqHtPa6VqRT/hVAWK/X1U80NU7oOGoiyLknn8QmSPI5JRAQSSTTq1Kv1RTwzIi8aBQ0a01OK/ApOW9yfiaRgPZUnGaEtcnC0sXh4jWohRamqGNOHeXsqTEOnNM56efoWVWj2/NwpK6ijK0VKhBScyQXLE8kVEDLZOXqYW665UZG167HHz/Nt579KfVskXvfexcPvusWitkiF06M8dSf/Dt2nDxFfmCYTSPDOJfGCcpVVqxZx3Sk03ftFm573/u57V3vwnCk3ESz1qmsT7HfmrV0xS6SsTC9MqGdJegeRK9OcvTpL/LNbzzB3sNnKeV62To0QBc1njpcoT5k09+XZ2PBYlMpz8qeHiYlF27G5IZPfZa7HryPVYM91B0Bnl4SYVY51nGSDdUEv9j9DMTjjO/4ES88/l1+8OOdHPF7uPXnPsEv//InuW3TOmaee5Sn/+Lf883XznG4McqDH/tFPvW5T7B+Qxfu2BvM7drOxRde5lTlIuXJEN1axejb7mTzQw/Qv2mUqFbGCCQYAW5Gx8ia9Fbr7Hnha+x++SnKYwGnzjc4MFfD3rqJ3/q//yP3bthAf9bH2fdjDn77qzz57W2cc3NkrZhaAF5UhUgUgjUuNTSmcgXqOYvr1q9hbTZD9cQpTp04g7mil5UjG7h+yw1s3HI9Q2tWEpgaVc9RZW8sy1TDovui2JohzOrYpQy2FlE7f4Gzr+/i9O69TF04T61epT50Lfc8cj8rRvNsf+5p9ry4i4myybSdwzFCla86aOoUAoupRkjf5k188BMfZsuNW/E8UT+OuGHdSib37+LHf/YFtu/cy4RhM7x+A3ff/HaKXsiO3bs5VK0wcPvtfPiXfokPv/MuopkqccPDCd2k/Ersk63XqJw6w5nTxwka56m6lzg5U+bcTIE1m+/l1rtvYGhwhIJZwo5CqmP7ee0rf8k2Ua9dfz2brr+VVSvX0TMwQM+aESmQwkChl+z0MbZ/51Ee/dJj7D14Eruni0JPHwM9g+QNm0qlwpmJcS75pnLWmKZQbYOESRpmiKM8Viamd0Bj9boqq9aVyZQ8yt4c9cAk0Cw8EdYyoKu3i4G+Efq6hijZLpWLs5zYPc2JfVUCz2Dz27oYWpnh0vgEY26F3DBWdsLwAAAgAElEQVRsWq2h+UK1zqBlJM85plYzcbUe+jetY12hRK18idnZc9TrM3h1H9/RsfQ8/T099PV20zfkkeuZUCWFKjUPx9GJgyyBn6dey1Apx9RrIVVdFI67yOW6sSwbLa6TzdRZvzpPDpfJC+c4c7jMheM29ajBxlu6FSjXdk5W5o9BRbltJvEIJbQuvN4wxG+CJOHwJ/bXgkGhjvpmVGHBSFkiNKBydBZqgrYicImHuPmtZjL9PPWydTorj+niw0t5B5fh2rUbDOrvsmCaxkXSTGJstDzOCQUqqemmjAOpO2VoqmhqMhJJTaNWP5UHqCmRLhx4AZjybwJ2fIoWZCxT/U6+Ezajccr4EI+n2tGa8TyZhG3PkGy6rY03IpY6VeLdixNnQCDeT3kPbaVZpPirlOVaGCGh6yQiUS1ngkornTf+kjFpUU7VUyogthSgtezF5jhc0TJc3vMr9F+p+jNvYymw0SqlkUQhZXSNyCejaypKbCvALonVMr+kk0k9RLnWDxKJFTmbTTWOreiovJ8kcuxrFhIXlceJQklkj9UmJs4UGTNJ6k4o5ckB315VLxmz5lxU1pN4+Ra/n6XGqBo1PfFez7fWpCG2RkWaStZUp8+C4mhybdKf9j7K75OIcJMKPy8w0XxXTVEKJWClJ0XIW8ZtsqbnW27+PlkHrTnYigi3i4ZIJDoN3kpLQ51/nmXWtOqtegdJ/t3C3GnGipqM7MRvsKC4rZSRm4JdCb0xQhlYsnZlvS6ObS1sL823kuh2NCNgSScWva95mru0rejxyf3bt5/5iJfKyVoAZf8fdW8eJMd5nnn+sjLrvvs+gG4cBEGAJEASvCWSog7qtCRLvuSxRofXM971anzFeNb2ejwTuxvh2YnwzI4dnllfYY8sj2XJ1kFRF2XKpEiKNwmQAHED3ei7674rKzNr4/2+zOpqECQwE/pnKwIS0ajOyvryO97nfZ73efU+588QHU0O/i4Z9sEWN/yJQ5NF8KRm27ZcKoefogps1eX13qrm5MCdfMjAyK+Jljm9NQ90fZga82DfD/b2wf34n+bv3br1gy63lgTa1V6B3PQt3xes9ze8afv11b0Pva6UpFB7hNprgjcG47197g/vu8Ez2uqOqL+j3hOCgtZgHHyn8q3Lv6GmN7jrYM+VGamB59b9b63My8yKrmolNbTXXG3wr77pDJxSr3qpK+nar3D9QD1+pVRCcB4Hwf3lZ99gSP3P0uOnz5/LX4PbUcZyMq4hNScF7GlC1cMypBwjRKfdJhqLKWbRlJ8ZBtXNRZ574ussnTvP8sUCG+sllstlVlotrOwo//Ov/1s+8N4HMTpVahvrypkyN7kTJ+kQlZ72StFqqc8zQ3I+d/FU/z7NCnl9YTIVTUnUlb3CVQFcu1yntV5kc3Wd1VYdr7xJT1xfFZsEXldMYCR28Oi5npKjqlq6vq169kmvyrApNVlhbNuhVq9gd9uiniMakTrUML2+/L9HxHIxex6Z+Ig6p8TNU/oDCngoqGRtj1CrSKPc4lLZ46zI/NIOI+E4MVuC4A6bXo92P4TT9oiaIBB8x94befChh/j4Rz/AnslxXnj88/zJnz5CM7ufH/v0z/Dx99+Eub7AE1/4Pn/5xS+wlkhz+y03cXvC4Oj3vsdTS6scPHSYbDpCLJxkatctHH7/TzF1YAdRMY/piew1TCzWJ2IJhJDZFMfsunjSXzEWVyZJSy88zrf/+v/la08cw8iPcsv1u9gfMaieOsvDyzZOLk44GiJit5iIhji8Zxc7UyMsLKwTn93B3nd9iBseeDe5XIK+08bCIx6x1J4ocZrEcEr953awL73OS9/8e77zyKM89foK/d2H+Zlf/VXe9+DdTCdirDz+dZ788l/y+AtnWGzFOfKhn+TDv/BZ9t+8m4hdob1wkfKJ13jtpb+hs1yns2HhRacYvfVO9r/rfsZ378Bz5DlLHxNTAc+U22Ht6Nd45Sv/jRMvr/H8hRYnQxF23n83v/t//yHXuR3CrU1aF1/m3JPf4/vfeopKxyQWj1JttfFCXcJKKu5SqHtsRlMUEjEefOjdvOfmm+mcPccjX/wbLtXKZJJppqZ2MDG7k7H5XeTndhKbGqPjijw9jCkxb88hYoXJIXW6BeyNEpULa6xfWKJQKCq3YKbGGb3pDg7dfB2pfo3Xnn6SE8cusFo1aEhMIgw6NjHPJWnGqXYcYrk8tzx4N3PXzyv1WqjXZ2Jmnht230D91FFefPRrPPfCs5R6kLbS0MvQDjvk77mdOz/847zzrttIlU9RqbtEQ3k6nQ6F6iLl6iXstQqV05sUN1epZ1vE58aZvu4Ik7O3sXfXIXKZGP2erFqLSBia66/zxH/8N3z3lQW89Cz7b7qF6w/uZ2z3NMmdU8RSGTKhMNOxCOVzZ/jeV7/C333py5zaWMdIpRgfyTKTSpPvh2mUmhzdXKciCR6Jo0xJEAvWsIhEo0yOJtg5k2csEyEarePENnBTVcLZBO0+NDpdwlGLuflZds/tIoHD5qVLXDpZ4NzrLZZWXPXeG2/LkYn3qayUaRgt0jtgbgb63Sjdnq2gmRVK47hh6r0OXTPC9Ij0He3Q6ZRUmyJX+is5Us+bIBmXvp0xMvk6udwmUcui1ejRaEGrC4VSiLXVCK16hGg4gplNE00klAO06/ZoNcr0+1V2zMaUUgCnRe2SR/FkhNVag7E9OYrtOsZzaxW1s+s6Ov/lB+FGP6Qa49o9R4FPcTXStTZaBy+Z774IdqUZ0UAY6tfZDIMqwBZ6VVuzyVGs/lv/bwBDg8BzEKkFoZQfiA4FbXLAXCFTvhW8SsCvg0MF9lRdvuzsPogcVN17xFRzZmlJ5NcOhkNYlkQK+sAQUCmNjUMCpWQMRMIiGm21OUrhu6X+LhM+bGmmM8h0KvZSySj6ejOTfkjKHMcZmBAFAVQQ8AcMs6dAjQ6HggbTCkCpTKAOgHqiBe9qsCr0vATgUpgv/y+htNTsCvCSzx2c4QO3PL+RyRCjfXlgF3yP7SB/K5x+M4ZKwLxl2PrZquImv15FglW/z7jMnbAPPGNRWXxhrLDMiMBESLMSao4oQ4et1+VAR2EtP4GgYURIzVPbEdc7j67MX9WrS4Y0okP1gUlKcH+B47AE4g6GyKD9cH6QHBmgCH8NyGaqAks/OFKBvZYPy0vGR3+bq7yCfo3BPamgKwhVfaDssybyU+3kK3NKDknJautgS9cSefQMqeTQYEXfsh8KDgEfGVeZ1/I78goalAfzT+5dssDiQfajeqk5qoDe9lq8bY6fSKLPl4epvUYy0VstiHTyoE9YmiwbfRwJGcSuPCTucSHthuj1MKURuSQfxO546HkE/x18T/Wc+hqeBgkIdXdBkiqov5J3ODJrh1idYI8bcpLshXS76AB4aHMGnfRSUXEwVd6kfn54rFXN4gCE64cZOJBrQzhdF6YmtiRchP0MjOGGeoVKKxJTnOb8eaPNU0MqEB/IzwNTswEjLc9APsJPAsm+pUzQhJUJ4chFr/Ia2tnf/J2qrnFrjr2ZskQC+8v3pzdc1E+6DX4+kNTq+TYAg0HyTT0bf1JKgO+vA12nr4GnrrffAq5b+7WeB9LM+3J2Tr9nq7ZO/iZz+kr3P/x9r7VG9VpSWVd7NsPr4Freey0MqikOUJe9tnIAQdK6r+bQlYDn1T7jDWyq19NO52L844AVjuol5rpEpE2GGaLdqEPMUu00wmaEsCnW/gs8//SjrC+cpbC0yuZSgUtrVZakMXouyr/47f/Au+97B82181w6dZxu22B632GiO+JkPRe7YeO6otKJELY8HGHietISxFBmItLXsOfV6NbrRFsduu0G5XqVyuoGtfOrrC8us9iXthc2hhWFcEKpdJxmnazpErVElhaiIT03+yYRS/ow9gk5Lcn4YJgxCMdUkqvf6xB2xLmzR8c16biCQk3yWZNwx2UsOkXP9qjaFXqhHqnoBIVQG8cSV1UPWh3WyxVOlYq0zRiT+WkORjyqzRKv1uqsdyWIDZGJ9+iZEW66+3189J98hp/88fcy26vxF//ll/irzz+PtecDfPgXP827705Rf/yr/PXvfZlvLq2z+8d+gp94513ctH6Sb/7Zn/NHF1a56dZbuO/gFKlSlW45Qu7IB9n/T97PrmRCja0EzJ7RAGo4EakZGyUuTHMCEsLArazz7Nf+K1/6+69xtOBw5IPv5d33HGR89SJH//ZR/rbYUDWiVjRGvVGj126yd3qctx86SLhToba2THj/Pez/yKc4fOtBIhZ0xTK011ayxF7XpWN71Ostsu4q5YWLvPjE0zz9wjFOleok9h7k7T/2Ea7bvZOM1D6eOcrqSz9k6ewixbbLzP0Pct/PfYYDhw8zEosStsUNtsWr3/0DKmfO0r1UoVHq0bDyjN12L7d85KMkx0cU4SFqjJDXJVJd5NQ/fIVXvv1dzixscHSzzRk3Tn7fYT72ic+yx6tBfZVWYZHS0jnWzp2DnkE4nKDSqOBZrkpGSAuaUtVhIxSnkErztofexwfuezvpeoVnHvkKz7/0Mu12i2g4plir/PQ81995F7c+9E469AhJuxTP0eeKBfmN8yyeepbCiQVKC2WK9S41SbP0LUbefje33PcOrhuN0VcmPT/gqZfOsFiWPTaklqEha9ZxSEhNsOMQzU9y93vezd4D80RDLcJOk4uLdSb33ced9xym/cq3+M6f/AHfevEsdSk/C42Qz8c5/OGP8vYPfYQDo2EuvfQI9aZHLD6rzsuNjde4eOYF1s4W8WpJcBtsTsPMXffw0Pt+nltvu5+wa9Nc38Ro99U6NhMG9cIZnv0P/5rHnrlAw0sxPr+X6f17yF8/x8i+XczNTBBtlPGa4jDb5uyJY3zz4a/xyunz9AwDyYnMZBLszY2RDcVZKCyzWK6x2ZY2Pw6huEdmNMTYVJgdo0kFAM2OOPC2KDtLhMZbjO2N4UU8unafeCzF/I45psfHKVw6wcXXN2lXE1QbJuvVFk7U5bqDeYyuTWOzgZnqMr4XJidCuI2kmveeLdvfOJFIjLazQanUpZ+OkclK/1AXu92lXXele5FiNYX5yeQSTE26TOYaZKMx5Urd7rls1uHCcoiFxQhON0JOHHPHJojGIqofb6vVoF4VB9w22REYmYBc3sKqRmmcCHHqYh2yCXoRG+OZlZLO+W+TRGlgI9lBZTgk27vojv2aO2FDFQhVrJCcIiry3eZMqs5tP3Os4i5T1zAoVk8d9jrcVNDTD6B0z8UtdZYGkn59jH6z+kdlrR/0dQxONv/MCzKrg2uH/KpBxVb4zJm6MW3FPhIxNItmSUG/BFZSjxHE7ZKh8IGyZBJ9xlOCex2YS52hlsP2ehLoBmyivhkFCKVmww9o5L1So2H5/SYHbErwfQYyGRXj6nGRYDpwvPWD3uD3hO3s9jQjKplRKZJXXI/SiPcVSBbgGYroBsgB+FRj5xtsCHusQYeW+QSB0OXs8RYzJhIiHV1cKRGuvqsAz5CrgjfFIkvwPgBCW06E4ZDUrBhYAshNP4j2wZumeoTZUpNAfZ4Ott8YJqm8uCsQSYNHASsKfHtSo6HHQgC7nnbSU0mYayny1jWkktlUNbf+/FT1JX7CYiuIHcC3wd0owCvfTwEen4lUbsQ+uy+btf/nasHd9uBVI9Ct3m3+ePuoXbn6yrj5Eis1b32ptkiS2rbMH5+V89dMoEoIgJP8hilgJXAU9llfvX58IwzJ+vrA9Gr3/2ZJiOHfUx0ufcZwW9uLIQZUzxWdbFHJIj/RpfeIrWA+TE/Nj55k5PsCPi3lbKxZQtc32pD+XduBZzCPtwHPoLY4cJf271HNuYEM01AM+uB7DvUQHFxT1pDQIQqkBVV9QX2ffsJKbqMR3RWHdDi4VlcIgKfsjQM6TYNxvXfqVEvw3IKEnGY/tz5CtycaZDb0ehLXwgCo+oB+K8+g04rqEmrr0L+vWXxRnFwD8LyGnIXGaEPjOjQq2/eg7a29hgdv+Jn4qMb/58C9Nrh/fc9RtQ/7z0Pt0Y7qKShjIYqVaEScODVzJeM5XN4wSAwOaud86aU/T4ZdarfWWl+tNT3mW/vZ5duZrImrj+o1DOrVFmswOm+2gV/2+1cDhHqRSq52ODO3tX8Nz0KVOrlMkju8Jt/q1t8APH3GU2IQt28ogxBJPqmzoNfDkgSVZVBWZ4EA0TAxq0+9uMhLT3+X9Ysnqa1uUljaZHO9SrXVxZxI85n/5bc5cvhuNhZeY+H0McqVDlZ2gulDO5joe5TWS6pdhRiIhC2pg2vgtlu0ay3spuw90n7FoNSo0C0WqZaKFO0GJanhKlaolKrUFBvnkkqPkMpNkkjmVFzQKK2RjIeJJkWoFsJxQyRjcdpejV25JO21IqvrJRoYJLM5JRHs1is0wh6NjriNhshMTbL30H4yVpxk28KVINXpYMZNZdzjpC2siEfS7tFY2eDU6bO8fOEC9b7Jdbv3867pKehVeG75Aq+slKm6BqmkSciLc8d9H+b9n/ynvOs9dzFfXOB3fvWn+NILBQ687VN88ud/ihunirzy53/EH/7147TH9/CJX/+XfPCuAzhPPszf/ec/488vNTl87wN85D2HSW5c5MLTRykwyvWf+izvffA+WmvnOP7Ck5w4dZLVapPs2BSxcIxwJEN2Iks+HsFZWePVxx7msadewty5j5/95V/kgTv20372KR7/4y/ylUKFWDKFFUvQaLcolwpEPIc7Dl7PrXt34jRrlHsm2b03c+ju+4iPjHPx0lkWz79GYW2JQqnKaqHJZrHJO+aTJEKwvrrGhZVNluo2jWiGqLBGhofpdJkOu0xLXNdxaLtgz+5g99sf4PpDt7Fvfhc78lnG0hEaG2e5dPQZ6udO0t4ssl7osOmkOPTej3Lz2+/BTIZZ2lihuLxCZnWJtRd+wLHXXuZCvcmFlsdyU9LOCdKze5hPh0gYLcK9GjG3RcowSFiSwBBmqk3bays2PkKIakf6TZpEZ3cxMj3LeD7LjkyMfVN5Xn/tWZ564WWa1ToJM8H46Az7bzrMe3/i40zMzdDzuuo8FUDbs03a51/mxAtPcP7EeTbX6jS7Dm7UIjOzg7m33cst73yAvRMxuksn+MdvPsLD332GC5u27pcq5kR9B7NvkI1GqTVa7LnpNn78U5/ingfuJBt3sCtr/MM/PMdSKcyD772feOE0D//5n/JX3/4h7XiOULPFSDbFzC1HuP2+d3LPwRuoLl/k4sZ5xqdnGU0nKV98ndd/+BTr5wqY4QSRsQb23Ag7jzzIvW/7aeZ376NVXaNXL2K50vLDwDXbNEtnOf4Hf8xTJ87TDKUx0uOidSUyPcmNd9/FoX3zuCuLvPyD7/PyC6+yUXCotUOK3Gi3GrhOi2TMZGYyx47ZHCPhPpdW25xbK7LRrhEfddh/W5j9B7LqPDDsMK2yx+ZGk81mHTdpMH8gwtRcnmQyLY1O6HcStKoup48fpVl0yKamVduTptumYzUYmYrSqRXoVKVMoM/kXoPJSZNeNUKn2cZwooQZw/NMGu0C9bpD0zKYms4zMhJTfXJr5RrlUpNatS+ELLmxGFNTMJaxSYWiJGWPo8vFtT6nL8BGMUIqlWN2NqeIHMOwsDsdmo0CrXZBjWc4DPFUn/y4RT6UgOUIR18pUJME4aSJ8fRysa9YBZ8F2gq0JZsrAYGJYel6BeX2JeBLgVE/a+kDuiDwCfgdU4CZz/6pwCAU1kG+yCKVdFQH+wJmg3yyfAEV8OuoWx/UA4rANyUQ9tbUoG4LDGmAo84/P1DQgepWcKeORF+6tpXZNpkM69pBYXfkEiow9PtFyt9Feiv56n5fj4G8BnWY/j0EP5espQ4uNHAfDm6Dn0uJRliZVer3DDOkwzWhrkh6FKkRyGe3QpIAi2nzDm2oo9kkeS4CPOVnWhYs/9bCUgezBPJ9AVmK+tOvYcv3AFAH/xZ8h2Bch7/b8M/eGCyIA60wySHClmjHDdR8EG58yAbeDBuqnkLVpejHu8UODeCmRDRDMrVAQjqUKFFzU5pKq7YqMmhiTCDimYBbG+LY/B6qmr0WIwapK3CUQ1/wXN1QFM+MDuaUWhu+aVEwBgogielRADwVG6UBvUL+/jy4VuAZdKTTQELAioyhnyhRToay9nSyR42rqnW1iES2QLtOjDg0Gj1s/7tpJlxYcAFmW4Dcn9Xbgurh5x3MzcuZpjcLDK8FeMq9BNmP7cBz+/MVgwm1vpXMTPq5yTzVCaKwgGzZ2AxJtPTpOH26koDx5Iqy3oN1qsdwmB0aXpPbglifVQ2AbSDrDBJVWiBhqGTQ1V5Kcif7hp+9Cj5HmpyrEgG1Z2y/r+FrbgOe4m4pz0wl/Hz+XZIFvkpE/54E15oB1zpzzayqdiH+hVUOR+aAJMmG9lsl+x8kavz+wUIgqd/UJQgBUAg+K5jXV8wAbf8i10jMCQN2dcZT9fd7k9fW3PMbG6vkiVq1msUcfA/9zTKybqQcQn1NF7fn4Pl97KLRCHFfyRJ85uXJiiChKD/vSDna1SaFKG+G8OKbrRUF7K92rR+hAuGaAOUww3+Ve5N65ODMu9K11frywfXwv/+PAk9REUmaShRZsjaVikZM5xCJYRMcm3RSG5uEzBhxK0rM9GgUFnj5qe9SWjyJ0epi19q4TVEhheinomQm9zKSn6TT2KBWXqNYqVPuOCRnUiR7HmvL64oNk+SeaMCssEcyEsGtd6Dl4XQMWnafuvR97HTplEuUnCZVy8OV81wUPPEoZs/Ac8Pcec8DfPjjP8PIqPh9dikUV1WZTyQWJRlLkorF2YzVuXUkx/FvPcZXHv4mPzh5inA0wVwiQzqdIJLJUi9U1BF44L4H+NDnPsf43CRGo03M1kZDXdsmQhtikAqHaC+t8fQ3vs03v/YNnjtxnIoLyXSODxy8mf1jSYqlNZ47c5HnCiUqjo3nRvnARz/Nz/7iL/D2u3dhvfyP/PN//s94aiPGu37il/jUx95FauNZPv/vfo+vL3f50D/7dX7iEz/J/rTL8rf+hm/95Zf560sGc7fdz2d+8cfY1V9n6dFHeOnZ45xIX8ev/da/ItY8x9c//8d8+/vPsOElcHoWMa9NL5ZXrq/T2TTTyQTd8hKnFlawR6c58tA7OLxnmtzSJcrPvcY3V9dIj40TTaWpd2xW1zeolDeZSMS5+9BBrp/fSaRTobpZYKMb59SmzVJlg65XxPE6dCRpT5RkapKP7ZmkZTc5t77KWq1J0zVVHZ6timBlT3IYS8bYncszl83i9bq8vLHKmgg4kznGcqNMZKQNRZhPfPozhBpF7JWzmNVNaNQpFmvU+lEqRpwzqxssFIvK8fXeRIZst81rpSVOtKusdqXfaYSwkSCRyjC3eycWTcxuhYTXISsuqv0wds+j13fUPTtOV6xt6EaS1N0Imdw0hKO0hCGPuOyeH2cqE+fEuWMsnV/EKXfImDGmRifZMb9L1Xt6IQ+718USGBRLEQnVqC4tcGa1QE1k0Spm7xOeGSWUGsGI5Bk1bZLtArX1dZYKHZqk5FSm73Swu9J31SEUElIErNEpdh++ldldUyRCLcxmgeWlTazsLrp9m7XTr3HqleNcaoIxs5cjUY9KqYAdDpMbneLm/Yd5/wffQ3xC2u+E6WwWWH7heZZfOopTs7ATESrJRUK7XBJTc2Szh0hmRjHDK5g06NQ8SpUqdXudkFsgdtTm2AkwYxNEUmHqdCl5ccbn7+PBd9zL3QcTXDz6HR7+0rd4/vkSnX6WTNqi0lqh63aIxizSeYv8iMGhrBjxjLFZ7bHRWCGU22D3rQ5z+0PU6h7lIri2JmZEhhzLJpnfdSsHrruf2fE94LQ5f/Zpjr7yKEtrZSobDoabUC2FjLhJcjJOfjJJZXOZZqFFZsxjem+IbNqkW5Nf72H00ridLLWqQ7G0QbXmEd+RYWZ2lPGROFaoR7vZoF5rUqnX6dh9VamVycHoiMl4LMF0VgiIOqcvuiysCbGeYHR8inQqwabU1vbEvVeIgAqpVJ1sJkqlIKqJLmbUZSIXZsSLcv6lBpfWILQzivHUcknzDQP3Wv90UX0VdWCtEJlyXdMMiVIs+mycCpCHZK9K5Om3CAlqgiRI0cSfEgoiAhkBnlK3aLvyR5vBiJewODn5gjI/1gkcCLdcFVSA73+mAgC+Y5xuYaKvpY5wZQCnD3N96GmQo9geqdE0TUbCOtOtWUUNHPQ39HwwKt9bvBKDgDYAn45iOYfZT3cQmQ6HD1upbhXsi+baD54DYK5uVQFH/97lHlWtyBYjpf5tIAfUTrDy+wKaNej3WVoFaHXuPADnDbUhycZl0+v11OEkheMa5PvP/rLs9+WMZxBzbDFAbzSSCN6jWR3dWkbMEMICNlXdpwYREb8diiEIXLwSFMhQeu8hAbYeQ5VEN4eCzoD03MbQo0CgthJUoaaupVXjoOtdg5cwhQqg+zW1uv4zcHTWQN2WelFp+uuzgKqPlQ/iVeAdyKnl8PGvpa+vxz7onaDi2muo8VTrSmFmYdtFaSDJCWHG5Y+eMzI9BXxIokblcUxp9izAXupRdB2ZnkMudke+j5YZy9qyPd3Xy1EsruJLfan7lhGFvv0tw5vgOWsQ9qNhWXxFqK5527ZEtkJ3tTpVQKnXoin1SiGZM4aeS/J9Q/LdNRjr9DzlEt3paQDqivpCQJ4CerKA7G3h8pWCXAHmW3XqulVBALS0/NEf77DUkEnizfVbJek9SQClJK5kXqi9zFc+CCsoyQ2188l6k89Ra1pVI1/xvrbWUF9JYWVvUwp13ynTT235NcBqhWCatmKbdDJBQI6/Yw2Z4si4CDscqFf85UZfrRP/j4y9ELb+XFBJvyuIDK4JIA3A39WQlP8Zb0Bc29u/bAfrb9YaZrjnsWaC9arUayYo7MiZBrGwPDMRygYJOXEN1UlIVWuuGFEtrQ6YZVnfeecAACAASURBVH0lf80o5Y7U4Rn0/Nr84T1CPXN1rgzJmYeG4krgM7jPtx6xH81aDPb9qz2d/5736Q3bT8Bd6fn7KiOljxo6b64FeF4JyPZF7u0F8zdET5hOr4dl9omaYgXiYiiH1xDdlkOr1qHXbtOpb7J8/hjd0iqWGNG1HZrNJk27RcfpUW0K023SaVWUhFYC2lA0QrlZxrQylMsNavUmHTlLw5DIp8nnciSwSFtx8uk86fExnJEoOxIZ2osrvHJKmtIvqr6CKUP6EPawEnG8fpgbDtzCR3/yE9zzjgeIZw06rqNapUidqgAHmX+rYYeRVpFH//Of8bdfe5hX1tfIZkbZQYxGt8FNN97CaMikUSjSjmY49PGf446PvI9YqE0yYhCLRlVtaFwM+Qyp9XSonF/g+3/3db7zjW9ycnGBYq9Hxe4ykR/h7rkpDmdSdEptHl+4xJOVVeqRLB/48M/xmU/9U27dleK5v/h9fu+vvsCZSpr3f+xTfOjIfsovPsZffOmruDtu5pf/0+9zyy2HSVeXWH30b3n881/iv53skLj+bj772z/PHbMm9ovf5+ijj/GDC23uf887mcrBE499h+89+xKrXYtWx2NEzHDE3CYSZzyTJWlBq7pB1XYoGRZWNsnO0Qw3J5NMdzyeWFsmFE9CNEGp2aVQqSjwFDUMxlIxbrv5Rm4aDZPt1VgreTx/eoMz5U0aZo+2IkT6ZJJJ9s7u5fZ8ltOri7wu9XoS70ls0DUIeQahiElXTGysCHO5EW4YGyHq2by6eokLjSZtT5LCYU1shPqMzk8Tdi1yRNk7kubQXJrJrEOzUeX8cotXzxYodWF8fIx5K45dq3F0c4mLvTZ1lbgPEzcEACbop3OYRoeRmMdI1CDcsdU8FnmmtFLpeB08x6bveFRDJunsFBEnRiyeYueN+5i/dT/xtMVIOIzR71De2OD4Cy/z6rMv4La7jI6MMjYxTjKZVLGiqB8jfY96r4DV6sHUDPnde1XCpbGxip1PkIrksL0MSa+LVVtjfWGBs5dK9Mw06UQMt9uiUqtRE0m71yYSi1EzomR37mZuz04m04aqW11ZWqViR7iwsszGRpmGuCrnR5i/6yEeytkcPXqck+cvKhXD/NwcN981y/X793Px9VVqi+tEWxXibo963WK57tLJ1Envq9HGYWM1hhVNMDHXJRqzadUN6o0ertkhN+Iy1TdoFXditUewq2UK5XWWm30aqR3svfkQ77z/INfvyNDdaLP0apluxaZjrfDyylNsdDYwzTBGy6K22iTrhhnJ7SadnyCWN7DyZSJja/STG9RsaDsomffEyASz04eYHLuFbGo3mViOcL9Lq7bAxXPPcOLE06x3Gti1Pm43iSua54RHdodJZsyiXWni1CCR9chNyxzwCDl9LOmB00vRacSoll2q9Qbdjkt6T5rRsQypuPRu6dFpitlZm0ajQ6OtEwKSG4vGDGYzYebHLSyrzfJ6n2LDwognicZTqgVLudnDs+NI85p0ssHkZJtcJsHSxRDr0mbF7JLLodyM2+fg3EUPeyaJ8aQAz8FhsRUoyyEoQZ8OQAXc6JYrWpIYSAylZlEHzCoY9qVEgaHCwKRBfrfnKuZF3ijjIXBSxJE9BUD1daVOQ9kID8l0RYqpru0zhBL0WHLYqBNOPlcHfcrQR92nBhIqK60AjQ4+JIhTLx+IanMgi0RE3Hm0nEoHN/ql7yEoiNTAUzEgPtDV7JJ2plXXN039wBR7p8ITzbAO7lt/D8Xe+IxnwHYOgk2/nkg/EM1aBiBpcPDKeKgx0a2jRQahgbruG7YFDH0gLX23zLi2MO92lSmB3KMhwCpkanDrf861AIxrAp4q+SCgQYMF8fZSoFMMHiQrrYBDiL7I2VQdlQRxUnOoWWppXBzUVaowy/T7k/mBzTZawA9gdD3cFmk6eIhasBs48Cj5iWTJAyliUHqngOiANdZORqrOy6/3Gw4qtUNxiI5tKiAvGTzNIhuqGbWwrXqqBY7Qb81jyLMVQKlAg+pTamiwpdhx+bsGagosqPvUYFAbYunfCaTt6oOV4ZShWG7bRYEzBczUOGsgrubxYLZf1t5kKCi8fI5eKVC9VuZEwLAsggB4bv3eVnJIEXdqveq6OPn/sCljIXPGUAx6MEZyLcn1KKmL7dKUrLCAT5WF1YkDMeYYrK8rBLtqSgkb6BsTCVMY3J98dvDfMo/Tsa12PYHJWLAfBMqBliPybi0pFgWErDfNVgowlT1ErzfTp8DecuyUpF/pudXEloBI7U1KCu7PYblfU4xTJLlj6LUl604CFTWGqlwdcSkXYC7zR4CSI66ZynxJeXX4QDakasiCtaOTdVtzNwBLl9foXmlO+A5iV/yn7T+8sk3rG4HZm/OKVwRxaqoFLrG+3NlPQOVCfaR/uZL4izxbrQVfluufK2oFBXW+gXLHv/EgUSvfsWOYSm0yUEtcpozQSU/NxA8ttyuPy7X08VS/+aMDn9fwgLaBxLd6/zArvT2PucXWKxilizwH32KwBoZ+pnde/boi6FTnrCQN/NmoEuHyHGwlf7UMl3ppk1dffpHu8hKtmk2p3KbdsvE8m3arSL/bxOu5uB1HGal06GK3bUqbBSJmhHwuP2BQM6ko1VIZOzZOt+tQKVco1qu0ZG/OpTEiYRJWhFw0QUJaUVgedsrirl37SFZbvHziGK9vXCKSSDITH6GyvEE4lyQSjjGaGWVu13WM7NxJVQS28QiJWISkZRKReWPFaU5HGa9XOfb17/L0K0dZdnrMjE5xU3KMC2sL5Hbt5ODsNCOeQXGjTSMxyeTNB3Cp4BkdrKj0v8xgSdrf6ZKQGSn1nWcvsHj+AsV6jeVWjU2nTbMf4oaJLO+anmSPkWZhqcQT5Usc73nkdt7AHYcOcX3O4MJTj/Lw2fO4vTjvfsd7uGFyhDMvPsvjJxfI7zzE+37lk7ztgfexJwatp7/CM//1L/nyS2v0pm/lZ//tr3PfbXOkll9n4QeP8fwTz6pqaTOe5dTaBqfXVyj3GhRbLQw3QhKL8ZFpYrE41WqBjc11sGJUTRT4G08muWVskn2ROCcqaxQaLaX0qvb61G0HM2whXhJOo8bkaI4jOzPcPpshFU5xaanIixdXOF4sU+g6JJIJbtw5y81zc6yfW+TkxiobRl+xbE6vT6/aJippKdOgg0csmWHnyDj700livRZniytcrDdoOHJe+CoXw8ENy3kUI2qkmMykuWVvnrsO5JmIORSXa2wsd2h0TeyIxWazxeJmiZV6nZZsy2FT7dOm4xL3oB2KE09GmJtMMZOOEWo26VRaRCMJXENYT5u+1MW7KDOpWCTFeGSUTCbH/K03sf/tR8hM5HAqNUaikjKBV15+nkce/ioXz51R7s87p6YZHxlXLYs82yVhhlhvbZAiwexd93D9nXeSj0UonHmdcr9H1hrFzmSIhrrYG4ucPHaMV08vYoRTxMMm7aaAzjbiHTMbtQhZIap9k9j4LKOTY4wlDNK0VM3p869fZGl9nVITmkQxswly+27mVm+N5fUS5VoNx/aIxOPsvTHF4T37WDm2THuzRiYdJTWSVqZG55YqRHJtJvY3ZHWztiRns0VqvKPWaK8nmMEkkjAYGXMZH3WF68asRrFXXNqNHu14n9aYgRsdZyJ1EzfuP8x1szNKqt6vb7JSPcbxzWcpOSXaNYv1EwYLLwvwt8gI6z05zuzeCSZ2JYmO2lS8JWpOBeIOE6NTzE8eYGxkL6nIDH1pC1gv0iwvUi2cY3PtHBvryxR7Lu1yjGY5rvx4kpMOUwcckqM27ZKLXbaIJftkplxSCYm7XUxXEiRhWrUQlZLE/31iiSjR2Z5aCyJ5dmyp8xRFRF+NhZhst9ouHVHWRUJMJWPsGHXJpEIUqyalppjOOnQdj16jT1PZ5iZJhQ3GR9pMTTRU0vbCaYNC0VWWKrkxyCc8zOUop8506UzkBXiW+0GAHKi1/GNCW8WroNYHnkEtnB8raFe3IFALgl8d0A7Aoxw0Sv3l9wP1s+tSU6oSlj5YkLCi69spa8ZU17HpoFrfQwDcZNGr6w0CA+1EpiSXQR/HAAD6J6CAII02NHiUwRHTnZDlKAZDHGPVATf4LDnQtJxXGfYIR6FYWcmK+306fcdZ+WZyfxLoD5xp/Vo5fb0tQKiAgs8iDECcLnoZgEyFHZSES4PrQZihxs4/jVWxlavqWYKMvKqpDPph+tdU17KiKmgVgKSdXrUkV4f2OkjWh3sQILwxsLlicOezbEEwEhCL6jn5LJyABQGFij1X4LOv6zrlWUnvLHEB9SeBqjdVf1QjhkE9oOFLbQeZ8YH8WmfXVTCu6uEC4Dkk3dORus9462TKoL5OF5j54i8t6tYQQQCP74Dss4CXS21FutjyothdabprK/MiNX0EdPoAQzsQb2dh3ixwk2etHfV0YkIBCBmnYWAZSMmltkmBEA1M9DrZSs4oAZpyUFY5f1UH3Oo6tJVJmAbYOjm0dW/bGAjFNvrJE9/k6loC1Ku9J2A8ZU0HEnq1vvya1WGpq2LzhSVXMm2f+VXf1W9N4dcPKwCmnI89mlJj0xOGV880WXuyP71Z8BrcbyBw1BJnae/jj72wX0rwIX+HlEhag7EJaswVsxXUnxqIuMmWmjMl4RaTAMdXdMhe5wfJgiUlYxf08xsauGCdKcCvnDLlGev6eAGyan76KpQAxEo+T80ZURjIn5D+I/csK1yGQDiUnlKBi+GYdstUhnGSqFNrRK8FlRzYWlEqSbP10ves1/k1gJ8rY8rLpskVrjNUP7v1jLYDzzeXqwZOwHKfW6LkAeNpQMb0iPrni/R21E7ZIbVPifRCKTY8PReCxEswNy/fKx1ZY/7+qWWmOvGp1StDiSff1OzNEg36nLmmAbu2sb/aYhwcI2+dFLva2tn6GMmoSIIwOOuCXdk/1wbntW+AdxXGU0+x7XPj8rFT6QJxdldJZrAilgq2wxJFO12WLp7jka/8HfWTL9Cq96jU+zTEjE8Zb/UQer8nwLMnrvsunuVgdg0axTVmJiaYmdmDqJikIf38VI7qaoFmNK+k2M1qleX1NVZFphaxsC3pLR1W80pcQEVyb4c9HrjhEKOewbELZzhf3SQ/MsJ8epyV8wu44RAT2RzjiTSWYVHsdLjUaWGHTVVrnLZCEnKr89ubijFvWqy/fp4LG8LOmezMTXLv9BwnLp1i3eyzd8ckt8zsIBdKc+lShZVGjc1ugYorZkIRzHAMS+r1XI+ReJKEZRGyRY4nTB6stKssuw1V/5hLhLhtPMOR9DT5lsWlVoHnShXOd0RaHGEs6uGUCpxstRlPpblj7z6VWjl67gJFQePxEabv2svHPv0rvOPmG4gc+xYvff6P+eoL52jmb+Rjv/Ob3Pf2WxnrlKkcf4GT3/4Sa6cvUGgnWLYtOlEHM9Hi2MIFNkse+3JjpBIj1DtdNivrNFo2oVCMTsSj5dnkIgluGplgfyrBxcoGK6UKZdul1hf/TlUzRSQcwum0SMej7B1Pccf8GAdmJoi4DscvrPHU6RXW2x65kRFunJtiImrw9MsnlOlUL5PBDUdoNzt4jRbxkCgdPFwhLzIjTOdH2JeIEe82uVBeY6HeVOZQUlsnc8FFEpASekTw+pZS2+0YS3Nk/yy37hwhXKthtoSBs7lYrvNyucT5hshSdZLRsfr0TKkf7hORs9xIMDE5wuxonNFIH6vdxal3FVVlRkwcQ3q6OiqL2zL6tBpd9kzuIp3JY2TThCfyZCZGxSSEhBdXMeny+gInT71CubBGv9UhYUVJJ7NEIynNvvcd8ULFcMJkbzjI1L595CMm9voS1XaXaD/LRlhirBZGvUhpfZ1CtUsklsT0bJqNGg1byIcw85JYj5q0RdeZHlU+JBGvSypkE4pYPHPiLJuVCu1+EiecJBQVHXiU6VaRalcSplI2JnGKxfhkmCO7x0nJ2pYkQypBbHoHRmYn5WqVUOgcdnyZVs+mWY7Sbbs0naJyjxW/GDkDopGQ6j85NeYRSUJMasabSejHMHJ9ojuhVUtTPjVGKreDnftGGM/Z9HtLrBcWafRWcb0uq+dDHH/KYuN8lLiUbcQtwnGD/ESWmd0zTO2Zoh+3abIB8YaS9M9M7CWbydHvuVSLm1QKi7Rqy7jdDQxq4u5FqROlsGixclEnjvNzfeYOeUSzXdolaG+aWDGD3LTJSD5KOFzD7YixkEmn2WdzQ+pQDfJjEaKTXRVXIdPD7itTNMlquG6EZtOgVncU8IykokzEM+STNRIxi1ozSaXpUGlVqVa6hLrQTSUx+zFyCZge7TIx1sS1+yych0rNVDF+MgfZpEFow+Ts2Q6dXB7jBz7jqWoCNc7xA3DJiLsK0A3qlSRw8U1a9LGizXj0oa4DX828+LUcvrxJswa+xNE/TwYCvqGgTZvA+CDCd1HcYlE1upC/i2RCH/JDAMNHPcHPgxrPAU4bgKutAF0Cyp4hGdAtee6Wicl2cBsEiXJ9cbINakoHtabKpEMYRA2kBiYigczXZ4513Z4PlnQ6fBvICr6SBIl+6L+VGfb1lOp+fWCtSrGGQLoO1P2fBUDSNxCRMVetEFxtPuN6QSOJoD52q272SmOra+TeWG+pg9GtAEZJISW7F7QA8d05dWAvwNtn0X0WT64ZwL8BSB9kunViQ6OH4P+29KtbsHwAZQayY3l3MPcCqbUpQaXWEg7+aCnulreqZMsVBzZ43xslqTIT7VBM1YZ27Z5uOeRJgjGosdXSWJ1EubKRzHBsqFn9rYSNjFHAaGqWQAC8sFc+M68mStDrTAN9Pa46WaMYOAHBkhDx+srZtyMgqKfZWSUhFHOZIRfmYCy1rNM3rRK++hru/1ri3KDG83LGU6VAfNWCgM2ooSX+Onnhg1S/FUiQIJGxVbWuIpdU60K6Fzi0fHZXmE/xF1ZtS67wGrB3KkGj559cRknBLXHg26pPVhJoWd2uOOkGc+cKF5U1aUbEs1rXDss6E6mziwpwVU2YLtxWG3IwzsFaCxJRQd2w1LGGfdWJUoRIkCz3qmpShdEWYxOXfijitxry5de+NFklLdQoSEJENacblB+o+nrfqVztV/7y6vodVwZKSbVv+kk7f82ov14dr/itYK4+M66c1Nr+AW/VOXTr9/XeGpjkBpLg4fNJ7iZlieu2vxeppI0Gn8PmPnIdrebxW87446PVKHq85HODOa2eXWAC54+tPBuV1BRWLiRO05exd8PgS02ra+jjeS2A/+pD/t/1jmtTNMj66PktyXzDNV+aHNTEqrMyqDcfakk0rHzQQxKYym2/zTcCTz2eykhPykcsAZ6uUkaEPJfC2gr/+Oi3WHzy6xQ3qmxWPMotl6Zs1NE+kWRY1cJLu66eRGEhj7QbZzTqsmtuFpc0lWqTdMzjyA07OfXsMdb7FjOTE8T7HoWNTU6vrHKp04VUmkgsQq9Zo9tsKXliJhXn7t3XE7Jtjq0ssm43mRjNMxPLc3FxERIJ7rjhBqYjUYrLSywVi1zodPDSWZU4jDrCWghkkXFzmUgmWS+WKXku0XiaXfEct06Mc3rlFKdKFeLpBIf3X8cde/bjFmocP3mCE+V1VnodmtIn0nGlqyAZK6ocNZVxnOOQtsJKCln22py3y3S8NKblMZ4OcTA7yW3JcTJGm3ObJV5ZK7FYb9B2OgrUuCGTPTunmAyF2SiXOVmrKVOUsuMRnhrnf/rf/i8++uDbiB9/lJe+8Md89cVX6WRu4Md/43/nrrfdQz7k0StcpPzc1znz9HOsrHYptPtE81ES+T7ffeF5Nhsmu0YmlLRvuVSk1mkQtpKE3DD9eI9W3yYeSrA/O871+TgrhQ0KzTYbrQ41z6BrWspXxHM6ZDJJ9s7vVM8k1bc5ct0UB2ZylAo1jp5YptK1SORGSMRDrK1c4LW1TRquQTgzhiPJ5kZdnQMxy1AJZ8wo8UyG6VyWfckUCbvNYrXI+WqdujCefemG4OAa4kEhcaOYKWoCwTDCjOdGuf26XexNwWzMxWvWObtc4Jm1Tc415MnHVGzimgJydXK63+7RjaTZv2+O8YQw1xXFXoedEL2Op1gtTxxLRWorkmDTpFqrs2PnLhLpLKV6SzkZ98UcKxwDI0lSwJpINN06yPXaHeqVJrVWDyOaIpFOkDB7ZBIx2sLi5sYU6A73OyQ8m0axRddJUrMEVnaI9oSp7mPFMsQTCUynTafbptJxldxzzO2RzaqKY3pWUnlqyP5Br0XZbrNQ7xJLxEmkJ0imR8gke8QpcfKVc2zUbVylCrOICGMagetnHK7fkVfMti33O7OPuevvJRl3qVe/x/Gl0xRrPehEqJZarBeLtGQvjUjrIROrbyphXTbaJb0zRH4iRCqZwDCjyhV7evcM4VqO848VWZOeulMOuYkuRrhIp91VTyncjbB4wuT4c1G8zgRzE1ESKYtyvUit3SKRzbLnhusZmx2lZ1axKWMlIZ1PE4tIi5IKjdoahlEiHm2QSPRIJMTTo4/tJSgteyxdEKLDIzlukJ2TxsSSWQjRq4jdYp/4qMXMVJp4Yl31480movTdEKUiNGtSfwqJMYmd9Hc2pAxL4sJul3a7T63Wp1pzsYVVzWeYSo/Rd5ZxHFF4zmJYCbrOJutLy7hlk2Yupe4vn3CZGekxkRdnS9jcMKg0wjRtrahSoq1qn8KGzN0MxhNLIrXVoFM7zuq4XUJTW1qJiOlOYLuvJGS+Fi44EwLzRv/vOmD35bEB6PJZnODg1WylPsmV36kfZAdtE7Yu7YOcof5zEvtIDDUAnr5MOPidQBomwVkQwKnPlc8cakWiGDVpuSFZ2kHdoK6n8M8+Xa+iWnWoisnBZw5nwYP7UPGIqdtrBD8bdkMMgkp99avaUdDz3WlVH08/QBnUevnZdAloVD+xIHvvg84ggNZxkLiXdnXQ47daEWa2pzLFwtBqWaZ+Nvq+rhRoBMFdAKgHbO0Q6BwEzsJQDRkC6eccgGyf0VRsd0CZ6ppacbeUrKnO/PtSajHmuIa28MKg67AzkG368mOVwNCfrUBvIF8OmF71jYeYZDUjJVjfHgRuS7774yoLSjHhIlkQRtnTdZXCKkps4/OdQ31U3yzeE2ZP36+ae37CJghuNYug792UNekndxTxNZBuB8BVDrZA4r3FxKkATQJiBTyF5dfzQYI1pWjwa9f0nNd1jK7j0HAt/Zx+BK9h4DnMeEpwr2SPlqWc75KS9VS91PTmopM5vszfB0auygroOliRJAuLrphPkSH1+soOX+SlEhhd/hqsxUCJELDxkv0M6fq/qCWsYaBO0JJ9CVC3BIA6STDYK/TKUcyjYiclG6syZWHV81JYZwl+BMR5IZPOUM/eYJ9QSQMB0r5bdsLyiJl6PxWgaNs93cfXB57KTVsC5358UMeonBaVq7S+F2GLVf9bqav2G8kH60kDX5/d9p97Q+5vW09heY/sn1uJGl1ad5U54SeJrmXmXBPwVKZveiyu9Dz9jcsX0et3DGo7B2Ug+ndjIWegENDqAKmf0m2JtOIikCn7pSaD/TGQuW+VUIhSRl7BWaNryCWel9pCbVim5e1vBJ5v2GevifG8Bqb5Gtfq5cnba/y1K75NxlraY8nclXWs5rDfZ3Z4LFzpWRmy3rrG0y+bGH7SVzqTpBel1EtrB3JLJVJlz5IkQlzqdL0+hdVLPP/FP+L0yYssrjVYK7cpdVrKYCcznqbT69Jsd2h2Oziuwxhp3nXXASIROHpyjZ4R4e479nPzrlG+8Rdf5tVqk90zM+wZHSVkO5y5tMrJzQrmyCiJZJxGeYOyuIZEohzavZv96TGWV5d4vbyGE7PYOTJGumdxdnWJ5N59fPKjH2XC7fLiP3yPpUKBM50u++68l5HRCayOS7/VVO1aNk+fo9yoc7ZRJb5zjht2X8+sbWCVVlkonuPSepOquPTPjnPXwb0cyqSVO+rzy8sUDINmx6ZcqNBwPKZSeaakRUO1TKfdIGtFyIcjNOlyrlvGCo0TTUSJxDzykTiHx8a4PtWDeoflYo8z5TqnqxsUOz1mE3n27JqjXa2wUd6kZbjUmh2Knkl+75380m/9Dh+89xDOC4/yzF//GV965UX66f38zK//a247chdxpbquk6ye4bXHH6d89iyN9TX6Rp+2GeKxl44SSo/SdkyK1TqFRpWuAG8zgWmHiWV6tFybiJFkT26cPfko5VKZcsdWwLPsenSFMZR4tt1idmaC+++9i41l6Yd4mj07M7zt5nlyfY/ixQ1sYVutOBfrNZ49fYKGKWs+QiI+qhRinU4Tw+iqNiOScJbWUvFkgpnRDPuSGVKuw7KAx0qDqq3jAGmv0w9JS5I4Vt8mG5f+7xY15UJssWvHDu7aPcVNEwlGIj2q1QpHz6zz2kKRlbZNR6Z3RHdeENP0btvBTme46/YbmRIjmcIqnfVNol4Y1/YIR8L0TSGOpF8ryt251+8TnxwlMzqm5JfVzRoba2VqUgoyMsHBQwe4YX6CRLtM+cwJMm6fSq3N6ytrLLdtwqk4O3IJZlNp+qOjZKZmaXTbNFpFoiGHldeXWW9HOXjLbYzELZqbK6wtrdJxIJ/NqprFdqfFZtOm2XEZDxvksmFq7QZtIiRzE6qfaLtV59ilReI7r+PIkUPsmJ5nIjfCzhGPXP0E/+b3v87CepV4Pkc2kSTe6xBP2SQT6+RGLAzp4JAYIZHbRT5/gKnROJXK93jxwhobVZeQ3adWaClWrxt2CacdErEwYSdKe9Og12qx5w6Tyb0h0iP6DHfJMz93G3k7y8IPjnOqcJF6sk0mHyIc76pn67QNYs40nfUsxfNhQq0ku6ZM1bPz0uo65xYv0er1mJyZYGp+AjPs0uxUsOM1SDq4PZNGvUkm02HPfimhNWQLod30qFchkYKw1J03+nQdA0cSHyFPjW/KjGB0LErS5ilqsHs+zcR0gXYN9z6L4AAAIABJREFUMokUiXgc3BSOnScc8wjHJSa2CIsjrden06pSrqxRqdap1sWcEnpYJESNkZ2hXDxLtdYjmznMzrk9JBObXDj5JGvHTdaTcUJWh3yiy1TOYzKru1c1W2GK1ZBK9onSpNnqq3JLmY+GkcN4/FKxrwCnkn0FbrU6aO75gZ9qfeK7dSqJnx8dK8bTz97oTLAvg/Nr1XTNYQAkdJ2eYnIEbEo9n3q/ZiQGzKQfUGoTIBV2bvt3+SXb2s52Dp+EQVAZBHNyAKqQ0K/7VEGF7xQZSDxlEwgCBxUYDiRSAeh2lA308Gv4IFQHuAJ24UCH9ubgU93MkJnKFVhb+Q49S3rl6XYsuhWIDroUBvAZXzGMkX5i22rS/LYHGjzpVzzUU2BO+3xakhpWRk5SiyaMjJLeirTMpwreCnjqcd2SoQ4zRwMwKhJBT4Nd/U2FoZHdUxg27USoDJXETEg381GgU6RPWlqoW7IoGSkhLE/XTAavbWyV/0NxC9TB8BajrG10tgCkYtYUcNHB9EBiribgUJjjm4JcHmENB71KSue2sKyIkh55hqkkle1uT7e4UZpIlSG5BlWicOXyjHQPUvUNFBscPEEtG7VcF0uy4Cq4EyChg+YtFl0HpdGoyHvk/mTOSj2hqWqV1PNRgMdRpXxyzxIkbv9ePsjze9aWOlpC/lavaw1gdRmsr4oIgK6/V0hfXA08XZJek5Cpe+IKG61r6LSbdlCCiBXRTKXbVfIxMR+Sa8gc6zoCPj3Nfl6h36RKdAVu0cppOZCAa8fpqGUQVQyyp/u5Sj9f6WmsKqO2O2rrqTMkpXeb9N2ONosS6V1czB7EeVMzoKpZPCHKHWk6r9d3sFcFJmlB4J40eyQsqeHUtdjKGEyxw7p5vTLCcj2adkzL7mVXVzXfrgqMZPrpOn0tMQ8b4vopWe6oYoqVpF11jNJzVNZDRaki/BZDUlohTIkug/eTaiqhqZj9t54U+l//R4DnlcClAIxgrN90Xap+uFvrLajxVPvJoFetmC/Zvsmbltj6aTf1Hqn5lCSIGExJS47hvWZ4ng/mjyspwqG2Sv4+EjxXrU6RfVcDT3kF++v/X4DntTCeAjxj4vBqiRGFpdaiOq98LwTxF1BO4uI5+yMCnv1+T5nYqUjBiGqfAEkhSFzhOoRDIVJhix/8yb/n5PGzbFQcxXgWm3Vso012MkWz26RcqVBs1tTePU6WT338QV48+ixnllu8/aEP8rM/+wGWTj7DX/3+n/L4pU3GRka5bX4PO7KjrG5UePbUgjZ/CRt0m2VaXpv4xCj37buJRLHOy2deoxpx2bvvOm6cnKe9UODZU8cp7pjj//jN3+D+3Tt45pGv8ch3v8tyJMon/8W/5P53vFOxDbSaFJaO8/nf/ff8/ROPUpwa56d/6XN89sM/TfvY63zhP/0eFzZPsbhmsyqtLfJxbju0m08d2o+9uMyp9RZzB24j4nk88+yT/O3rx9gxNsvY6BibtRKxqMV0IoVXrLC0ucyq1SMemWJqZJxYNESz02Z6Msot0312EcXqZDmzWuexMyc4b7c4mNvFjLQjqW+QipvsHcny2JkXWanD9IEP8yu/+au8+8geaj/8B57+0hf4wrEX6cfm+fSv/S6333YP8XCYcMYkbdVZP3eazSe/gn3iWaqFBufKJieWN4mkU7xWbbNWruCG2kQSJl4nidkOk0i1qXU7xMM5rp+YYYc01nQ9FjcKlG2Hou1QkwSQyIX6juqReuTwjdCJcuaMgIECt9+8k7fvmiFTqVJbr3C+1OT5eocT3Q6Ee1hOlFx8nHAoSrvToNkp0Ou7xCJhPCdEPBFlKpdgPhon3vNY7bQ5X2tREeApe6fq19qnb1mkQhYJIT9FnSPgMBUnkUpy3cgod87v4eb5DJlIk8rFNi+/usSTy0us9duK8bScvqgu8Ywo9kia9z50HwfmxuhurnDxlWM4ta6q6ZQ+qKJgtaJChJgYzTZtbNyxLNfddBO7J3bRWCzz9OPPcm6zwHoyyu1vu4N3H7mZ6yyP6qtHCZWrbNabnCxXOFGrUu66jJlpDooRzt1HuOPeB5S5Urm9id1r8IOvPMFzC2U+91ufY34qw9FnnuKRr3+DjWKVGw/eQKe8xtLKMnXHJJEeY2c8Sj4N5UaZzVqHUDRLLjdKREy8QmF+7Bf+V+6551amsnnG4zFS7WV++Kf/it/4wx/S9WLcft/9TObz1BZeYXy+RijTZam0ScN2iEQyeN0oF07UmRqdBvMs59tN6l5fhA54LdmXorTNLpFcn2wKjBYUFyKEw3Psu6dEbqpOPtcjGc1ghedJpOcxmw7F4+dYsWt0IhZWFxqVDZpGj1IP9u6+j5tm7yLbCLF69BXs2iq1msficoWVzRIdr00sbZAbiRGLxbA7DlXLoBkTJ/wW8RTccAhuuFHuA8oVl41Vl0bdALuPKKPjMd2asheyaEmiQdoqhaFR6nBp3aFrhti/L8xNt3i0ygIfY4yNjjM7dZCRzA0YYSkLg3ajS7fZxrEbdLtFGq0V6q0itXpLMZ6NjmStpTZ3nPMXLlCte+zZfR933n6E8dEyx575Oq9+r8yldIRE2mE65zGTh4mUQTJq0ez2WSu4LK31KZXFJEzY7RaZdJiUOYPx6GKhr1uaaOlWkE9VLogigA7c+QYMVFAzJbGK1nluVQVthRkacOq/yzuiPqDQP9O8pPrvIQOLwOo/+N1AOqiuMpRBl2DQP8G3CY+GA8DAgGUQxAQUp/5FDRR9c41tgaN/x/oz9YdqeehQGOU7owbXGAQkqhY2MGrZGicdMOnvK3l7Ge+hy/vhiG+64P9NIJhmoTQTGUiQtoKAgKXcCnz9QRkEfEGAHerrq+mXr+ccPBnN4gTsh64XDUIxH+CroFTXPSmDKP8aekj89wZ6Nv95i7Pm4BXMg6GaQvk3xboNUUaaofDlqb70Ua5u+Ux1cL3hzx3MMbHh0qJlnxkJ5IC6F6v+upJ00H08tUmP/0dX82q2X1gvCV+E5R96/hKI6pmrA3X97HVrE5FzqppK//nq+r6ecjQVBm64EYRmjoK5tLVeJBiT7yLySMXAKNmnBtEir5XvJeZAtjIhkn+XGkgBnyZhYQf95Irj9AhZWk4wGEtllOTXBvotG5TSQHrTDgHA4Ikplj2olfa/tZZA+71gfQVBYMglbqldqWcZcgse4O3BM5e1oeGKNhfRoFrV0fk1wZIPCYcEIOlasa3544+XbwClfk9oXd/5VmrzAmMdNX99OaSw0MIsBuY+MgiK7RfH3570+BQH0zCWMDVifCU1naq+UzVQ0nJM/488/XZfMzXbzbiC5JpeNzL0wd6hGWtfxj70ZeSpStJHXDilibatGGi9DuV5RiQYMyNEDBtLhLuXAWVNtfo9kVWdtztwHtdqhr5yC9cmQnpei7w0HREWVFhuzUbp7M/WOpX/8kKRoT1Mv0fV0flGSQJ+uzJ+fusMvax84D20p6hEWcjWrWXUnhEYmWl5v1a6aAMvxbcH8tUhdYt/PKir6oRMsG4Gy3loLW3t01sAUe7hMuMtkUQpYK4VBsFppBQFPtupvs/gyoFpWyDO92Uw/t6s0gj+2RLcr4pxg1Y+AoJkfwhHVPJ2y/jON7QbEr8oJnmoxCAYW6ULCozj5Hn4LKu6xWEPgK0VM6hbD36kzo3h73WFchV9uTcyqkGyMxh99R7f6CrwMBClQDISqE38nsz+frx1D0HHnyEvBlFW+LL+4JyTO3BDcT8+8KeoX1Mtn61KF3yJfJCQDUpkNIPvm6+JXJ8+5x//Ct/62iO0ag6j6VF6jQaXFs8TyyXoJhOsdbqsljaVPPCusUlm0uM8cvQ0O+69g0989uPce2CGp7/8Zb73N9/hBytlNrs2u3fu4vDuvYy6DovnT/HixiWKtoebGOWWm3fx0B3TXDyxwetHT7O6UaSdz/HBj/84Hzp8C9/4/f/IDysrrDV7jO66nocefBf37dnDped+yPMnj2OOz/OZz/0yd7z7bVQ3znD07/+CP/8vn+e5hQZ3/fQv8lM//0neccs83ddf5Iv/7v/kxCuv8+SaTTE9yjs/8iF+7TM/Q+riq5z//nc4t1aiEclx8x33c938Th7+4v/DmYV1XrpQwchM8JH3vZPrsiH+7s/+kELH4Vw/p5xd56bGmRufFOc2vF6baKTPvulJDkzP4lXqPHf0VV7t9TkykeXY+RXKk+P8f5S9B5hc13Wl+9etnDvnRiPnDDCAJESKSUwmRcqkkilbftaMPLbnefw5aj7ZI9kzluxxmCfbsmckeWRbEkmJFCVSzDkDBIicGuhGo3OunNP7Tqq63QTFmaYgNKqrb9177rnn7LXX2mvf89m7uWV9P//f732VV8ZTdG3aze/98Zf42L4tLB54kte/90/87FicacJ8/Pf+lGv376PdVcJdKMhEeJvbyYWh1xk89hSpwUHKoyWOXihwpJBlrDgv6wvF7h2qWARk+aKDrLtCwSHWNz+rw+2sibTgK88wmi1yMVtgTiT8RPuOYp6gZUm2VOy11aBb7p++tOhd6GTDuh6uao0SyeeZnlvg+Mwio8ki4zIJ5ZFtbQSHUa6kKZSSyiROtBOp+vGFgrQ3B1kXDBIsZpkr5aXUdj4v5K66pMJVRaCJSMVJsAp5R4GMu0xzWzNXRHtlfWfZ66JvQy/bN/TRXshTGJ/gjaMnOTS5yMWig5TTj6Ns4RMs6kAvd959G1dEi+TOn+T1Y4u4ivNkraJUXwVqPoJ4Zd16oZKi6C4RXNFF//rNrF27hVZvkNj5Czz/w4e5kC4S7mpj84oeNkSaccVynBoZZTYAK9atwpNOM3h6kJPxLL5AhE39TWzfuIGm3jWUvVFK2QypqUu8dugEd93/AKFwkGNHD8tEh1DZrF+5mmwiQWIuRqkgksR+wv4ofk8eRy3BdDbLpBXB07uJ3VffwH0f+yi9nVEqlIj6woQqSU4ffJKv/cnfcXrBxe5bt7Klr5fIZJ7S8Azp1gprP1ojH1hgfr5AaryGO1Ui7EyLxZ5zI3FOz1TIuXz4oy4ypRRVyyFb0UUCLvzOCla5RK3iwtncQv/qCg5XitaWCi2RMLVSlKmpEvm8Wt+KxQypdJZUUjB5FYIRURcZJBraw+4dt7J3924chVkmvvctHn7lmOzDWhCzVZA7wqSwy0fbgEU4WqDqLOPyWbS2OYi2lnFWfVKF5vYVZRnX/JxDgle3O0K1UqBSKsh5GAp6iIYjZFM5Zqdy1MoV0lVIVcHjcbB9p8XadR5EPJiOW2TjEai20dPdS0u7D4evSsUlrLFk03ccwqm55qRYLZEsZMhlk5QyaZKxDIl4mZELgnzz0tsTpLPTQSqeZG6izEIJap4abR1eert9dESEODwlWc+xCRgdF7WeHgqVAJZDJLXcuC0fjuck8FS4TtZ4alAmsofioRFfpmZQBVR2OaYGqjZgYdv7lgBPYbdrAm71drsDq/qJlHoawyApd7IFNDbgKTaT+oZrNsr3gRsTfNvBcKNdhNlgS7JmSgNsEaCb7/XnyY1OM7XyHI1HkT1zbaDshytoVTuDJfHe+4GIZDyXGFbYgsPLBAbLs/LmHpisvCVNH5bK1JazCnIhFY6/y+6lGSdTy6rFsI3bXAeeDRAqnUFtKYHLMZQymNSsowl4jDTOSIeV26RgKTV0q7d2aPR4kCGi+J/UvRoQLM5F3QxZzaiBp2yjIzYdG+CUQEJ2bm0kXQSME0BGjpmQ+uo6Q8WgNiCRHBsdENZrJS0VVIn6OSmFFPVHDRSmEwkqkWLuqmDZRRckESTLnqfSVEgZBqlaNAV6cxpIaWtUeYmCofGIhUowyeIeiqDUUWmYe9lkuQogqAuQSgMhATQBnQnq6607lvbJtSdn1L1rtP4py1YdbpmckCye9GhRgEdVk8rQmZq+J7Kjq1A86Fkk5aHCpEwYOIo2MpJTW8okvp8Fa8iDTesB2XpG18JKYCZcs0WNqzAO0611hMRcODwLt1nBpjrdHkRVpmxdo9v8CJm4euYbdZ9iNuVEY3gBKbQCwag8jDRaAk/pymySQkuDeDNXJcfvEK1XGsBTBAsSeAoTB8EaOd2Iqg2n4IikkVKjj7BcpXVCSnwjzl22u9IGZwJwNv4oJlPIdkOCPRVrnGj9op8bVfLQmPtynAy2qjuQKkm+aB8l/ggwX9TtW8yzq6seddmEqCsSIF4AYn3vheGSlJ0J8KXhnlSeiDmj56tJ7OhetmoOqM1eVF0v50+XzwmTGFLnZBhSM4/q8EfKucX9NffPzMMlwFODNJOIM+yp3BFtihVpO6cPoJQaKq2q/tZ5Of0Dk7Sou5VLkGT2vpqshVG7VgMAmiTbEiMw3aLHvtcu/96+Al9OkWDYSDGXL8cw248nl1VpCKbXLTNBtGu7rLW2HATcl98A7ceXqTRdslNPbtnWEpOAKNSUekglAUwS1iyaer7Kx0sNvlmfDMMqXpNyX6pMvfsMjz70I2bGFuhr75X1eFNjFxmbm6IcjhB3WGQKWVrcsLOzi9GRacYJcf9/+AIf//iNuJNjvPCD7/HC4y9waC7HbK5I0B9gY28fu/p7mRoZ5NTMOCmXn7033sW1u9bjT57jxWcPc+7sEHPxBKW2Tn7hgQe4a+d2fvy1P+dgZp7xeA4sj5RablmzmhaXm9JsjESlwrUfv4sb7v0FyqlZvv+1L/PYM29Ta1/HF//zn3HX3bfS7ohz6a3nefSb3+TS8CynSz623X439336fq5Y08Xkq89w5IkfU/aFGU+Vibb1sGPzeqq5Cf7pXx/h0NAsRaePbetXsrLJzcTgUebSRcYLPunU3NnWykBnl+wpWSjkWIjN0hYOsHXFCpocTqYmJpkS63sqw4XFGpvuuZNP/vJtdKXG+e+//oe8OJGmee0W/ugrX+XO/buJv/skr//rN3n2WJqxio87fvcr7L/hGrrdZZxpUW3nwu3xkqvOkhg7SObke8SODfPW4QlemZxivJCi7AG/00mg6pBtcIpUKXmFkY4o2XXR629ifVsXzaVZJopVhrJ5mVQolEo4SyUCTrdswVL2+PB6LbxCilqoyddXdbSwe6CL3qaQVAqNzS0wPDnHmbkUKbFe+UM43E7K5QylbEI6h1fFzlF14/J56YqGWB8OESplmS1mJfBcyFUolJXvh5BjCotPwfCq3V5IF31s6F1BJ34mp6ZZKOaJ9nWwY9Na9va1Ec3GmBgb4ejFCY5MxLmYdlBxBWRcXl3RwRd++UE2VqYZfutl3h4pEnFlKJeyqiyi4iLg9BBwOklmFnAGXXRtWE+kZwVOX0QyrlY6QWzsIhW/j4jPS5uQp2fyjI7NMJ4t4ursoGdFD+5igfGxCc5OzpGfX6CnzUdPTz/hSIt0S3b7w4RCISaHT1Fq6iAv9tdsGoR8PZulORSSsaVo6ZcSrTsyBdlTN+BLE3QHqLrCJN1eitEmejfs5MEHv0AgWpKuzoFsjrHDL/Dko9/i8WdH8A3sYO1WF/3eKoHpGrnJGpOeClf+YhRvf0b6PKTH8xQm4rgKaXzBMEfOzHFxIkfV5cHf6iHnyJATCkaHg1DAQ0DUeVolte+G2+nqLeN0JohEyvjcbrIJNxMTBbIFXVpVLFPKVsgXFWZyenykc258gRVs3LCPK6+6iRVdXQTPvMEPvv8obx0/z3giT9nlJtDsoLO3yMAGN+EuJ8GwA79XJIRFIjxHbNZJMefC7a2K6gGyOaHgylMtuFUcIxKdwuXfaxEMuCkVBSMqDNVceIJ+2Vc6tpgi2gJr1znxeiEjaiunLDJJN9FwgK7+VgKtbqxAGYfoH+r04Kv6qBZFGYSQ8dbkPKoImX+pSrngYujcAsl4Gr+/QihokU5VSczXZJsjIeZparXo6nTR3Sqkv0X8LpiahkujMB9zUax4cQtvBZG8KdVwPDNqk9oKSZsm+mS9VFkv/HKjNhVodtCnnW1MNKt3KwMsG5uXYG0aQZhiOg3vqd4lXzImM8YkpV6DtXRbVd3oTPBuy4PrTcqwi2bTtnEn9QMtAZ5LsvYmC94IcxTY0MGe+duwaKY+UEZH+lyWMXv14EwEw6r1mI1oMGBYB2M6aDXJgOVBgz0jfTlAZ/95vRZVumM2zs1s1GYwVBCigKf9Z0sCBn3/RMxjcNSSnxvmW+I11Udw+dfyAEe1LzH1uqp/oniPdGiVSQCROTctY/Q80QFz/dzr8aQCnnUwpwFnw6BJ13xKpkYHe4bprPOk6nVp667npHSaNQDYtPXR80Xem3rQqT7b/NuchzRxql+jud5G0GtiOGHkpRhPDTql1FMAT1NjXCNfc5AXx5ISSFG/IUxSHHicbjwuIU3VbJ8U0jfUwyYgNq/pNIvycNUATd42PW9N4GvmXv15qgeBKklkTLRUDZtiAyV7oa+33qpH3yNhlWD6iBrgqbQWgjUSC6oCUW49D+qJE9POQj8b4nDGIElKiXWSSv2t2odIMCX2X0uYO4gWUErGLO6H2JyE26wAWSK76LNETaQyaJLAUdbbKo5NJkGUjROFmpK3mnFZ/myK++cWdbMfBDzN+UvJvDiXiqyjN+6y4oTFf4L1FC2FDPA0NZ/m+THSXMX+CFmwetrEeMuW5jXVSkesIYLtFYGPAFvij5oDjYSe/V6rMTOgVtH/xqRNej1Lxs4w70YZYaTZDZZJSi2FbNqlZO6yfEG3lxHAU7j9itfEeUiDpKoB1zYHcFOxrUsuVD37spX8cgt7Y4XXyTbb/qIP4ZUsq+kfXEfZco8zAK8+97QaRGR1ZOJJoy+ToFSNeBrgtp40M+BTJioV696QK5sxbmBYk8Syq3HsbLS5Z2ruq7Xi532pRIsuK9CLjFlrTcpLEZemT7ZOSul6cr1By2uTcNLs12bxtO0VskbbEvPQru24/HpdT92ZNVFn4OrPlN5f81pTb3om11dsaYqnnYfVE1ovQzH7rAHTUrrugOTp1/nh9x/mxJGzdDS1sWvTRlyVAu8eO8x8sUTK4SQo6vQiAbwWHL8wxs5bP8Fnf/VBdmzoY/rUu7z2xI945omnOZEUsMFDUQTUfh/7dm7Fb1U4PzREqurijgc+x6ZV3Rx74RFefe00qVSSxWScQnMXN959L7ft3MKb3/mfvDw5QtLbhE8kKPNpaTbW3dnLztZeXMKcpbuF9VdcjaNc5Yff/nveHprj9l/6f/iN3/wi21Z2cfHQ67zy+I84f/IMM7NxHCu3cs+v/SofveV6rOQs02+/wsPf/CdaBtZRcvkp53P4HBUq7io/fulNkg4/iXQcVyVP2O3AKXqHup3Es6quv6O9i7UDAzSHg+SLOcYnL5FOxGkN+OkWvTSFeqRU4PjQLKGV+7j7P/4aN92yidjBZ/lff/AVXp7K4OxZyx9+9Wvcff1VpA//jLe/902eO5pirOzm5t/+MtffdD39fmE6kpby9pmag3DEhWfuPIuHX+XigbeZnM3y7oUxzkxNkS4KBYVqgSRmWkpISv1Cwu7AWa7R5ouwsbuP/nKC0bxgPHNM5XLkSkXFNuEi5fCwcttuWqtFEpfOMZ1JsbGzk26nD2/QQ2d/Jyu62wjUKoyMXuTEyUtcTGRZdPsour2ybruUiOMTD4bHI5NwHp+f3qYmNoTD+AsppnJphhNJFvKiFEIBT1FGFKj5KQcsSq4SzR6LLS0drG/tYiaR4OzklGwd4xR9Nnt6uGbLAFvb/bRYOeYmJzg+NM6hS3FGci4Wy35a9qzntx58kODYad55+nHOpJ10hiw8maxsiVXSxoFBS+zTZSyPm87Vawl29OEMR/EG/LQ0BcjGZ/GVY7iF/HwxweilaY4MzzLr8rNix5XsvuZaenu7qRayZKZHufTu65w9c0a67QbcHpoiUVp6BuhftZaJ029zcD5F1e1lfU8vq9rauXT2nJS2ifrkdFUYe4k6vypdXi+V2gwuq5vuns1YwRppK0Wocy13fPI/0jTgZIXHw9R7h3jp8X/mrXde4MJ0kI6BHWxcV6TZsUB5vkws5mHKWWLDR8N4+7L4Aw6sTI3yTJ5yvITXF+XsxSkSU8Jt0I0jBHlnnrxVkfPJJRykPeB1VwkEhPNzhLb2MgF/imCwQq3sIDZfJRarUShKE2BKaQelnBJtCTlzvuimUAO3GNPWASlJ3br+WrY055k9eY43Xz7Iq4ePM5lfoGW1g/7VRbp6XbhDohUJOEqiLKaGN1hkYQYyKS8uZxi/vxmfP4LbnyGdHqZULqqKNZGTU80T1H5fFtVzToI+tyQjYok8+RK0tkJrSxi3w0UhUyIv+pUWChQcfsIdAaygKAAuE/S6CRAguSBqkd34miKEQj48DuGrUcaqeogvFEinkuTzcbKZDIkYlHJCseTG8ln4gmWamsr0tELQWcPjgIV5JyOjDmYWVI910bNUxIrpZAXHU5cW6soZGaTohV8GMQZ4aodZe/2cWuQV8DRysg8CGiaLuRQsNFgrva+p9gmGnbIznsswjG4AsIQ1arCo6lNkEPEhrSzEeYlguJ7VNhl3k0XVJ2xqBe01gTLnqpCtdihTvWEaQUgjMDBgUAb5y4BnA48vDawU+6zDkHrQov5dF4KZYKAO4u0yX+2EKtsyCD7cFjzYAiXFPOs7a09Y29lFc4PEJC+pQNbEgMoR1oQFCngpxvPDv2Tmu25qI2kyxSiaNjo6y253tNRD/r6DG/MTjTnkzwXDJoMt0bJFHFdYZNtq/uzstXy/hq1KyqqSDarFiQDBqk+icm5eds1GKqjvrxwuXSeqAI8eH22qZRiPBrMkPtxIKrXMVhsHqWBXzYQiTvlHSvZE3Yqo90T0thT27KpOWfYe1AxS/Xlb4papa4UFGJDGSFqaLK5W95ddwrrYDbkMMNWO0g0App8DnbRSMalmPBtxPUWHYJbFZNPstBwY1YfWEiyjMMShhse0PNImO5frJSoYZU04Kwd+GAyTAAAgAElEQVRczXaqp8gkxxxUhIOsMU2TJj0ioSYkUCJ7KMx8XPhE/YxsSaIk1kqGKc7U1Jmrx6f0fwA8FeMp+TQ7bpC3op6QkycpgifFhovWJkJqq9hH7Q5es6TkWLCvcv7pens15mpeSyJKmCFZgm0W4EaxzWLOqeZFinEWbKVcW21pGSORlKNVv5+q1roh7RfnbJyPVb2yrDUVY1gXqupkg8zGqjE0dX5e2TNXLTySMZUJE9HGRTpbyddVRapIPCiWVKlcbPfQuJcb9PMhy4o9EWTjD9Uxdf9j0RNWnJdh3IxsVD1rDUMuZaqnk0QaeKr1XQF+tc+Y/tXivNXrdfMvzZqK1Ue0XlgCnHWvV4W71LFUOYdJxKkNwKxJDbZcxJVi1JYCz+U4VDDqdeCpPQsaiRK1odZZcz2mCsyq49bVEZqBNR9Xr1qw7cnKjEkkXZb6ICxPLqvjmhFrJMbUZ5r5r65YPKON82jECkJJIUyARPCq5rgCnuarniyTz7ZwvIbchYP86KEf8vabh/C7fFy1Yxvr+rs5dfY4p0dGSZRrdLS30RrycWF0jMGZGLd9+tf4pc99hi2rupk6eYjXnniEp3/yOKeLAVqbO0ktLJJMLrJu3QB7tm5i7sIoi7EsW6+6lqYmP0ffeJazF+KsXtPDyNAFZghyzW13cduerRx9+Ls8MzhIZM1Wtm1cQ2xmjLcPvEutZnHFqnVs728nk01TDkRIlxwcOnSUWVeAr//dX3Hrvu3Eh8/x5Pe/xxuvvklLczvx2CytO/bz8c9/jiv37aAwO0b69HH++Hf/M6GeVazbtAlPOcvk+VOcHptgMFXj2rvuRXSdHzrxDqODFyiWLFqaQxRyOeIFi+6+ATatXUMo6CObSzE/P8PoyAi1QoFu0RKmrQ1/Ls2ZqRSr997DrV/4HDuvWMH8wed46Ktf4emheUpda/nd//J17v7o1RSPPsPhH3yT54/EGS05+civ/wE33XYLq5q8lBcTeD1Ohh0VWoM+KoOnOPvSTzl5+HXaOropZqucOX+eS+MzxNI5CpaDvMtJolTE6RINZyysSo2oP8T6vhVsKecYSqe4mMkyXciTKwsTKiiULYrBVm7/zOdZ7ypz6Y2nOHbpPLvXrMGbgQuLMYKdrezcvIZdfW3k4tOcPzLI0fFphvJV4g4PxYpFIZmRyVHRDLhYK+H3B2Ufz43hEJ5sgolMguF4ksWCMOhUCiusCk1VPxl/FWfUyapohF3BNlnveWRugpFsTpruOGpuAsEwa1a0ctXGXvb0BGgqZZibmOKdwQneHE9zqehnw83XcO9HbyJ75ggHXnyG6YqTjpCXSL5CtVCiJBLRLlHiJqSZbqqiL+e6TXijrVSEi3FzmM2b15LLLFAYOc3i5CiZdIZYrMDZ0RTHFrO0bN3FDffcy/79+1nVFiGUmWT05GEe+7eHuDg4TDFfIRRuplsw9pvWceboAV6fWiTY3Mb21Wvo9Ac5e+QY4WCQs5dGmM1lqPg8RIMh1vsFOzdFutxJa/cmWnt8BJqqhNtXse2qT7B2cwuuS8O88uQTPP3qEyxmZ7CsVtoDXWzf5CUcTpBKp1nI1Ii5S7g7oRrOEAhbRF0BPFkv+dma7Lkby8VxJwXidCO6u+acRQrOKouZvFQfirhDdGEIBITpk5umpgqRSJFQsIYwso8vVinknbL0UJgW5hJOCgJ4iv7ZbhfZnCCznVhesZcG8XnWsarvGnZv6mFr7xqmzg3z+mtPcWr8IFZbkua+GoGAi3zKIj3voJJ3Emp20rPKIpMtkEr4saqdhAL9tLa2Em5JE8u/IeuLq2KNtZRTrFhtTTjr8lgEREcAEQc4LdI5oZLy0tHeQVPYjc/KU85lmBlb5PwkhDt9OEMCeJYIeCw8ZQ8TIwVKVadys+1toa3Fj6ijdzpcOB0+quUi6cw8MzOzzE2XKWQsmgMh2cbK8pYIR/J0tZbxC/VYxcHivE8Bz0VRnlOSppfVqodMChw/u7gg1T4yYNHZcSUnE7UkKlqyt3lQQZ3ZIIWDxs8Bnibg1ozB8phhedZWtA4Q9VVmw5EgxNSl2DY60XPrw45lCaMBTcgacGU220bGV8le68yh3HbfL+/VeVXNsiomRQGahlxSBg5LNvD3R0g/D3iabLi5dlWXZgtC3n+4pRuzGetlzLIcPwFElp3b+9lSW22nBg5LP1IdQZgRNRjDZQyf+ZCf047OHiSYgMMcUP266dXYkIX+n/RlqBtjSSWcOpKpl6rfJwk8NatrmFMbmDLXa2SWkinUjKdk00yfVNvAmEC37rpqHg5TlyeKKw0brJuey/pjHXhq71Pcwr3UMP8aPNX5W13jWRbOjcI1QLLTwjxI3VfBkEkppkbdqr7WfhPqvsV12bECncrBtJ4YMmMha80UeBNKhQZDZliRxry0s39y7mrjKFnvaisFEz/La6Mgefnyj2IW5TgLVYUAWUI6KpYVLS+V5i9GAi8NqRRQNi1AZKBv5M46hDeSfcmyyV5/piRAgTFlVCRSjcr52iuYVpnsUFJ7tcYp2FZfKwRIklIFBQYuJ1+Ua4A4pj2Qtj9EtkSRqHtUEm+9gdgcZmW5QU0E8lU5L4S50JL2TYLx0WujZDzFsaTEWfUzlGeu63FlMlFm+xXLp+61Zv9tBkv1gN3S/YzrCglTi2nq1wXAVcDWvo6aNUHdDwXeRN83NSeUvFKdizhH8wxacv1V24xpBaShj1xgtaO3VFDYHMeXLEw20CHGXWtc1fpmEhCKeTXnJQGeAbRaviHZY7v3gBnfOhDTx9BrlFnq1HZld3HXtaM62SPfJ+ahTZ6rwH59Ra5fjUha6FOzubY3ZNDyZw6RAFlmuKc2jSWjYmbucnZ+SQ5X7/fmF+1HqO/NZhz1Dw3wVM+JBql1AC50V+rLnhy1v6busx61ZcqgBiPbMCkU52/fq4whlzTdq1kImX9DmbG0zZo06XJAfuQIjzz0CK+99g7lQolta1axf+8O2R/vyKkzLGYKeAM+CvkMbx85yWSqxIpte/js53+F22++Dl9mnjcfe4hnHvoeR2thNq7ZRD4e4+yFs1Q8NW7afy0dJQ/p+QQFh6gFL7CQWiBHG5/+zO288NijHB1Nc+Utv8Cd+7Zx8Lv/wMvnLrJ25z5+9Xd+nUIpzb988x85eeiwTBzet+8a/MUqY7OzDC6kmKtE2PKRffzDN/6Y0twwP/7n/81D3/8x8ayDa6+6guLiEOWebdz1+c9zw41X4UrNkDxziv/whf+X+bKTj3zkOjZ0RZi/cIo33j3GuKePr/6vf2Zdf4S3n/pXfvrw9xm8MCMTP8VcgWTVTc+Klaxfs0oZDMUXyaYSzE5OSYDX1tRCezhCqFQgHA0TbF5Dz/5b2HTdFfjil/jJ17/Mv71xnGLfZn7jy3/OPTftw3n6eY4//Pe8cHiO0byDK3/1t/nY3XexvrOZ/HwMl7vGnL9EU7nM4DPP88yjP+TdweNs3bmN23dfQXpqklPHTnN8cEi6xqbcbjLy0XLiqjplrBcKBlnd28NVVLgQTzCcyUijn0y5JGvqM6J0LNLL5//ov3DLihDzrzzEcy8/T7tgHRcKvDc6T83jY9u6ldy8ay2rWrykRkY4cn6E41NxJrJVYmWLVL6s/B2Evx1F/L4AvU3tbIpE8GTjTKQTDCdTxIoiSaeAp3CZ9Zccoi0k3b2tbGzvoKticeniCMfiC2S8fkGh4q6I+nsLAi5WrWzn5s197G0NEipkGRqd5I2LsxyNF1l/9bWs6OohPn6R0cEzCPOuoOWkSUhWhSbUcsp753bkpeGOiBu27t6Lw+lmempSkhH79u7AY9UYOTfC4OQlvNEA/R19JGZyPPfeWWaCPlbt3sHtH72Ra9avJuwV7cR8HHjiR7z3+htcHI9RwEtHNMDO1W1MLsQ5MZ/FF26iORggn0iwODPLxk2bOHn+PFOJhHA+pDUcYWMwIPhnZssBEq4A3as62bJjLQNrt9AcWcXaVi/v/vAHPPXSyxyPTRPqcrG1r5OmkmAMQ0RXlCm5kixKJrXKdKpARpg4uUVJSQBPLkxirMLiwhzNndDm6YCicBJOUnCUyFNmPlmiJttBqrXMLWg6Z5VAsEY0ApGgwkACKFHzSNNCUXeZywuWU+ClQj1h7PF4qJRdpOIO0gkfPk8Pazdt5cZb7mVFWxO5mUOMnH+aoYkjzEhDH6+sRc0uunFYPlq6PazbEQRPkkzWBaUOAr52mlt9BJtSLBaPkxXAvVrSqjqRKXdKxtbtEZ2ZXAQsJ34RMwQrpEo1SoUoTdF2wgHRoi5NMZHh7LFpzoxDtMeDO1rB5a0Q9FhU0w4unKmQzgnm1qKzP0Bfv5BQu6XnhN8bxO8VMVCahfk5xsdSzIzVaPEKw0U3bl+NltYSPZ1FAqJmtuhlatLDyBgsJsuyr6zlruDxuCQ763hiaKEmAacOs1T7Di0F1QG8atpugIACnmpDrTeRvKwpQWMXMtxBfVeybZKN7U4EWiIzb4IQw5qZzVvvaFR1U/j6hnYZ2ZHoISSVfcukmTpu0Jlk0dpgae5Y1ec0NlRTYSINSzRItTNCxqhGyezUGdkZTju4Ft9L+b2NDWlsto1ssziGrqTVmKzBZC69HhV0279MYK6CIX0tduCpx6NeG9kYRBXcatBpsuX2+i95XiIhodlTHVOpX1kGwuvkiu3kloLOxg/EFSimU0uu63l3AxiWUd7mg23HliYq9do3dUKNvrSmRY4BUrqXq73O2CRTpHSzUddsAvZ6X00tu63fZ9v4SzdQE2AaOeNl5qY9yWACdn998tT50QYg1EBSuNBWnaJGRMltTcC1hBEULVeWzAj7YJmZq8xaJGNgesLK+a2YBTPa4iVR1WiktnJU7WyvLXg3rXjkz22GOjIA1pdUdjlVgku0GpFOykrmJ+WJTuG+W8Mpaiak5bYCMMvZzrrM1CYZleuErk2VkFlTyZJlq0nbJXlNpr2DAttqkMTxZdsUbepk6orlSEmAp4CxgBOXK61bnjyTalbDVF2GsbIntqQUWNYKqTVBkmLGcUvW7woX2sY4iHMW9ZDmOTIbpjDDEq8rWbcRl6v7aJIvykxKB+YapwijIXW/Gtp/5TDdSOy9/35LflIGfMrERdzuxn2SyTUxbtWqkkxrlksoIwy7rkZerXeS8bQnyzSjuHQ1RMqFGqdpZ7ga81uqL/TzWAeecj02yQ0FeuR9NQkV2+Oh6jeXrkvmfun8kc6B1V3RdJJh6bqlElbiQvTB6vuCSdiYcgUN3uq1knW4tlTOrRYbeWLi/wWI/TCp7XLguXRJaGQITXnF+5YM20AYItS+NzYqtM2dFCdnarPN/bWNpfxIrUJSG2ldHWTeZU/miN56S5NaWpmj1xwhnxfAU6xhAoRqYl2NkemfLBQMouZ+epBvf/s7vPDy62SSaRkIXrtrK7u3rGduMc7MfJKLU+OcuzTEuQtT5Koeyl4fbSt7uOOuj3H3R64hdfo4L3/7f/JUssLmTdvw1ipcuHie8flZ+vu6uXnTHlrdfqZnp7gwP0Hc6WDN7lv53IM38q2v/TfePDbHlTd/nLv37+Do977Jy8cv0r1mE7/5Z19m29V7OfTySzz893/Dm6+/zY6Va1nf0Uc2McfJ8VkKPbv56te+xLV7e/nuN77G4488ztB4lkj7Km7fv4vq1CHOljv5+L/7dX7hnluwklNMHT7In/3J1zlw/hLrN6zj+l0b6PPUOPHuMYY9A/zWX/wtV+1aR3XmFG8+8yj/+7vf5+zQlGyhkfMEaOvuYtVAHy1hP9nFeWJT0zjyZTpb2vG4vSRiSXxuL/fs38jc8ASJtjWsufke1vV1cOC7f803Hn+SxZaN/NqX/5xP3HYdoaGXOf3I3/H8gTFGsjW2ffqL3H7fx9m2spfMbExoArBCKZgY4dl/+RE/fOJFjsVT9K0e4Mu/9CkGPDVGz53ltbfe4eDgeaZEuyyPV5Z4iKBKSGmFXHpVVxf73Q6GU2nOJ1OMppKkikXht0xBaBQDnTz4+3/CL1+/Gt/Jp3n8Xx7i/HycI4s5FjI+HFUP7dEgezf18dGd62izMoyPTXPmwiTnpuIMJ/NMiTp1kah0W/hEnwCni5ZQlC3NTfjzKSazKS6l0iwK4CmktmJSuqFazNEVCbN9xQDd4TALc7O8d2GQGbFPuH248eCtqNKijM9H1evihh0b+MiKdlZ5alQzCaZSKQ5fmsDduoZkrUpOJGrLZYLJRbHZ4QkFZF9J4YDrE6DKKhDPF8jUoH/1SlqiEYKOGhGngw5/kNHB8xxd8DEq6kvbQ6zt7cZfhIn5GMOFJEWrxKrmKH0tzZT8fppbu/FmFhk8cZKh8UVSuSoBR5muQInmtjaSpSDFmkUqm2IxvojX72XVunVMzcyTSGalksHrctITDdBSqpKsVZh3W6RqDnoGVnHL3Xfhd1vEDx7ijWef4cLkLMVggI7+ENfs7cVRzeJtLdG6qoTLn2ZuOsH0jJDyCtmzk1I1TyFdJDMNC8M1qkUH6zcHaGr1SDVPScqOBYCqsBDPyQYPQi3mQKiGHKQqGTxuEAruoE+t44W82Dct0lnVq12YWckUm0jcV2pEwlDOQXzaSWreSS5Vkw723t51bLvmJq7dt5fda/34cqc5eeBpXnz5MJdGBYoNUyhUKDsKRDu9rNrcQrRbQGIRbQQlC+sNxHB4kkzHJQWC1+vG5/UQErLeaFjWbIprEL1hRXsZYWScyIvWMQlqtTA+bwRHJUtFuG0v5DlzJMV0FkIdbrzRKt4gBL0eygkHl84L1l0wpk680Rqt7Q46OgIEg0HCwTCRsAePp0g6HWNmKsHYxTLVhRqppCiBdtHX72TVygoRb5laPsqFC2WGRwuyFZI/7MflT9LUVqWlw8Lx+Pl5SRAZ8GmAkACfgjVUwaaWf8n9otGgWwZAmg69HKiwvyaCk/p2ZAteG1utCPbFNqKz4Vq+U99tbcFJHeEtC4SXbJ4aeKrzXwbObMeSLThMNrceDjXqPCXjKwLUDwCeCuyocxYSLrPxLbl2A2T/L4CnkYmpQzcC5Ub2V4+mrVZWhtcGDOiAUIY2kmFYxvTZstXmJhtWpQ4262yYjeWuCxDVedVh0vuA59IxN+OyPMCRclYbG9EwJWpoNIVU9n1fjVOSPxKAryETV2GrqjHU/UL1QiGCatOrz2TtlyT1xZQW7Jue6x8KPFVkXT89Vb+rQZwOeu1mJI1cvg6tNYh3C+1+fbKbOLOOhuVPlHDRtKJRrJ1hvuptgyRz02Cj1ImZoNVAEaW1F82tRaJJ1Z/pbJL9WmQOttHUZTlLbk+wmJpK416kEheNemB5eLf4TAGaa7Kfk0iSyPHVoFM6yIrhFIGEDbiL75czNw6nbg9jm2aq7lSBRfXMqPZB6jzV9TWOo8ZFHFu0ThGtaYzLqhxr3Xanweo1Ekr2NWX52mJYZzPsDb5qmbJCjIMIisXcVSp9hS2MW6gEnuqPvc7NgDpz3w2DJK5dMInm+htPvL79uhfz8jVZykml9FQnFmULHi11NQ+GXuNESxMJNuWxdO2SlteK+Wfuk3BzFm56Prmh21URdtG8mpmyVY5cRNQcrUvtdW9ik4BotPFauh42EmOmBr+h3NASAL28NRKaos7U3EN5fJOA0mNvn9dyfkrWXW918jQV8FzCxmmWTwyZYM81zqorTcweK8ZPzS11/XLczd54uaSOvFxjpmOfTfrJtu+LtqSnETmbhUmdq/7EJZ+jU5zvW2Lte44IYNWRzFgtKWORdbgiLjC7gfocNcbmDOyvLdsb7OZWuqbX41TPrfrTUNnYjyaTZ+IZ1zJvM+YGMyufAEiPneGhRx7l0NET5LIZXOUcEUeJ63Zvp62lg+HhUd45foyLs7PgjBJu7mAmPkOunKWjr4drrriCfT3dXHjqJzw6l6Orr5/+7nYSiQXeOXRQsiJXrdvK7nVrqeQzDE6MkPAGuP/f/2euurqdv/n9/8Tr782x+6ZPcM/Nu5l85gf88OkDWJ19/M5X/oz9t99GOjPD5LE3eehrf8XIpUV6+/ppc1VZjKVJdW3mi//uUxx44yc89fSzDF6cZu2WK7j77nvpJM7pF7/H2eoAH/uVf8/Nt1+POzNH8tQRvvGXf8PrJ8/iDTdx7e5tfGTzWryZLIdmSnTu2MfNt97A5pWt5BfHOPzuQf7l3x7i6JETjKcLNHV2snXzOlZ0tZGaniI2OoG7IsxYmmS93qmLF6UpzD37VrEl5GOu7KXat42+FQPMHHqOh159jovudXz2S1/ngXtupHPiDc49/Lc88/oFLqZLrL77l7nj/vvZs2E1uYWUbEUTqoxx8MmH+dEPfsIrx8aYrAVo7unm0x/Zy67+NnoCFkPnzvD0q29zfET0DIWyxyt8v+V/zaEw63q6udZT43wiyenFmASAGVFWUXNSsbxYzd382u//MQ9c3Q2Hn+An33mUNwSwLNZwOFtwlVy4qNLWEmD3mn727+ghUKkxPz7LmaFRjoj3pvPkhbWo5ZIOs063m9ZIhK2tLQSLGabzGUZSaWkulCurpLflsQj5q+zs6mNtpI10Os3R8REuZlI4fT5ZS0jZwin8OGolcpZHJpk7O9vZ0t3K1vYwqyIuRIut2blJhidrnJqfJeYL0xJtZrMjK913Ew7R0q2Au1Qh7LRkXd1cJkvB6cQX9tLV1kSfAMhVmB+bZmZ8jnErTMntxnIKgxthcubG4Y1KAFl1iP7fOYSwXTBfnnwMX6SVRL5GOpkiJdnwjCBoWdfswOfrp+r0URL1xCKm8bqoutyyZZ9o41EpCY+AIgVHhtVZD/6wj6zPzehsgmShSs/W1Wy/egMXn3ie82NzeBxOBsJh2jtCuAcsCm0V+jd5aWmbJZ+cY2SwxLnBKt6AU8pdne4y+WyF2CTkZ1x0NXXT1uImZS2QqaQkyGxuCtHUEmJuZopMqiTltFbNjVMkVGppuecK5WXA50KsQ6LkUBjiJdJiHGqIAkaX34vfK9qelAiHnMyPlRg6USExqxIh5VqBqjjvNavZtH0He3fvYl1vO574OGdfeZbnnjvAyEKJfMWBx1+lucdJ/6ZmVm1zUvMIZlOmGLGstEyKZyq9tDW3093VRXMkSsDnlbWZwsAvGZ8nkVgkny9QLOfJlmMg2EVvUMZZmUSS1HyC5FyJ8aEa7rAPV6RKLVDG43cQdHkoxmF+qkil5pPlXHgKBMIFQmELv89LNByludlHICCepQyZVJH4vMXCcJqJsSpOr0X/gHCHrtESLFPKtHDufJbR6QIOv4O2Xhdef5GIMB8Kg+Oxc7MyL60y49r4RscB2ovCVrNiTIDqnIita+IHBQQauGoapsHYmVqexiakeNEG8DRSW/mSPSuumTGVNW1scOYtivGwbe4/F3g2ktz2LHs9GDHAU7Mm9itXp9XIRKvaocvLY00g/fMYT3sMoU5ZH9t+7cvkScsDX2N+Yj5PHMVp3F71cczvLE8WiKSCyUSrIF1fn02O6bBEGwsDkRqBkD3kULHShwNPAzrVuTZqpRS/1IiEGtn1xmsGkJtARGSJjIGHnMeyDYRw0hSBS0PaVrWUMYcIuJVpUCP1IU1XBXCTKgYVui8xF9KmJHW+wGYuZKIsu7mQDPa0rY38lPqYLOHy9SUolkl9qsmENMZQQjIpwVRsh3ifAJ4iYVQHTFLKKi7CcJ42+LEEvAs3TQHMdb9PGdgZxlOzEbq1g1v2d20EyYowb9z/emBr7pc8N/VzkUG0P7qCwRM/kUSZ7uEq6zNlZlb1m1S/aHdwbQTYJghVAa0CTFp6oYyNBDAyQaw8lvS7VeNqmECDhuWLataKHqBSRq0lonL2yZ7GjQo79TDocahHuPYw2Mb86Bu5HCbUVQZiqAUAkfXeSgVh3D5NCx/BTspaU01Iit+tS3wNONWRvWBNFejTLLgSI9dZIJVb07W1tjXL3Es7s+woauManXhRAF7pYRRTLOoxVTqmDp50faZklI3BVEXIhAU7rxhYNfXVmOqbrBhZqaAQlcp63a+zsep+yFpr0QBeNxNVyTUjzFi6PjaecyNFVp9ZH0M9j01fUrNGmvVF9RRuzDfxXWMfUPWbekYv2Y/UbVC/aZRB9ampr0uliLTEfAnIM/uXYYTNKrD8GhuvL1m/NXtvko5mRqoK5aXXYthtk2SQz6ZmrZfMZEXx178cohdsvd5ZS6J1Lax+uNTatAxkXu4xse+xSxJXSx8lmdjQZ78sWdSQZRvJ8vI9zxxXXK+Qz5Oe5+z5IeLZPOVSkemL5zh14FV8xSzdrZ1MTcxyfPACM5kswa41bNuzh43runn7rdc4cfos3W093LZ7N+6pYX4wPEfn6pXs2r6RcjbN44/+mHgszUBfP1ds2UCn301sbo6FkovrPvEFrryuhX/8ky/xxnsxrrjrM9z/8Wu5+OR3ePjxdyj1rOe3fv9L3HT7zTgDwmV0gdKZQb733R9wfvg8YRH8erxMFcuEfG4OHD/OeLLIqu27+ewvfZaP7dvNiace4eDTj3Ei187+T3+e2+67gw5vicThd/iLL/0hRy6OUQs1093Tx8a+Xnb191BzOri0EGftrqu4+uab6RvoJTk7xYkDL/OP/+MvOXBqnOaefvbs3UZfZwvjg+ekAZCjBMlknvGFeS4txih6mrj6uj18cf9eSvOTjM/NU8bN6PlTvDJ8nin3Wu77/b/gU/fdxqr5dxh8+K956qWTDCULdN/yAHd+8lPs276VQiIne08nj7zAI9/9e376+jsMxRwUrShhj4v2qJO1q/v42BXraXVVOPzuSd49coHReIqs20dGJxTbwmG29fWy11PiXCzJsblFxnNFhJN5VSabnPg7+viV3/wdruqEqVce5bmX3uFcqkzM46dadUq1jSAZnC5LykU/tnct67ta8RfzTE9McWpknOMzcSazFTI1JbL4EXMAACAASURBVKN1e710NkXZKgBdIc1sIctIOsNctkSupBJLvpCPKwda6AtEqKZLjMzOcTI2R9rloqWpBWEILfoqikSw0+2kINxhLMHgiT6TAdb3trGnv43VIYs2R5GzQ3GOXhrhkhUm3N7JvpYiqYxgu0oUy6Iur0ZAuE1XqywkszgDfvx+N03RIAG/T8pGk0WL/vU76etpZ2JimMGhc4zOTDOXEuY0PqoOD/liiWI1L/civyj/KMUg2ko50ES5UqKQilPKFWgN+mnJx2gKdeD3h/D5vTi9bjKFPLFsVoL/VKEsuzW4/B4iTS66Fys4Qx1su/4jxGMLvP3Wq0wVUlxx67VUT59nNp6mp6mFNeEm2Ss01bpAsceic6WXQGiWRGyB8ZEa8ymINPkkuPcFhSO8k0rWiSMboNnbQnJhhonEIvFMQcZ8LS1eVvZ3sjA/ycx0STJ2ojWOW6LNijLGs5yEAwH8Xr8uH7LIF4vSk0GshQKEe70e2dqkkCswM5FldDhPfLFGteySsUnZmZOOxy09PazdvpdNm3ewoauVfivP8QMHeOm1g4xNpyQwC3XmCHf72HtzF/7WAh63B5/bR9AbIuQeoFBJEwgEiESikljICNOy2AyFnKh1XSCTSVCsVrDEefk8hCJeisU0iwtx0vE8+XSVYkacaw1f0EtRtN3xlPH6nfidXvILVeKzJYo1lzTMsjxlwpEqwZBTtnarVRwE/NDcahGJOqiUKizOVsjPVxgdqVCsOOjus9i8GaL+Mtm4j4npCqK1rDNSI9hekXJ6YeQkDYV/dHZWJZN1MCvFURI9gaXNclQNla67MjuS3KQ1t/ABWdfGBqBkY/Krbh7RCHCXy2Hrm7i9vrP+GSL41gBJH2uJWFYHmA1bkJ/PeArAIs/MgDLTt9TucKivVQZK6s0aINQxmLw00WNqGcZdtp0qYG8KguuMkM3x0PyCToK/T8K8nHWyBz1ivI0U0f66COvsgYQdcDa+V8GqnWlSw7K0ns3hEI3BVSsLMxIG3iyJp2z2Qpf/POPWqrP+8mjq85WZjqnvFU6jGugYkK/vgRkr8XJFOHDVgzBhZiKy4SawVfJgCdYk8FQmInbgaUCneKNMZoqaS1uNp+w1aQyv9AcrdsnMBjW37TWfYlOSbqnatKcBPFX4ZX9shMOpOpIJbRshmpzLYlzEwlIV7q+q7lGAzAZgVKoFCbTruoF66NmQ/em7Jgx+xEYrGRjjbKse8kZrAgHbxOfZZrE90WG+N2oJddMk1a45M3uYKWS7wiFNJQJUQxcVGErgKW6ANoMSgNgeXNsD1CXJEr0uKXCrZM5yXhr1qKxjVcDTZKKM8ZAEufoGuISjrq49U3Nb9dtVCQxxdJXgsjtz2x9s+znZa9/en9jRIEP8clm46mqprQaeCrYY30+RaDAFEOpZMM9iY96rp7AoQbgBvnpGyqSIYe4V7SjA7NJnWicFtVRWKgFEoKTHr8EY6vOQAZ4BngoY2IN8c171NUqCUw01hVuu/s8cV/5b1DqIREN9QNUTUK/d1XJoIfA1yaalf9uZaKHuaAB0CZbqpkJ6bspnpDEv1XcaNNa3qEbbrToo1UkA9SzUU0NLSzn0PlF/DGyrQx1w6/61S/Ys/eAICa34T56R3oPr66x9fzKJH5u6Zfk6LRIaKpmxdFVevn+Y/WL5c73k37Z5aIC4rGXWm5QEr+JzzKZl3xaXbYjGWkidr34u7Q9TfW3VzPUytYP4cb21jJC66VYs8nWTOLJds1hfvJUCaVGU5fXJqurpi2d575VnOf/u2wScXhwVi1g8w6WFBFMOL3d88j7uv+NaXnj8MZ547GkqRSc3XHkFvvQ0T44m2HPjfq65ejeZuTn+9Z++w/ClcQY2rKOvLcLqsI9AoUoqbeEc2Mme60K8+P3vcGiwws47P8u99+1j5Klv82+PvEmpbze/8Ye/x4037cNllakVC3jSKX74D/+DI2+9Ievx2jpbqeXmOTc4wsnZMiuuvoXbPnE3d9+yl24ry4FHf8DLT73I6Uwz+x74HLf94l30RarMv/k63/qvX+bY8Dhpb5SyO0RzOMrt1+xhW5eH0ZHzJAI9rNh/D1uv3U9HqEpt+iz/+o0/47Gn38MKtbJr71Y6OyKcPXIYb7lKOVfh4vgMl+YWSNYcuFq6+dQf/Smf2TQAp15i7OirLMRSDE7O8dLEFFOlTu76T3/Jp+6/m42Jdxl6+K948rmjUq7a+tF7uetTn+G6PbspJfM4HVVe/Nv/yuNPP8ZBUUsa7WFF6wCZsSEWSgm8HR3cduVKrlzRRnY2x4n3hjk8NMqC00WsVqFYKtLmD7Cjr48dnixD6SLH5uNM5ER9p0WtIFpTWVjBJm677342OFJMHHqZt8amWaj48XgCFBBRcgWXWA9FN2+nl50dEXau62FFs49aLs309DynLi0yOJNhquwgIWJkt5OeUJBNTVG82QSzxRyj6Qzz2tXW6/MRaY1w77oucokUQxNzjMRTzAlHc6eL9uYWmgIBErFFMuUyvnAUVz5HLZcjL97jdhENB9nU2cSethDr3RXmYgUuTk5z0WrG3dnJzqY45y7N4y67pVt61SPKExz4C0Je6sTr8UsDJyEPLricFMMtRDfu5uqPf4J+l4+F+BSjsyMsTI+Tn08Qm00yn0pQKKaxihkyiwkGLy6wmElhBT24mptoX7GKNWvX0RsNUZsZYfDgAdLxLAGPj9ZIlGggRL6QZz6dZlzUe5bLlL1egmE//X6L1lyVuH8Vd3z+C/S2OXn7uYf4yYvP071uJ5vdLlzFLB6PD7c3TNUq0rYmzmR6grLPwt9RpEiW6ZkKJZcXt9dHpWrJ/t5er1cmbPyiNCmbZXp0joVEnmxedE6AYNDJir4WCsU4mUyNXN5FIW9RyFfIFQsEPB7ZYkT0yQz4A6pnukcZ+AmTOE/ZibuqjBkLxSojl+ZJ5wTgh1S6SiYtelU2USuMUMSBr6WJnrUr6V+zmhUDA2xfsx5PIsnUieNcuDTCeHacVG2KhbyD6+/aRNsKN+FoQJ6HlzBh51Zam2aYmZ0hnkiSTKWJJxLEUnEsZx7LJZjKglSUef0hAv4WQn4PqdQUM1NxClmoFC1KxSo+v4Nw2EOqmKfgqOD2OvDgJL9QI7lQlbXQBbFzuGr4vMK42cLvFW65opa0RCRaJdKkDBiLWQelVJWxkZpsNdPR5WDzVgd+Z5nFaYt4Gmo+J1bIoiZaxriE40ZVKkQcj52drm9pDbZGhwF1R0tdc2UCErExynhM0PAiU6t3yTootW12OhPq1sCzUVto5HQNPY7KyNZFOqbkbAloUruVASZmi2/sXGqj1cGtyULbNkTxznpLBJmJ19dqO+W6pb5hF40roAlgGxGW+k5HCW7dc245C2kPFBXDoehEI+czWXxz8TIY0gyBCu5sH2OrjVm+bytwZQLqxvgu74C3FAg2Nn/ZdOJ9hg9Lgacl6iT0TTLnpW7/+/mdJcG57UIMKyVAWb35ur6VjWvXc06Y5zR4kzrboSCaDqRlVyzdh1abZClGT4eIJuAWo2Npt0RbDayESaadjG5RIc1ttLGW2Ihkmw7zR0NEuytvA+Kp74xzrdDeO0VPlPokMG6TRoaqELFsNaIPUmft6uG4Aj7ClVRkMo300vTJNPddAkDh+mgP423Pi+1l1cNTLJ7arEc+zkbeqs165C2Rzer182Y/gI3OkCkL6WBaRyyN2kEdVIu/3KK+Qp6PDvdl6xLT81AVR8rkiQ7OzTioBE1jfikm2RzGzAHN9tkMfGRdoQYiGuobGqlRt6pb/6jj6WDX3pbHnK94g51pbNzQxnfakfYycfSSl+TjInuLaqZT/y3Hv25UY0Cb1hIsk5arNU4976LFjkqm2J4IPcyyNtGs17YFowFijfu1/rsqoIVJ7Jm1QRbL15Nq+izVNdlkoGoIG4DBIeZYg3eTx5AOj3VAZiQ2Itmh1zgD9PU+YNQQUm5fTzxpCFt/6NSnyORAPaFj3ydspljynVrQb9ZVfXckyLQx+vJ6zGeY81my9+jWPWog9HjYv9d7kUkpyYvUiZ3Gb+iEgnYgNmOzZC2wrR+y7KNRs26Y/HqSRI+RAZ7qFi0Fn2YyymdCz5O6ckhfixl39bpK6KjxVfdYuT/rI5l5tQxk2tIs9fmvt/jGHl2nr+sTQN5Je09pcw2NyzDPqUhcNK5Nb6s2SbGaE76qRa5Wwgr68bpd5KYnOPvG8zz/2L+RTOdp71lHX3sX6cV5Xhu8wJW33MCdd9zI808+zc8ef5pKrsz+vbvwFhO8PpHhqo/dyXUfvVb0VeCJH3yfQ28cZGBtP4VcnKDLS2+kg2ZvhJlclWAkzujgCcaTfrq27WPPnnXkzx/i1RffJRbu54Z77mTLprVYxZJca8MeOPDM45w5epy8y8/KdatlW40zJ85xKetg7yce5GP3f5yd6/sojw1z8rmf8swTT3I20cSeex7g1l+8ndXtHubefpsf/c3XOXx6iJGii7S3hYH1G/jNz95NZ2Wa2Pn3GJlNUerZzcA1t7Pjip30ehOcfenH/OM/PsLIfIJVW1bR293CyJFD+Ms15heTnB6bZTpRwNPcQdfuLfzB336H7ZEg+ROvMnPwWWKjQ4xNT3FwYoGTM3DV577C/Z+8jx3OU5x5+K954YkDDCcchK+5hdt/6bNcf+01VOcWKZx7lf/2J/+dt89dZNEfZu++67hj725e/+G3uZRJE685WNPtZ9+aHlZG20lPx3n33BAXsnnpXpvKFWjxBtnR28uV7gwn0nlOxnLMZkX7JtEGI6eMZ/xh9m3aiTuX4eLYBWbLQs7opSMYJVPJUnM7pAGKS6qBoK3qpqs7xMqBCN1NPjzlCtOjC5wZmuFMMsdYqUTB5aHdH2adz084n2GmkGGokGGxWELU0Xc1R9m9djVdVYuR8QnOTs0wX6pIEFasgd/jpTXaJFzvqNTKMl4QoLOYyYHXLx1qS+USUVeNbZ0tbO9swp3JkFpMMO8IUw1HiHgSnB6dwisMilyWlD4GrBJttRLRYDvlvEWq5CAm2ni1tdO9cw97b7uHVdt2YCVTVKwyxVqBYjqFlclRTKUoVVJUknPEz53g8MH3ePy9QVKZkmTAKsEgPbv2cNsDv8id+6+keuEYP/3WP3Pg0HHSyTQtfg99LVH8loti2cHQzBxz+QIlr+g36aPV46fFU6HaFuG6u29h9aomLpx+m5+98BxVRxs7W1fRnKsRKzgoNvezat1Ktq8/x8vPvsNQNoV/tY9wi5NMoki6IuIYP5WqH8vpIRzx0tokwGeJ2OQYExfjpLKirzr4PB7CwRAd7UFyuTkqFdHD20+54GV2psilkQIBn5OwP0hzpB2v209FuidXCYdCuD1BfEWvZJJThTinh6a5OFUi0hbG7S2TSKRJpN2Eot1EypfIUyTYVqNrjWA+Q7gDwuxnF32hAXr9XmqlNGMzFzh14QjHz1xkx5WrCUR9lMtCeVclEnYRDnSyY9suJkePcub8ERYTMZk8TVXKOJuzRP0ige/B4/MQDPnxe8OU8lkSi4vEFouUi6KlnOgbXiIcddDSHCaTz5IXzLjLIePrzEKVdBKKFaREWggbvS5kP05LGrj5ibZUiUYFmy7a0TkIRoIUkyXmZ8vkC1XCTRYrVnrwuKrEZoVDLniCFi6/6LXroOZS/dSDnjYcPx0UbYD1pm/bOGQwWQ8STdBhsuGNjHFRyhkbwNOEgQ1pjgozTez9QZlVFXQtDRaWB3Dqdxus4gcxaeL3lGmCCaoanI1hBQ34NLVJ9s+ys37ie+OktzxbvPzfAlwvDRHeH4LKVge2Btr2a7Afz0jUGjGNdvcz8mI95JdTSsnf0QGUGDJl2PTzw2E58nZ8ZA/ybJl1IVdpiFMvf8xGJtvugtoIyEy2WygbBPBYErAuO6QYB2FwI++prjWrx4KGCXVAoeqUSRB5bGkeogMumwmNArXLzFn0Mcx9FvfaqqlOniKDrtxOVd2WarOhGHf5OUKTu8xIpn4/9eviLfptmllXsnbT67LOVDh1Pzp5IwzQU4MhhY3GVddqsLfibQ15ccOdVrS6qCcFPiDolMBTz8PLPWfmGZDGHR/yJdrWCCtaA5r0DbXJFtUBhCJAyvdtY/6+7+X90/dbgxoZVOskQoNh+4BgeslEFxx+QwS+/FmrP+cCMNqu0e4JY39syh/4sH3YCF1mHTDGPLbzfV/Sx86mf8BHiGsSWXH1yNuM0fQ4SwWBfPSWytcvdzh5KsvWieVrnPocrTr5kMu2hCGQPuByxtbMewNELjcnzLqgngGtCNDPh5IdqxOozwkNiuyn1Ujq2W/wshXMzEd1cfqghn+2/977FLY4a8rf136u5jfMeck9RycTVV9Uw2AbRYluj6OFKSr5ompB5fUtESIv7f2pRdWGS26UfminNvs5vI/9FPuy7H+lxkNeuqnXlAyiPk89LmYdUkkOWyuZD931GmPYELDbJ5tdkaNfF2uK7RFX99owuHrEVeZFtk0RX8slt2rOgafqIVXOYAVcBD0uyhMTnHjhZ/z0kW8xnszSvn4v1+/ezWp/hXeOHiFrOQn0ruD1d49x+sw5uqJhbt69HVc2zlsjKdrW7mTHNVfSs6KZmeGTHH/xNdyVLMOToywUnPT0rZG1i85skuEzJ5kTdYYuL7VghEgwTJfHS3JkmPO5DM5IMz5fGFcNoh6L9X3tXBgaZHBiiqzlZ+Omrdxx5R4c8Tkm56Zp2rKFTTfcxNbtVxLKVbjw2s948pFvcno2wo7b7+a2B25nw4o25t47xCN/+Ve8c/Q057MOQht2c+u99/HbD97KyLF3iR1/lczERRbyLpwDV7Pjjs+ycU2YmcOv8nd/+08cHT5P15ouNgx0kT57Fiud49zYNIOLWfLOCP0bt3PNAx/jwU9+mqA7SHpugdi546TPHiA1fITphSTvjsRo/8gXueUX72FH+xTHHvsH3vrB81xMh3Fuv4LbP/8gt9x4PYVzxxj8lz/ij38k2FAXvduu5dOffIB7r93It//0NxhLVIjFYxTKBVZ2NLN3oI9uv5uRqSkOCZn0dIxYrkJTqIktPd181JvnzfkYZ+IlFtMOCsUK6VoGZ7DKxq5eNjujXEoXGKoU6REMdSVHUyBEKitcTkXdngtHtUitmMdVClN052ntC7BuoI1VLRHc8Qyjw5O8NzHDYCrJvMNPyNvCaqeb1mKZ6UKKM8UUyVqBlqCbrZ1t3LpmLa+enOHS7Cyz6RR5IWjxifpU0fKjRMQfoqulg6CrSj41QzxbJFOxcIs+jl4/BdFeJ59iRWcru7ZupHl2kko8RaUkktZOErUq07mUdFQO+D1EfR46AxVWhktE3W3MTBUZSsKEO0hk+0723Xknt912F5n5GPnsoqrzF21XBCvssgh4nARreRbOn+Hwc0/xwptv8Pb8PKsjrRQWqiyUatR6Ornyrhv55CfuZmMwyPGfPMWTz73A4OApHLkYXWE3Ua+fpnCHNPKZFrWGpZxkcF3RTsL+AgMrU7T3O3EE3STKBZLFBVw1C3+pF9e4j2QtQsu2j3DD/hvoCz3Md77xCiey0wTXh+npCkIyx9SCcPHVTF84SEurh+aI6GCQYWpknPHhBeIZUb/qIBr20t7SRjTkZW5qnPSi6G8bxGsFSSxaXLigmL1QIEhTuBO3008xn4Fais7ONqLhTrw1P26rwHxmghcOniZR66aru5lKdpHFuQVyVRfh3k4GIqL+N46/eZbWFRmau0RbtBALMyvxOreyas0etvavwJNLcvT4Oxw/+QpNTQGScRgbTVKhSPdqCDan2LbrDwg4xzkz+BILsSl8wRDFYI2EaxZ/tYK7FiUYCBKNCAMiB9MTo8SE31RelGS5KJQcsqVJIGTR3BqmUs5SKZdkT1xHzUlsoUQ2L1oOiTYxNXw+i2jQIuopk5iHdN7LijVuujpE/Wae6WmLlv5mKpmSdFSW8m6nRSjqx+d3ks8lZW92n9chWVWxSRYFiPU20d+2E8fPLsx9APA0MrMPji7ERia0vQJImSy2kiZpN0Oz2co6KntoZ6/TsElhddsI+ycuZw/tTODyDX5JwKE3qsuxj2aDWh4s2AGn+dn/z9qbB0mSXvdhv7wz666uqr57eu6Z3Z3FYmd3sZjFAgIILASTEg9QJEI2ZVsMiZRsk7Yi7FA4HOEIR9h/MBwSFWKEZZoRNkMiRZkkeEBr4wYWXAB7YIHdnZ3ZuXqunr67667K+3C878usyqqunmqFWYjFzHRnZX75ne/33u/9XgJIJlGWRkA0yyAYz3Q83HdkRLD8mxSFdWhMp0RV4shA2hhNnjc0Jg4bQskT023juXWxa3twwVjbEn7dOPhM5Xeyw306Dhm5MbvdIKocU5Rji5GcEQMF4bFI67CZ0cBpwY3NkRjKoMeJTkIOkMSxwG2oGMANhGqIBToco5HxZiIn5BULIdH/mEefqwanVW7Z3I4NHuLkJs7+Qe5ZKsLI/TaJvmRsQHKxZe5iSajBLBASA/DY9zKMYMVF7ZnICTf6WUQgjoAlCq1JvxD7IKmmlzY6D60pBjpj4uCIY+Ho9X7kbygHTBrt12T9pNcNyw5OdJeSMRkAk/juKeDNHQ3DPNGEOsjv+Xgn1WDasdRYPg/G1/CQWxHHYFOGbmIW8+geN///A6f+4zbO2Kk3esl4hIjH9R7/oSvcOAI8jFrFQCKlwJxQjdN7XjrFIVmniTrxcNnGd+UXsMYcG3hO0lcec4RwZ9BoOsQ4AOcRthT1IzWWh8d0coRvkoNvvGdHruFDPvgcPod4X5AQCaf0TvbsDdflUNDoqOfyMl18YfO6rHytD91Q8UwkRes4epycIwmVd5S1NIyM8vk/9lLEoiAKdgwwE+DJ8tw5656zK+IGM9bFAHTG0c/DvorHTtgB3XoIdfn1h8rLjJ6lQ+A5nIdJ/gQrJcUcxIlTcaj2Tt8TRJWt3awhQ3BbuP/eD/HdP/8yvvet19Ek+tnsLD713GV87iNPwgssfP9Hb+Orb7yDrZaFYmUeLz//PD516Rxu/eCb+OGDPnY9D2qpgLPnzuLjH3kCcm8Hb77+A1xbW8eu5aC6tICPfeQSPlKt4eD2Hdx5tIHtwEdXVaDrBk7qWeS7fbzTOEDd8diZaigKFioFLM3kce/+PWy3uzAFFQvLK3jlyhV8+skLuH/9Kt7bWIe0dBKXP/15PH3uLLrX38E3fv9/w9V9GR/5/E/jsz//BZxcqmD//ffwZ7/7u3j96lW4+Vl84qe/hJ/5xS9ioehi+9E26msfouB2WFkYM9SxdOkKTl+4gD/83X+Gr3zvTQSKhGcuLuPCXA72+iM0d9u4tr6HTV9CfvUMXvnZn8V/85u/zuoGNhtdCFIGkWmhtfY+6ldfQ9jcQrPdRe/Up3Hy5b+B00sh1l77C7z2e/8WO24JnRMX8Xd+7T/Dz336Mm5+5d/g9/75/4xvbohwc/P4j//hb+I/+dIvYsbdwx/91n+LBwc2TKrJ2e6x6MzFSglPzJTgWzZurG/j+vYBmn6I7EwJq4uz+HTBx43dHt7fbuNh32PlNqh0znIhi4+dOY/eXgP3LBfGiRN4/uJpdDYfoLlfh0cCP6LKqKqe3YcYkVEtQzAi6DkJ85Uczi3UcK42h7Dv4trdNdza2MSdDpX2yONMroCc7WKv08HDfhdRVsWZpXk8US7CONjDd3aa2Kd8x9BDQGUljAwrieE5PgxZRSVfYqk5lK9n+rSvS4CiQ1YUTsOGh9XFGs6dOgFlcxti14LiAgqd+UKIA7uDjt+BUVBQKGawOF/C0nwJzc0O7t5pYN0EusUqFl94ES/9Rz+NT3zyU2hs7CBDDGPSxFEovzFAVowQNZr4wbdfw7e/8x1cvXUTnpHDE8+/jC+8fAU33vgrNHY3cXf9Ph41W6itnMGXfuXX8MLzn8L9t7+FWz95HdsPbqCztwmr08PC4inI2TI6vou9bgNduw8jU2Cq55UZes8+2q4JbUbEE5fzOLEqY/NOF7vXRaiVc3jm87+EF59/Eb2tf4H/4198HY8EE9VL85ifzwMdE80WKRobDBiWyxloaoTAMdE+aGLr4QEaex10bI2VodJUG/kMoIUyGhsR9tdFBCapxBZQq85CDotw/SbC0Iem52BkDKh6BDnbQzZHs09idVsl2cJBZxt31k3YWEW/2URvcxdul0SVcoiyBs6cOof5xQB9aw2mtYeZiozzlwpQsjIO9qsQvOdxfnkVp5cFWME2tus3WHpM8yBCuxEw2zNfctB31iFJL+Lpyx/F3r03cf/huwgLPpYvGbhzdR8HvoOCWMRMvoBsntroYvPRI7QaPKGJIvoEKokVkC8YyM14EAQPshSB1MMplWB310VAqVesvniAbE5FtazBQAv1HTAHzsppFScWIwiui60NEWKuAEPn4pBEdfd8FzLRfXViCzjs56rM08L8SGKCTJXaEi6dewHCV+/VjwgdJCU94nNhgvFGhx4VVSXgyQ21OLNyIIgRG3QU2Up5oyd50fnhMzTSk9Pr8IF+OHo32fhIHVDxzdLXpUFJ+qScBD6Tw338urQRR9YCq3k4zVBkeYDD2mPcIBgFSOwWMcIbb09y/dCYnvzEEeDJxCGGADBlQw6jlwMLMPUCCcUxEWaJDYSjgmjpV5/4TmPjwCnAKaNtQBWM51xs1AwKqyffj/uMC3bwyIcXR97TYzUJeFKtSB6ZI4OLiwwlfZrkCyX5nElNQk4vG2Zf8iKUFMmkGF4idjL6Z2LixVB7kGOaiHil8FVsd8U0v4G4LKez0Yeovnw8E7VWPuasLA9rCkVIknXKS1Qki/rouUtU29iQPRKYTZnMg0V6PODJ0jjjfWA4r5N2J4MbMuEdboTz9iX1QOPRZkZqIrwzugZH28v6bLzc0Mi7Jp02DHQN3GMDoRkejWG4Z9R3dszOouHRmAAAIABJREFUOXwZe48J0dPDG/E02MnBhBe7X8aB55B6y2cjXw8JCyFeA/G+kOwiUcqzxLHUkLUwAjynQWL2ktP3JnrCQLxqLPqbHluqRXycTxJZHb92kuMwWffJtSPXjNUiHj+zkn9TJHYADcfAZ9rhwdlDk0Fxci+mxzzIU+frmkX70yCNbkNK3QQ847IwI864uMsTJsSk9ZF+T8pbTzMVEicLTyvgwii8jnVMsWVR9WHEMxnhdHmVx43TAHiyuZHsP3yeDdtFcy7OXx/cLNmn+bWsL+P9ZAg8R79Dw0H92Q1CZGUDZRXoH9zBG9/9c7z6F6/i9u0WQtlAqHk4MVfDZ559ET/18mV84xv/D/74G9+Fo8/g05//WfzCF/4m1PYmvvJ7/xxvbQS4W9+C6XmYqy3j489dxkrVx1s/eBdrW100QwtiVsDy3Bx++YWXUew5uPNwHdfqu1h3+yxX7EKhgkVfwFvNfWa4Uw8vzs3h9MoiAqeP969dZ0JIgSBDy+Zx+sxpfOkzL6MSeLj38BE+3K9jg2o4awpOySJqrRY+bDpwS2VkKmXokgDV6qO5s4HrG4/QdSNky4vIV6oI/X2YURYLtTn83JVn8NH5HOz6Lh5u7mGv4+GbP/ghWvNn8MLzl3FlMQds38GjWzewVXdwbbOJ3VDG/DOX8Hd/9e/hn/7nfx8PbzxAh8pm5MrIZPJw6ltYf+OrWP/Rd7A6O4OblgH51Fk88/xFCPUNfOW3fwf3GgJ6Jy7iV/7R38fnnqzhT37rn+J3/vxH2AqLOPOxj+M3/rt/gs++9Bz23n8T3/y938LDHQue4+FOk/IFbcwrIi5VyziRL7HSGQ+2d/Go04SpS6guVfC5BQM3b+3g5kEft10XLSFATZHxieoSipqGq5uP0MzkcfqZj+LcYgU/+ubXoIoSCsUaM84ty2Z0S00Cmp4PWZURMUpmgFopj2cvnMOp2ixaO5vYuHcX7200sO3KmM1mkYGIA6rh6XgozVZxZnkRudDH3XffwXteCIvS0xjtUIaoKRCJRmt5rIxYTtUhU/5lSOorXA2WbGvGMQtcGGKA+Uoe1VIet9fXUZI1nMrO4EQmj5Iootc+QNdqoDZfwPLqPAJDw71WEzv397G/a6EvZRHNLmD1xRdx5fOv4OMfuwKn1YXkkG4HRawsuL1tPLj+Y3z3L1/Fm29dxb4VYebMRbz0ys/iF37pV5DLBmjuXIfcO8C73/srvPqXX8ONrTb0M5eZqvLPP7+MjNfA9toNXP3+9/GDr30HYT/CbG0RpUqZMaNadgdbvSbkMIfZyjzLv673mygsAi+9UsW5SwFuXbuNt79noy+U8MSLn8DlZ56D3/1zvPrnN9DWPZz46BlcuHAKtUwWdleCJPVZ2+D3Ud/bx+bDfWw96nKxnzBCP1TgRRFU+NACwN4Hok4Fgj3DosaC5GKmbOBk8QysoA7T7bMIqZaToZUC6OU2JMOB4zlQCyq0XATXtVBvqhDEM7D2OjDXG4g6EgS5DC8rIqy4OH1iiQnw1Nf7kOFi9YKLysoBbK8Eu/8UijkVtYU9SLk9dKN1aHoBhcIqSrk56LKGfucAt29ew9UPQpw4+Rzm9SxkfQdh+RFc2cSNnzTQjnQWWa7k86ysimnW4ThdeA7QbgCmCbgenRkyypUKctUDJsSoUHUhTULgydh65ID0t0SFnHQBcjkNsxUDWtRGfd/HfhtYWJFxcgXQwwCb60DLNJCZCZAvGSC7wbQseB4Bdl7ehapD0HFFz4aUw6VLz+LE8grKGR3Cqwx4pr3aEwyl2FPKnLFjER2SM09IScw4jymzzOaL78sZsqNGVOJtH5omsWGd1AZNNSPtmWc/ZlGk4WcSEOKKSaPPnG7GDQ3jJN+LtYoEMiiJPG1YjOUCcQPqGMCTcWCTHKNhKZbkbRKDPKIM3PiTNnpGozfDw3t81CYCzwngPzFMEmN4HOgPKG2DvhwrfDrJyohppmmaXfq+yTswGZeUbXro2QzIc0OHGRrxszhVdSizTwYbRTuTIR/00cARwvuJ0Y4T734qFy3JU0vq+3Fvf+JEScotxG1IRdsEYbRi5rhxS//mc5dTvrhhyddCIhgUQxqQeAobizhPME2bZMZhLLLBzdGYjRBPcfbv1OQeaFAOlFyHfZc4HWiZTarhx8eAdzj9lerljYR+Jo03m9JxA1JUcLbs2cDFvxvkjA8j+/zXqXUQR1uSrzGhnzi6y4Fo7KRJpuGYsyJp+MAgHrzOkF6ZjBOt65GJFb958l325xCb8tzsKZ9De9UR62Nkb0pAyaFrOdSe9iG6FhsvPstHYkl8P+Z9zBWQUztuivI86IgxQDzx+pS4zpFtSzV9UrRxULrpiHuNPzfyvYlCRsn+lfyZfG+yM3LYl8cBqAkbg79j3G+pHGL244AyqmNAnyyaePLGUJMNdaJq+7ixZOdMPCHZd7j3ZSg4ljR/POc5BqxsNg8YKhy0TnLyjvRNkoowsAH4Q8jYZaKCxPhgVVv53GKU/+RsT5TIk5c6wtFw1Dtze4L3bRKNTbYKSolI9ztf+8lBwP8+OEdigMz2kVjwbdAkAH1JRVmWILe3cO/a6/j61/4Mr7/xHlpWFhKJkkR9qKKM8yvn8AufexGR28KPb91H7dxlvPTZv4kLJ5aw9sb38Ee//T/inlOEKQdwfCovkcNSdRZWZwuOC5y/fAV3Dzbx7vUfQ/JcfP6py3iyuoBOu4P3Hqxhrb4DPWPg/PwypFYPb+9soWnbmCmXsLSwAEOV8PD+XezsN5AplKDlCiD+TSabw9NnFvHS2ZOYkTWsrW/iu9eu4V59HxfmZvHsTBVrjQbuHjTQd3keoyGLqPd2ceBbMIpl5NQS2fwIFRvdMANVzeEzz1zEF55exazk4vaNG3jz/duo2yKe+dV/gpeefxaZB+/hx1/9d3j35lW8t95Cw9ZhKRlItTwuv/xJ/Pe/8VusPuHu5i66PQu6IkDoHeC9b/0l3vv+X2Fx+RR0I8dqU2RyCiqKiA++/X3c3rPRnz+Jn/qZV3C6GOEPf/t/wV/csRAuPIlf/6/+S3zxl34G8zkJzQ/ewjt//Lt4/+YunI6Fm10fW36InByhIgGn8wVcnF2E5AdY39/Gg9YexKyCK3MzWH/UwM1GFzftPiyVSn3M4HK2it1GHTedDupUWkXOQPdNqHYXZ1dXISkZWF7Izjwp8uG7JmxFhCqpEEIRtuOxc3p2voQXnjiNk1kV4d4O7tzbxdp+n1EZ5UwWTctCIKsolMuQVAl7+9tYX3+ElidCoNqjEk+3oZJgmkriVhHEIIKhqNDIQKGn0NoQRVavm2o5U65dKaNivlKALgJvbO8ysaSqpGFOUrFAoj0iscNcVMo5lGfyrH7njY1d9BsWhFBHqBfg5wvIr57AmaeexIVzF6ALIiyRVFwjSGYT23eu4q03X8MHt2/D0zKoLJ3H81c+i2efvISiaGGjtQU77GB1roLOwy2889ob+ODmGjb9EPmzZ/G5F67g7OICdCnE3sMHeOO738fOxgFkRYOSVyFoVG/ahWtGCFwdmlFGx7FgCh3MrAIfebmI00+JsNwuPvxJG7fWbLhRDsuLZVTKG7hz04ajUM7kSZw9fwqzM3mYbQ9RWIcs9GC2m9h80MbWuo1mi0qMAbJG815F6AswAg2z+hwKYQ2yk4MSZRBR6RfBhiJHyHkleEIHpmfCjgKEWgCpaEIq7SPUmswp4MkitGwEXQH6PRUZ7QwqagbigQuvSRouBqIZoFd7iPnsk4gOqvB2NYjErtBshEoLpNzjRjpErQ21fB9SaRuO1oekS8gYBWRUg4n++H0Pjd0ePrxjor9poFw8h0vPVLC82sX1OzdwfaMLPShCyysoFLIgVfq9vU1kdMpJzaLddtBo+Gh3idGnoFadx+pTPquxapsOdJWSyiRsb3og/TWRSt4JETRDwUxBRV620e/5aFhAdVbGiQURmSjE9rqPjW0Vtu5jbjELQxdhWzb6pgNVAzSVC21SGR3VKGBh+Sw++uTHkNMl7G/dgPCXtw+GVsuRJ0R6G0+ZQkwNlx1RcUSNGzYJoEik5ZmxPFGYY/hAfkDGOXQTDLyBQcHCD9ONMXYApcDiJOBz1Osm4C8xZo6i5o5/n8GQKbYpj94M2z/JE0/PH2MmT24quw2v2ZjG2MNIBW8MBc/HAV5ikCa/SIz/SeAvLRyUBiaPM6Jiq4ebbBPUh+l5XPt0+H8pRi43uAdlEwaKUwPQlRjSSbs56ORzaNC7Ayw0FK2ieo1pg2b4DimjlDId4toK9FNugCb/pefeYdXI0T6h+cxr//B2xiyCxNhK6M1sTiT1E4ciMQlUShw4zAnAcp+46mpsZ8a03SElNT3Ykwxw+h6BznEBj0lGanruHznerHtTwDMFBhNDesBJHot4pp1ZHKgP834H4lBJ9vdAYIeuSsd1R6maSTs5CBvWbxxdnEOwO7KbxMqkY9VnWPMTCvPj5v34+jnyWrY3pX87BPuDn6acfEc/M12iZDhL2ZrjeIhTN9NR8PTNxl5eZGA8HeU8DF5ivdTHLn/2ywmZB8neOtxjH++sG+z7SQ2UVNuGfT05l3zkNdl7Tjs3kgGJgWRqfBJglNwz2W8pEjJIY0g5I4e5pUNH0fiemyxghtFjx8AQevL9LIlmDhkN/DXYsLL9g78VExaLHaTMwRDvq0MH7/BlBjtkvJ7GsyzYTsdUvDnTgjQCWFmbWFyI022HDo4BJDwG8BzJNGbvx3t0CEL5OIkD4Jns66l9mxhWqT2Vq+7Hue/xmknuyxwcRgmG38TejTfwo9e+hm9/93u4vVWHq2aZ8S9Rf4UKCrkSXnxiGc+cX0ZEIiK1UyjUlqCEHvZvvoer3/wTfNgJsHLhEiqzszAtE4/urWPzwTaWT53A537uZ+CoEq5efRePbl5HBjIuLK2ioBt4+PA+Nrc3YWQyWFpcwt7ONt59tAU1m8XJE0vIZTN4tP4Q9x48xOzCEk6dOYdsrgiXyhuRaaj7uLA4g5NGDla9gxv3H2K91WDfq0oK7m49QNv1YRRqMIwy1qnURmMdtXPLeOLSJZTVApxmD2ZkIpJ0uG6IE9Uynl6uYs6Q0N3bxd2H25CyNXz8H/wmnjx9CruvfxVf+YPfwdv3b+CDHROCOgtJzcCFA61Uxide/nv4R//gF1EqV0A1fjOCBamziXe+9qf48h//BWylio8//RSWchKrFSpRFHbPwo1dE209i8WzpyBGLr7zzW/ggZvFR//2r+C//o3/FBfPn0LU60DYvIFrr/5bvPbGLXg9C3c7LraDCDIhL99EIfTx/MoJnK/NIXAdPNzfRrPXwVk1h307xPWDOh75FjLlAs7P1WB0LXy48QibvoO+nEU2V8J8ToXuWcjrOgRRR8RYTAKjarqUp6ZrEIiCG6owPR9Nu49QdvHkuRW8fGYZ80II86CH9Z0W1ht19AQBHceBJKvQMgYTcNlu7qPve1A9GZpu0MICaSfQGspoBhRJAmUAabLMqIkUdKBayInwXkZTkNUlBjzLeQOBY+PengkvCBF6lOTpQVdItEWBIhOmUWKVcxFSpDDwQtqlriDDItqjrkHLZZGnCK2qQZIl6GEE1XVhNvexvvkQDd+BVq7AyJYxV1tCJZdDYB2gG3poBw6KuTwkJ0B7ex/1g324UgRbipArz6OYz7Mak6FjY3dzH45FyroBXMGEL5qMPWb4JXgkCqQpCHQXxpyH6mkJs2d1ZCoS1JwEWFk8uLmHe7c3mBifkrWxs83ZHoVyBflynpX98JwQmmxDkzw4PQfNHQ+dFtlICgQlQCT7CHwZiqBhPlfGqcoKaloVdtOH2yc7SIYgK0wISiEhKvRgeg4scv5pIcRCDyhuw5F34UQBnIAielx4x3EkFIsrWCrloPUAtx3BDAK4BQvyIlCUVoCGCqEFSI6G0Mqj1zWQrRWY6JAvH8CU7iLM3oOj1xFSPpJIe5LIKNR6JEMOs9hpd9G6q6LT1XFqdQXPXJxFvbeGH62tw+8BQlaFqkoI+x7arT4MFZido5IvMnr9CPsHHvqWjOXlE7jwjIGd3XVWaoX2eAY8N+j3sRgPaZqoVE5GRlElca4AbY9KqahYqYnICR721l2s3VPR1TzML5eRNSRGh++0+qwqRCZH9Uk1SIqKmdo8Tp19AkWtBq9bx+7mBxC+fGNv7DROG+BHo6gE3HCVPg48uRoi1wxMDtnBUT4pLDlmuiRlW0bNsSHoGBz6ZNFMaNrIj+LnpQ0dfsAlBnuMt2Prb5JXPu09T37/OMMyXQfuKKuMSj6kgefIu6YsUdqAhkbOaGQ0eSd2WA8K3Q/vNA4gJgFPZpeMA3zuIj/UtWlvNPvOFHDNAWNiUKbUixMrODY0BqbEYyhq3CiL+yKuLcmNsYSWFvfNBJsyNuXTwYqBmFFi7KQR+9AYJlBDcyyGU+xGSYmQMat9ii07aENiXA46Lyamxw6XxEpPQ1wGm1jtzsTQ5CUyEvs5sevJQE3kZRigJ0/p2Dwfn49DwDcB8MQXHwVaD83t1Nrm637CmmXlPfg3uaEb7xhJtDNF56YI78AYHRD4+WsnXrIoHBRC4vdMGpVE8eJ/Uz7u+B5wqC/GnRVxnyeeD7o39S9JjU/7HCMoym/BSlUlHRI7Z5LOiaNLpDs+APSPeXCYYoCk58/AFxBn3ScR25EI8xj9MxHyGt8f0nsFr1E5DcRN9g+OA88E5Bz1eoPnssj74T1uvJ3TIp18XqXOuAkRYHZN+qxInGBpBkEqis+vHlKYeSuH5ULYvdIiZ/EaGeSsx6iL6LGTgOeQnp+E/ofKwUlbGZsiKY1EtQCZIvf0+cr2lwGITFYXp14cAp5x3WNyyvFKrkNHB3/n6Vz0JGebd9Eo8EyPrzji5knN6rFc0MFIxsA46VNmipADV5JgaDmY+7dw9fV/jx9++9t494N7aEciXJVUFgVkpDyiUIXreVjISXjp8hN49vILsAIZOwdt9Jt1qE4b9s5dvHl/EycvPI8zF86iZ7fww++/idaBgCufehHPXnkS2ZkZ7Gxs4/a77+DDO2uYn1vA+eUVuI062lvb7PzJVmZwf3cHNzd2UalVcfrkMnzfwY9/8h52Gm189LmP4fzZ8ywaZvdtVkOvGbaR0Xyc0DOohjICk4Rzeuh4FotGP9i8D5NUJPM1AAZu374FU7Sw+sw5nFg9AcWO0N1roe/bMEhcgdWDllHO5zFfyrGaofW9AxQrS3jhF/4uTs7PY+17X8Wf/OG/wvs7G9hyqUbiLBOj8s0OPFLULJzBz/7Sl/DyF/4WVs8Q7RFQWw9w7Vtfxr/8nf8d91oCXrr8LD52ahY5cw/19QcwwyJu7XWx7ziwJQkty8ej/Q7U6iz+8f/0z/DTrzyPjCoj7Hagdzbw4df/FH/21bfgdHrY7VjYdz34mghf8AGrh7OFHJ5bPYn5QhG9Xh87u/soWhKoVsPtVgN9MUKtWsZsMYONjXXc2NmHq+pYOvMEXnj+RZyZK+Pam69j6+E6FDWHSFQ4hT1wEFA5D0WFZ/kUMoMdCWh6JtpOC9VKDlfOruA85W+6AeoHbTzYb2DPcuBHHESSgjKZLg6talWF4QXQNZUBr8DnwQAqPaIoJPBCgWHKh5PgRwI8l2pOguXgZXWVRaZUSvmUgG6zCacjwyFl1cBB17fhI4CqatBUldmEfctm96vmc/DtgEVx7SCEK1AGYAQnIMDmIWsYyFKUyyNwKkKSZDiuB8t1obEcVGIcUX+EoIIAEZVyk2VGq6SQkybJCMn5Ru8U+uiJlOoTQBEATVQgQ0NGy8MPPfhCD5BNJrYIOw+HnO0kdrOqYPEJEYWFCK4UoOUCejmD0wun0ds4wO0ff4Dd7QaaYYQ65S36BPqyCGUBPfQQekAuQ+rAIjwzgt0l1XgFeiaDSLbhUL6hL6KoZ7FULWM+X0YuyqJfD9A+8FkpFYgao8FLggcnsthZ7woqIk2AWLAglbfhKrtwERDOZ++uCgI8X0SmWMTijArVAuxOgBY5NjIuytUZ5GUDqutBtiL47QyaW2V0W2XMnppB7aQP6B6ssAFHWYOtPEIg82p0jPlG6zmSoQlZ+JKDoF9CYydCVqrh5OIJZPNtvHPtJ9jp2ZCyBvKGCtkL0O85CH0XlQpQnqGIroxmy0O7K2Bubhkrp3S02zvodXtMsdazBTy832VRUdpMKOopKzIMRUZWEeDRHAtCdq8TNQkl2UZ908HNGwraeoTZxQqyFPE0e+jRTQSAiA7ZYh5GvoDKbBVz8/Owmy56+7toNTYg/PH13VGfd+pQHs/bGILNtLT+UB5+mOPJjaq0j5XAafozyUBIPJcjhmTKGEu+H8YyH+PAacQ4StE4EyVB/n3mKx7ijdhGPtSeAQAbQOfHmH6xqcGS2KdcNiidMGJGHVKdpQOKKdsOVFPTN+ZGDougHaFnNACfLGJHBuzhT7q/+NEeGzTxpWngPfz2tBc8LHg0Pk6Torzjc2MInMhGj0uQxMOXRAdi846BAsqvZTNsaMvzf6RenC3m5EFxByYRBWY2xZQtRmQd0N54jlUcix/8yaLzCVXz0IQdvg0TIkp9BmI5CbiKGyjFokeD6AG3/TjwjMMdDHQOEdZQpCilYksXcIMzZfgm0Z5JtNSRmZGUzol7NqHqTbFfWWQtHEadElAZr4rB2wdM0nZ0HqZB0ODvSXiHzfGkciJ1SFoMaZQCPMkhRI9Kam8OWQDDwUrs8rj657Bh6fBS3GT6ER3Nfy0fmodjy2jo9EhFGNnMmy5YlgDP8bkzmOqsaklcxilFbU6vwyTanK78M7I/pEAMB57TP8ncn/hu8f0SAa+pdyPgmfQZe3jKpZP+d9yw4bJLQmrDr48CT/7ktBOAwWom7sP7PnF08WBaInAWg7RULvAkP17CwBgHnsNzaFiuiup4Jq/I9/14jx+M2WBEBy1OnDHsm9Rmtu5DZnRS3444GYY81iEFl+2JyXnCiO1xRJWijvxsJ5EIFvGMwSzP+YzLII0s6dHUg0ljylgpKQfOcJwSIST+LZEVyEqP84AfM/w5zemUg2D8vKIanlRMXjNbuH31B/j+t/9ffHj1Bpp9H4Guo+UesP08r9eYodpsNxC5Ji6dO4WfeeVziHzKZVpHr1XHTD4Dq93AD26soVBZwezyAvpuG9dv3MJc9Wl85rMvI5PzoGoKnJ6Nezdv4fX33kO2OINnL1xAiWh7jTo8y4QnSdju9LG2fYBCkfLcCuh023j/+g3YFCV96iOYry1AFQWEJD4UAl3Rguv3UNNVnC1WsKjm4HT6LJom5gxs7W9hu9NDwwZ6ZgCz28P8iSqycwX0LAu9vRa8jgOZAFDUgyQJ6PoCitUFPHH2NFbLOdz64Cq0XBWXX/4M5kpF3H3vLbz27a9iz7Tg57LQckXAdSH0exB9Fy1fgFyax+d/+Vfx8ue/gAsnFqC3N/Dora/i9/+v/xMfbnYxMz+Pjz95BheLGh7dvAlTyGGLVDFbTWw2O6hbAuT8LE4/dRL/w//6r1DOCAhdC5oQQDP3cOv1r+HLX3+T1b90TQtt04RJJbCyWSpOCM3p42x1BqvVeWiihla9DfRD3O930STqqyIhr5Pr3cba3hbqnoSllbP45GdewSuvfBYzqoAv//7v4fq770NWs/CpvnUUQqWkS99h0WafakyQdKSswBEj9HwThHZIrGilVEQGIey+hbYVomn6yBgGA/eqECFr6MjkCvBCEvIyIdMSiSnhdJxpisry4ThLgdavwhT6PZccDhT1BAxNZesv8F0GSPf39hF5OszARx8eCHbS+s9qWRSzJdhOgHqL6KI2JE1ASBE434NHUVZFYdE91/dh2w6yFPUUJYSShID9TgVh+qhjQSU8pkuwRQ9OEECGDkocXKrNoN2ss8isbuisnCKjWBLHUgJsuw/HtlntR13OQVWzTKFVybrIliNougiz5aPtmxDyGs5cKuHM0xLkjImHmz1s1SPk5rJ4+ulnkHdCbL9/Hbdv3WeqvB0bkHqE1wyEqoCeYlJaJ3JZAYqiwHMDhH7EnDZUWsQlyqzrIKcqKGZoXBREdgTRUqCijE7TR71uMmVhzZAQiCFCgfJ6cywvkWqKyEUbufkGpGyD1YEPPIGV21EEiUU8IzVArQxIVgSz56OFEE5OxGKmAF1xkJEjiLaG1o6KR/eJfqph6XwW+TkHsmYQ5xqhsotQ34eoA4rKa7+zXH4XLAeVoplqsYx8MIeol4HnysgrMtZuv4lNGchXKliZLSMvC2g1m2geHEBWPWRzBMBV5sygyKcsU23SCLLkMwo3VXCgPli7fYBWm/PIZE1h+5gqKdDoew6JVoWYqWRxekHGfMZBe9fGh1dF7EoSyrU8ihkJsuAgCmyWChlKPrRcBkahAD2jgwRO7YYFu9WDazsQ/u8PhsBzHBAcx2PKiu0ygzDOiWPHAnnTksOcH6UkAJD+TAKeCXBlx80Eb23yM/LupD+TDCSehzL6mQRUj4oMjUcN6d/TIkDjkYRJBy87vOO6ouPPGO2g4TseHb1Km5pHvysXwJhoBqR+GKunJhGjI6KQKRtv4h0f+8Oxmn+JYTXZQBmKoYRUU4thqaEmIjNYEhV+ooWxeoyTc5oG94+NxrQhnB6z4c95kQIeiIgLOUSxGvFgptNf4pqgj+mUtPhIMiMTsZChailRq7mRy416Dhw55hjUEuF1LlnC9nDcadNPjFVGkqTC3qnBnjQnjwIUyRyf3CdHjyyLuh9Ba09/K6QBilVmx+f04N8UtYmjW5w5TbkCqYhHbGiSh/WoPSD5Oa1/mhdHfZJ+CKhNqagW23+SfPYYAdAfxwGe090y/N7kMR17gcE/+XQi/3NM+Z6y0mhOjDg4UmAg8VUEMfAcUkBT7I8Bp52XvRq2bNyZwBo2pMhPadcgDp9SrD68B3OHz7S9NSUO/dib0pSnAAAgAElEQVRxn3RuHCcKOv4q1E9cVZZ/0vN1BLjGlyRjNnKfgQJ3xPavdM77ofuyiDplkKWeGceVWXoGqyXN50Vyn2SdDnfFIbtZkaj2MC8FNhQhGrIN2DkEAcpgJnIIy1SNKRqWlOMhATYpFldjtFvuEGUJNslcYU1mbp4pM4KRaAeiYbxjk9mWOsuYE5GI7UNPQ1wUaCSynDgD6f34khlScJNoJ9U9dm7/AN/9xjfxxlvvom+T6MsMHMHFo60NZvQZeolFiVqdJmzLw8riEl586gLOLlSg+BZcs8tKWrz/4R3cWD9Aea4KGx429nfhRTJe/uTnceH0WQROCxIsdFpNXL9xF9fvPoRq5HDh1Eks5DVkPAtB34RleejaAW7vNRDChyJ6DHhuHrQgkUhPoYJiroDZYgH5jM4iVGTMuYEFVRWwVChiVc9B7VnY29lFoMvYaB5gvdPFtumiZ0fICDJqlRzMyMJeswG77yErZzE7U4Xmt3HQbqIdSLj4kWfxUy+/iJWciFf/7MvY70U4d+YUFFHA5v0H2NvcQk7LQp/JQ53JsXJk6PcRWQ76ItBodLBy+il8/FOfx5PnL0IxD1C/8w7u3PoQa9tNmBIwX61iQc2gsbEJWVMRGiorrbFdb6HnRSjPL+CZj1zE5375V9HZXYdnW8hoKhS3hb3b7+JHa7ssIqeGLmzThmmHTISFHAue3YYuBMgoOlRBh+9G8CIfu10aMw2aEMGzO+i5bXSlCFphHs889TGcffIS8qU8zP1N3Hv3bdR3dlkpCVE1oOs6Exaicbd9Xq6H/adIEInLKgrwHRe+Q7VXQyb8Q4tTlHPwobN6j6LgIvRNRlNXFQMW0V0VApgUNqR9neiaEqsZKkqUV0eFv7hYJ5W+IIDpOTYDm6qqsudT1NLzfRwcNNAIBTStHnxQrVBAjwSU1CyqTCDJw1azhZZjwld41J+orqQ6ShFNEjQKQnpWAIOEibQyTq6eRr6Qg2dRCZkA8/kiA7uhJMAWAvRDB65Iebwiy6sUA5flftN7uH4Ii5RpJAUZ00djZw9bu7todCx4gooOUXL9NpQZHzNLKioVBYptYr9nww41nL4wg9NnaJ9q4d6ajS7lE65m8MSVl3CqUIF9Zw1vv/0TvLMJhBog1iOIbQ2RIcAv2IhaBMwoukx2og/ViJDLKzA0GVbHgWuHyGg6Il9EY99B68CHJko4eXIFvuthY6OJxkEfuiayKLKkishmZiBKRZafrBcdzJ0ykZ1pIyI6L+VCskikBtMUYIc9lKh0igk4lghLExBVQlws5VgpFqqjaXcMtBsSqxuslwOUFwGf7kV8Xorg5oDCDJAtAbJCW18c9hM5C8ajskd5EWfmnkAmyqG+00Jrw8fO7hq8agGV1RWcWppDXhKwv3uArYcPYXttRIKPTF6CmqFIdoS+6UP0IxTyOnIk8hOK6DQ8rK930O8JbL4LlMNKdGzZgBLIaHb3UXdDVCsZXFhRsTrjwmqYuP6+gFu9CNmCjLkZBbWygnKRaN4+mv0OPMJghsbO98CyIToRAovODf3/P/AkfrrE8jwT3ysdAUMdPgZJ2Zly+FA6ZBDQgTd2dB2KljGv0OTSDemvJkp844Z3cjgl4C85tNLGRXKf5Nl07SSD5nHfOeoEnhTtm3jvAagZ7ZGBscEoUpwaMemTBldiRHlIhz8jbUmpqSaH+MT7xuI8Uy2MI56XfiZtfpM+6XfkPnhaiXEeVGyMsG+maoBSWYPEtXEUsGL3jQVukvGfND+GRiElZJPIBzfo6O88zsYjsOPlcyZH3SiXIy3qIjIgNYho8Ddjb5mwmJOczkHfxKpJlN/JgGcqYjAAsXGdS/oOK1sSl2Z4nEHPolyDUjOj0e7RqNDj41vMKA6G73jkWpH5XpAe34lraBCk4sboUIgpRbdle8Xh+ZN+Nu04yeqgZ6bXenqOM+CZODYSJSPesEF5C/onHbXTPtMAVPJ9JbUfHvUdSSDK5NQnDrZWdp8EdI7VJiXgGYwp/B66MwHisX0g3U8DR1mscvrYljGUNAoI0mMzfGfuRpnWbzJBnSnU0eMCzKOcHsN1H2dBTuiv8Wek59Shsyqhu6eo3JPamHyPDEESdhjm3ScRvSSHMxFbk3hENgGVqfsn65mAZwLoKZ9svJ0MmIki9MGcZjkbnOlBtYzjzmD3kyLCZ4NawjRe3IcUOyYGjo7p64M5yoY1X5KnsLNs4PJg0Z+0myfJLmWzcTAPpgFPmZRDIx9rr/42/uTffQMf3u1g/uQJXHruJNq9fdz48D5kKQtRlWBaHfT7FnLlRahqBnOGgItVEgIqopzPot738N69bTS7KlypjUcHW9htOVhYPY8rn3wW84UFOK0euvu3sLn3kCncHuz3AIoqFjNYqOUwVzSQpShm22dlF+47FKtyIQQWbKcPV5KRra3C9sm4r+GjF85jaXmO0SkVy2dRyrrdRKe1D6nZQrHnQuj24CLEhuvgxkEdD9pdCEoG5xZWoPg2dhs7aDk2BElDTi+gmilhsZLB9QcPgWINL175GJ47Ow9z/Rq+9bVv4mFHQNmIWG6YAAN5IYsTWhnVxSKCkghbdCD7ATKijq6aRSXqwtzeROSGLEeSpq8qBFB0DT2iKkoeo/516wG0UEBeMZGv5tENJfRJzYRyMBUPSr6MvlyGIbjc6SFK0Am8dbbh5heh6zJUhfZDCqkpcJoBHMeCmpFgBRYOmk3U631EkYKgEKCSKSInKVAiUmv1oBVV5KsVAAV0WwEalgkrMpGFi3zkQhNlRIIGNZNDsVBAztBgmy3sdz0oqoQgItDbg29ajF6aUfPo9h3s1tuwHIsHViKDuM5wpRA2Cd14HZh2j4FhXc4i8DOsdEpANGVJZFElotnSIUWOKaKokpFBQkPk1PYJfHouDMOAouoIRSoZBzSabRzIgJzRME8lRPIG+vt72Hu4gb7roxEE6KuMDIqMq0I1dLa0vFigjY44qnlOafOCquKTv/Zf4Is//0V8dHkZRaLN+jYETYJD56esw7V9tA7a6Jk2ZleX0ep30Wu3EVk2K6dDzh3LsxGpAlbEDq698wa+89rruLO2DkUrwPSAzf37sKMuCtUItUUgVyNHrgjXnsXqyjzOrIYQvR3cv7WHdgfQZ4GTf+NTePH8UzB2N/H1r38DX3nXRnHJQK7jIdhR0fEF2IaJkinBBWDRC6kRilVgpkIlHIF+HYCjo74PtBoy+j0FtuUCch8feVHG7LyO7Yce7t8kUJSDaPSZo80wZiAix8TVqPzIqYsecpUmK7fU90NQaq3kSYgCHZbfh0p7okV7ag5RQYVbqONcDrB7Avb2IjTbgGyImD+pIVcV0exa6JkkYiVA8gX4XgjDAOYWgUxWQxRlEEYyIsmFL7ZhejIKigq9LGKuWEM1LOPR2gNce9hHJpuFvrKMhYUK5gwVkS9h89Em6o11dPsdhMSRZrmjYIqzogNGhaZ3cG3Ap/qdFjk3DfQsn9GwFVVl+4UhZHHQ3cFu32GiVU+d0nB23oHf7eLD9zR80HIhKRFqRWCxpmJpMQdFDbDX6sARIsg5FYWcjpIqwLe68LoaDOM8hFfHqLajxsRUq4fT+qZQr5gvNI7yjRsro6bjMH/tKKOGrvcm0NRGro/bMzBM2fVxiCz1StxLnY6ejhuy/GJWC2eK0ckfkS6EPfkNiC7JjIvBkTv5OjmJUo6rKMaXk+HB6U7Tvcy8jufwM7Tf0j8dRhgfZ1CK0ihAmWYWj/5+dHxJtZGBkHh4eDQmphencv6GaqZj1NmUIZok4vPnjQ9y0mkpGvDgu2Nzjg4AEt5J0WiTwMdYjI1tuOyT0KHTL5tczESf4xjFBMN54NMfyx+ctPJYfjCDYSlxjRGjfWgIDpuSjtqkJ8FoZGu82xJMxw3lx8fxeK4xz4lNIj9J+/k30/8/OiNYlHV0xAaPG3nqWIdQhDUlI8WbP9a/jFrNOY6HpynLZ+bzgQ4XTq/k5RgSAMfvGc+npMbilAk/oSLU4W8MclwnjdLwZ+mSMawX09HbwdTj7R1SiUdztAffGQh8JfM19ex0ziMD9ClxoST/L50LOdAxn9IZIw6XCd0wlls4fkXaKUSUt0n558l3kjmUdriMfD+OmtMfJCU/6TPoq3hPGmapp/eUeC7H/U9gcRBpi52vFGGguUQUt3hBsGgFy70mB1bAc67od/QzinjQsylokOyHzFESz8WhLySm5SZ5Fkm6QPplGIrnThMaRwJfFFmhZyb03uTviiwhDCiXjGq9xYyXeLkn4JIDVOp68rpFDKyyNUuRHiYyFJ8/Yciodh5ZM2SEUS4YOTuo5micd87XZ6zwzWpuxukNzIYY5obT2g59qmPH9SPYOLD+5mwh1sSAK5lHZFGJxCuJI7ViCFUBU6gMPBP7O1u49uqf4kc/fAu7O3VUa1VcuHAGmiKiQ6UkRJGNU79vwvdDlGplBjRsuwtDETFXnkG1VIVjh9jdbeDuXgO9wIQZOBAUBSuLy1iq1SBSyQarDye0OSPAAfb3G+h3+8hmSUVWYWNgmmRwWozyOG9UkSNxFyWErAlQMwoDAl3LZkybrJGDqhuwEHADVRbhBx4sqw+334fg+izdg/ZBogr2bQfkYCJRopyRQ7PVRK/XY7UiVZUighIMx4WmKIwa6YeUy6VBUUQEgYXd+i7WHqxDVAKUy0XMlMowZA2SS1FZAaoiQaZ5wkPwLKJBWhQUmTMtGy7NCZrPosTy5QJRZHmnlh/B9wL2nawmMfqrH/jwPVKOdVgNQF8zIEgqEDjQZAkK2RkBRaZosGWUi0XoFAoiZg05OaOA1d2mXFN6ru366FsuM+AXVQNS3oBDtEmZoqMSsrIEwfchiTKvKyiQJS5Do/2OhGQci9FopUwGqpFhhROsnsnaTj3sBh4c32POHjZXIwmu48KyLFiIYIsCy400MllWB9T2bPZetmOzn1OuqExlOwSJqdUy144gQiEhIOZ0jlAs5BBFKjp9n4NSScDO7hY0VcTi4hwqlTKajQNsbDyCjQpmyjM4uTKPcl7D/uY61h88QERUXWKISTpEyh2V6EkCVElG4Pm8PrAAOGGAtmnBC32cWL6Ahco88hTlkgQolN8d135nzJwwZFHNLpXbkCUWdaW+TxT4+Z7ms9QETXLgmF14tsfEfFRZx25zD3v9dcgVE7XTIpbOiJhbDpE1ShD9GaiCBl0h51gP9XoDO9smiz4Xzq/go089jRWxhDs/uomvf+sn6AgCtKwGKRTg9HyYjo8wr6LbVWCYBM48FOYcGHM+qLR44y6ws6Wj01MZRVah2qiRjp7Vx8rLIp7/TBbtjR4+/E4PvUcZBBkNrq9A1D3MLNmYO+GiOhchR/RUCkI4Plp1A12iwBom2z9QF6BQPmsphJgj54gIxaP1Sg6jDNp7LrqOD7EM5FZkeGo+nucxLZWi6gRkHVZthlNgVZHll/pqiEAKUcyJjIKbyQG1Ug4VtQBrz8GDe3W0HQGuokApGphbmsXZ0+cQeRHq+7votZtw7R6jwAa+g07bJiY6i6pShbJeh/pRRN7II6MU0Gm0ELguFF2AliE4nUWr24Qv2cgaCuZmSliqlGBIPu7cvo+rj2RImQALy8DcPKk0R4gcERlxDgqyEEOiL9twxA56PQftdoi+pUL42o39x1iV04HnFCf04Eg8CnhOMjammDOD7I/kukliJjwnZdqd6Jrp9eEEFvaeAvBS0vCPeyoBT5arN+UjJ1HKGHhO8qYzQH8M4EmUiHRfPC4iOK1dSbHxadcd5/csgpgY0IdyIVPg/Aj674i9dYw+5Y+YPikOQ5rJbxMXxTn0yzRAIE9mApAeG7FJlws4ovOYcmUM4pjxl0RU0sAh7qvjRH+mRZAOgZ0j2pUY+IOI2Ej5l8M0xaPmX/qdjjN/pl7DHMdjZZDGvpQ2itNAZXRu8TmTLnF05LNZTePHzzEGKqYmg/NY7whoP4I2PAIu2RQftiD5HfXtIGd/pHmjzieqoRrfIkVrjGmio96Eqd2fqI+PtOEQe2Q0Uf3oyOfjI56Jg+To76eby3s/wWgJhX/gbBkcLKMCb+n1kDyH9i8yZBk1N/AHIIuivRRl5KCUgCV3jDCAyYBnTNOnyGTcJzyNdbiuGaRguabDPNDxLWxyFJmP16AOMVESSTwkeb7vs7YpCsWROXBOnJjsO8m/434gBxt3siXAk2oAx1yLBDBGERSi8DEgTu/K+y6h+SZYmc+t4e+ILZHWdhhMcWbf875JwCrfvYd53rwsmcBohGwdU19SlhyVlYAHs9vAg7XbaLz/Pm5dv46drS0Yuo7VlRUUC3m4rgNVJiVQktSKS1yoIkRFgEslHwho+PSexOpS0G33YNshHHIqKAJEWSTdTAiOA0PT4IQeAhKAURUG8vodEj6hnL8MG3+HVEMdB+1uF47nompU2PdEhSLKRFUkUBDBcgiw0BiJLBecgBGNka5pDMBSehO12dApeqAzKmXX9tDtmwzoUKoC2QXMcRHSfPPhOh48KuxH0UiNolgeU8ylUaV7MrDtmHi4fg/tAFAyGWSNDKNWB7bLUhbo78SIICBC4+b6Eo90xUrYPJLGnS2kFkw/l/QMlldW8cTFiyiXSwwoU08T4KQ8QNuy4Lg2nIDPLc93GJ+IQBcBIDWKsL62Bs+y4EoafCptQrtnQJxAzg7wAoq4UR5jCF3R8OlSjamybplN1J0+q5ueVYk+y5lTludQIJr1qeJTVmXIQFqgiPAlEQHNTx8IbB+Rz0XxvIiUWUldhLwlPBARhpTvR2RXis9TvUJv4MSkPidwRkCVnC9Esc3pBrN3KPGJnO70JzmGSAUUoQ9dVSBStUcnYkqzhqqi322hkDewvDiPYi6L7c0N3Ftfh6nPsPxMAp05wgeuxXKSFclAQMZ+KLH1oKqcFq9LClzHgeM4DGwS+4UUWolS4wsaZ8+JAogpocb/yVT/ndVdiy0YidoqQaN5qJPDQuG044Cizw4814Vri6zPKF5OJYqoTW1nH1KphxPPqDh7uYCVMzp0yWSRYN+RQfY17QGknkplefZ2bbRaHrqZCGdWT+KEMouNaxt4+80PcOABYkFnIk2h6aHV8NFTqzi1+hwuL15AXjSx3fkx7rc/gNO1Ee7l0ahXochU39aHEHRgWQL2uyLyT/Rx5QsCNM/Gwx+42PhRHlK1wPrFVzrIL/VQPeGjVI3PCgrQmx7sjspyTW3JYeqxJUeFZ4vwsyLEvIyspkH3VHSaXfR3gH6DOAkCpJyKMBfBkRwUKwGqVQWREjAHheAI8JoqevWQ5agaBRXZqgyp4MGOLBa91bI8YlnOGVgoVFFWq+g2XOy2umi6JoKMh+pyCWdOn4EUyjDbXShRCEOhZW+jVd/H2p0t7BLelQREoQKrL8C1RBSMPMuR7jWbEMMQMs0plUqhZFk+sGWbUFVgrlrEyaVZ5HUZ+zvb+OBRiwHPUgWgdFVy0EWujFr2HCLTQHOnj2avDlPqwLJDlmfq+BGEb96kOp5HfI6D3I5lyidRhSm2ynQ8xotqT7DrDkU7SHlvOsbgRtZ0E2rqFccFNZwLN/1FpfhgPzKKxC2ZqfQzajgvkTAaEToO6Jj40scE9FM7LKaucuc874+j2nSctvLDb3q/Hi8P6TitH51fgyen88J41tSxWnWc+cNNv8nvmDa4HwfgjmeYD9//ONePPzsZy3FgPOlexxnb44zGpGtYCaeElT8mrJQer6QNyc9G2QHJhI8lpKdtYWyQpgDPWJF52nsdp2zJcLqNtv5wvw4j+4/rc24YDj+DaycKU017A54nnXwYwGGlLyiSFe+8MbUzuebIucSSvEdB9eA79JdBdJADqfQzx+dhmtXJSRZjqzQR9kmBwPQ9RuaxyAExB5QceMYBvBiE8vclMMBtdq5qzgAZOwt4FI/+C1kEj3+StU79R+yLRAn90H5yxLjwcifDerm+PywGRH+n55PwDjloWZvjKDYZ/1RWgCnaxv0qMso3d+AkSrfx6PEhGXPLDtbTRGcivS/PmaM2UFvSqSy8/wRmfPH5ElNwk5zrVH471Q6mHEkyfGlfZ+1GBI2UNe0+th7cxds//D7UZh0HOzvY29tjYKBUKiGXy7GcN7o/jwpTIXiJybRQsWefSl6IQN800e31+Pi6PmRbgaiqCGQCDz4C24HdanPQQGqspMiiSKycBqPT+wGL1BGApDMqYEYcUV9FFiWkOcPfwWVRNVIMpRJ1puWxfNOQonSkMBIR7VGGpinQVAUZQ0cum2PRVGIhNe0QXYpgeS4b1wzlVhEeIXBn2/Achz9LjBiAoggpleygscvqGouiZDQZu1sb2HElOILCGSA+p39SdJzMFnKuUDSaWEFBKLLalTQK9EwmbhUrnDKl9SiCUZrHlU99Bl/8hZ/HiZVldNrtGDgGcB2bgSECkSQoxCLXbG0EbF5mqIam7+K1r72K999+BwduhFDP0WWsfAr9qWeyrKZqz3IQQEStVMbfqlWw3qrjTmMPm90Oi1oqksZyLUNJgWDoKBR1lDQJkuPCbDTgBS4iGj9S/xGovIkIweNOAOJekkOA+o2cHPRgme5D+wM5kWIHejKfNV1nTgYCFJQrNzNTYSI8+7vbLOJNqrcRgbKY7UAOBIqBEvgkISFd1VhpCpXGUVMxUyqgmKV8QZuJXe3sH8CrVHD67CmszFWQ1yQIjgmnZ6JT78In3mkkx0AyZPNQkyRY/T76Zo/R5oszZdQWZlGbq6ETkBMhQETvFvosos3a43vwKRrtusxmVUk1VZF5DqxOarxD4Emgk5xbGnJwuhbajTpa9Rb6PROB6KG8pOPE0wUsX8iitmygkFXguH3Yvome2cd+vY+DuoueCShKBrpexr6whWoph2pYwPbtHazd2UadItC6ikw2w+jd9V0LbW8OL730BXz26Y/BiJr44P438JMHr8PpBCj7cwiC0ygqszCkPlxnA622h443B3lpD5dermMm46B708DWO0uQyyW4Ugc9cRdBtg256EPO8r2dfB2hGyK0BLheBF8IkZGAWUlD4CjoBBIs0huRRWQkCX7XRWsX8CmCLUhs/omSCjHbhl7rQy/SfAtZ1D5wZPi9AuyeClFSUKwZKNQEVvOz3t2FYxJVl4O7mWIWy9U5LJQWGK2W6qB2AwuBSvmcGgr5AlRBYUJKpUwGuizA7jWxu/UID+8/woOOy2p2+p6EwOfR+3wmz6KtvVaHpZCRUy2QKCIvs3XebtnI5WScPFnCyeUSBD9EY8fBZmcDUD2oOjm6BPT7EWyTIrgVuF0Z7QMX3X6f5QczundI+cyA8O1bRwFPfmBO/wy98o+79q/VwBwrH5AYJANjg52Gk3PAxttInT7tw9VEjwNqOJXosf0wKAf++KeKpBIaX5KOJHFbgLeF9fwx0HUCPLndNto+bv/9h0Dv4/TDtB7lv2ee/OQdYxMm+YO3aLxd8XuzP0bbwY24xz+XD+H0OT2Q5J/yGmn2OB+SsTbRP6ezrzlV9zjdGk+vdGSOjyfTPx7QlBl19ND90n03FNOZNlJpyvG0a4cjNhpFG1KVRxt1KDI4iKgdszMGIavRlqUFdAgEJhhnVGebows+bGmZp6FnhfXsyNqY3q6EHvnYvpp+m/jrsYzUNPEd1g+jLomEBTJggzBxmuG+wR9wOLVhZHWkaP7p9chn3LQ9g8GsEfp1Msl5FFBgkcJE4XHQnkHHcbpv0v9kEyWf8T1s+F7xM8fGLVkvg3UzJpCarN30GuaAL27VYLyGStFJ1wmMuseBZyLkw5ckPxcZACQgRdTQuM5msiewMgWc680MdxbxHChYx/sy852Mws206BGfvryBacCXiEoxUEcRWQZ0+Twh8EVfYbRZ2juYGjtvK+XQyQx4ps4fFpvhkUme18lTPAaM3+R12TU8/5TT1slGT5yjw/kiCgTMqAwD1Sv0WftG2s6ovDEoj/c3avpAYClh+ogeQlDxeNrveFRZofIoigLfMrF24zq+/fWvQjebMHtd7NfrzAgi8QyiBbuBywRWaBxkQYYqqTzaJauUeQmZwJsqwfddWHaPASWxr0LP5uEKAWzXgkDfN23CqhAUGZ4YwqV5rRjIaQZCx4UhUPSHopcUzeCiSbVqDfe376LRbrLcO9/3WGRBpgiorMG2qG+I2yiBTBRGzWY1jjmNmcpm6ESNJCVRUlWNFNiOyyJWs7UqZqszMDttdFtEteOAlKitgSjB9kiuSGB9H7o+cpqC0/NVLJQKONjaxK4no+OTOqnFwBPNE1XT2PyhyJbjUAQnYnmcRjaLIKDe4vnoBPxJKI9ozJ4XQiicwGf+9t/BP/zHv44L505je2uXaR7IRC8PiV5JpTcEqJ4JP+57n5zuUYi8LqIoh/j3f/QH+JN//W+wvt8C9DwDwa5NCrEC8oUSLNdDq9dHIMpYqs3ilRkDDwh41vex0e0yAaMwUhAFIoRsESeeehJXnr2IZ5Zr8NodfPDW21i7cwsetUvTIEsqZIoYBsAes/hlUPEuAtk0RtR3iqJCotgsRTT9kNsyREl1XWTyOeZcoD5fWFjAs889h5MnT+LLf/Cvsbe/h4CU2kldlYU6gUIuw94l8j2WD1fMG2g1W2x7rhRLKOaLzGppNlrY295Bt9uDtjyPT7x8BRfPnEJGFtDe38X2g4dYX3uIyBegygangUYOL/0hibDMHiyrx6Lbc/OzOHX6JJZWluEHRIX2EXgeApob9I4UFSXwTFRh22ZzTM/wiKdMNS9lHlFlOy5zOPBKADm9jH6ng72dTezt7KDfJyeLjkw5j1xNZzmKRklFZb4EUbPgCB3sdxp4uNnG1q4Hy5ZRqc1g+cQJuMZD5PQAuqlg/2EL9YaFhhfBlWVkc1lGua7v9dG1Cnjm8hW8cPo8tIDo8G/jzsFNRLaEOaGGbPZJGH4BStCG7++g26OyLauQF+15roAAACAASURBVB7h9HOPUC048DdLOLh2CrZbRJjbR0faRgcdJqzkSYATOHw/gwI1JJVh2gk9CJaNGVGBFGXRMCMcmA6cyIWhC1BJIdnNI2fIyMshFCrb0tOhGA78Yh2mQvRk4rzqLAc7k60gQ+JiRR3ZkghZt9E1t7GzvwHXJlVlAWpWRLmUxWxpBkWtwEBjpEkINdJ70SBH3OGUz1A0PM+cSqFno93cx8HeFnMI3DrYRb1JDqmQOesyGQPFfA5y6KPf7iCi9SypIDcCORNMk/JjfdRqGs5dyGO+pqO9Z2JvQ4Rk1FkOqesJsF0BlkOq2j66TSYKjdBRWC4ppQgQk56F92mv/M7tI4AnU4U9BigbKU3+GHPrmODmOAaNmM7RGaT9pQwh9tfjRcAEKh47xaKOJFITnV7WYCryiQ9oRleZ8mG5aXGh7GHXDSzzxGxkZRKmfSh/YPpV0+6SNvyOf+3jrhzVFkpB0LHGplUcubk8ajAzLznLQ3p8u44TVUwMuWmjzSIEqecdFRk8ikGbjlSxv7PXn4ack/StWH0yiWgM0ro4+Jzk5EmMzqSHxiHIUT13LED8uG4fA0TDSycvguM+LwEv44BrxBAf9GiSh57UTkpFjpOc4jh3luerHx6HNNj/a5n9x1mQY100eY6l1IRGco2HwG1A/o2dI4M+HpQG4W8U+zWGvTYAnsPGMjB4TD8cW5MD4BFH++KSU/RzHs3iEQ72/HSkkg9E3C5SZ+XAmjsRxjovnmM853B0dBInEgctHAxRvblBeZPUc5Ko6cCHNELxH+69dI/BfGC5YknZkrgMU5x3l3h/GGCjaE4c9SSDjd6BQCblmzIQSBFACi4FMchM01Vjyi0H67Ew2SDCyw1eFhFNq+hSFJDuK0vMuOD75tDJwqKUcQ4ld8jFwkVECSMAShAzzvtk6t1xVDTZX2RSx2SqubxfmZCXLHOQHf+MDxUf4yQ/k/6aAMjhmho6xZK9ndrN3jclJjS8b1I7nEAcSZHKTCiF8gjpeRmiAQKo7+/g+ns/gbO7hkcP7+P22l3sHhzAJcAjAKbvMmeA43msZp4uUgRHgaTm4FEBd03D6dMncfbMKnrdOm7duAZRKEHJ5hAqJBIXsZIneVX7/6h701hb0/Q6aH3zns9857q3pq7uqi73gN3GxMSObAcCjhkiYSRmgUSE8ou/OCg/4B/84g9BCBQpQsJRIJDYjoMBk4Qhdky7sZ3urqquruHOZ9zz3t+M1nred+99b1X1vURIiKO6urfO2Wfv73u/d3jWs9azHgHLx2dP5TQa9QcYjE4Q1g3iukE/jLCaTnH59CkWs6kYy1deuYNPnryPJ6dnKAqyvjLCEGtAhiGJO7h58xZObt5F3R0KJNoa9ZZKBkAZADPhQVls0FifyOPDfd3/04efImNdZtDi6eNH+Pj+Q9SDY9y8cxt7h4eSRlarBfpRiJvDPtL1Cp9+8B7GDV1MGyyWK7WiCOi+2u2IqSMDvGAPxyTFzXtv4J2vfkXsY0C2LmHPVMor1/j93/v7eHj/DEvs4Vt/8pfwr/07fxbvvvsOrs6vZJxD8KhyKM4b9jblc+D/pV3QCpFlDcM0wL3jLn7nf/hN/KW/+J/g+x/eRxN2kMQh8vVCktzeYIBFXuJqulDLiGtHh/hWP8LpeolPpxM8XSywIpEXJCgWJcLDY/yxX/gF/Bu//Ev4p771NcyenOLXfvVX8T/91m9hxmcXp0pCRHWIuA3xtMnRhGRqaqxYs1mWMgdkGxTJbSurM6XEmDLzdZ6j0+1K8hwnCd5+52383M//PL72Yz+G//hX/j08ePBAzGzL/pfaixp0OylS1vWxoi4JMUg5nxsBQppHGhsfoyxrseTz+RLDm9fxlbffwuHeEPlygfMnj3B5eobJxZXY3U7WU9KnanM0TSWgH7SsqyUdWgt8djKTHveaUDXE6nnNxIGT26t+2JUFsAQjUdIj2uzptpcSdFtZAb9W2JOrcNsuEIR03A1R1hHWNc2EarXZoBNP3I0wOGpRZ6VqmAs2UGpTFGxkGbYY7mU4vj5Hn7WfkwDzi1Juv+MSyNkjtNsVoJ5PFlisQgwOjnASp+iwwUw2w7pTIygC9GYJRsOvoFkWaPOZzblwHwFbndz5AG/95BWO9mrkjzLc//YxHn2yh+T4CfLuFIugAiu2K+7NYanx7CRd7PVvoZd0US0usTg9RVawzUyKWVHgKl9hQdY4pZlTgKODu3jn7RPcOiiwfniJB7+3xOIqRD6cYZo1qMs9dLCP0fUM9945wN23DzA4DlC2MywWY8ynUwH/XjdBS8OvTqa67LhNgXWgHqZJr49sb4hhvI9+w3ryVKUElM4vWW9bU+1QqM3NarXE+/e/j9PzSxRlLeZ6b2+E0aCLKGB97qXVgyLEqkwxn7S4PCswnRQ4OWlx5y6lxBFOH+W4fBrgzrUYRRHg7KLGeFarD2nU4bxz5X11hDoPUK0bydUVD/P4++0vAp46NF4CeL6kxPFlazxfGNSpbcZn6zI/G2wz2/4ChKd0zTbc+sLgm06iLx6KzwRPn/d+aqXwEsBTZIELxr6ILRa0fokA1mfdd4PyF47zj3jBiwDey773Ltb6UZLO3bmz+7pnf+dFUNGzii8esA2o+ZE3sq2b/bxr99/TVbmP/OJrfzbs/8J5uFPrtfuaDSu001bg+ff4UeP7o27z5cbiWeObLwThuzLkl0WYX3BxP+q6dmWRnzdOz6+D512rP+85/T8Bni9Sd7zsexkDZcYz/uuzv2vz8Pl73lVJ6N+fIwj4zHPyzNkOCHwGDPr6YbJnX+BIvTveflx3Gcfnn4dMeGhUsQPydj/z8+bSFzOen002fuFccCybl7nyPT1ryb8ZUDGY3LCz7vo8q7mpXWSEoRYh9tkGj62209g+u2M/Bvo+3VbZQkH1X2TcLFlUV2ws3xgj6Z4B/97Ug3I+sHbuOYbVu9buOtdy3jDoe54NNTC4LdHwY7mR5vJaXG9PyVApx3X3ofd3bZPkGOvatYgxbVoFPM+75+6OqQe6agtR0m00klxv9xkbcOWccEBLzKqxmWSNd79ocMTPDZMULeWsUWwMJnsOhq1AV9Q2uF5f4Lf+5q/hb/zGb+CDjz7GuiaIyDFdLhGlqXMZNwBP0DccHuPeq2+I/f3xb3wN/8TP/SwWkwv8F//5f4p0cBOzssSdN17Fu1//Gm5fv4bDbk/M4m/81m/ibDbGT//MH8cv/el/BuvpHEeDIdaTGX7r138D//1/81fx8Q9/KKnvzVvXcTZ9gkdPzmX0w2cVxqkkmuQNX7/3Jv7UP/mn8K0/8fOIb72u21ZLD61lx1CTWKXckT+rprh94xijYR/vf+97+NX/6i/j0f2P8S/98r+At954DX/nt38b//Vf+e+Q7L+Ff/lf/VfwtR//ppI0/O20qXD24Qf47b/+1/E7f/t/wSqhbA9YrnMs6LzLwc8SVE0rYyTKRfcPbuJnfuFfxL/9b/2buHHtRD01g7pEFoWYTy7wl//Sf4m/9tf+Kq7yGt/81k/hz/zzfwZf+9q7AotFvjLm10mPq7JEJ8ykIww6AxksSb7bVrg5yvDovT/Ab/63v4pvv/8DXBU0CAoci5srscL6Tkpti6bFqNvDV5MMS9Q4Wy1wsVwqKZGmXazXBcokwhvvvIN/9Ke+jndefwXVdIY/+nt/Dz947z1UTLBQOk/TpZqOz7FAEcXQ66rEuigFQIMoFmNOzossIZc45ZV+sXP+rnIW0gUYjUY4Pj5GkqWozk7VDkbFDFEiqS2/+Bd/vZPGGIQJBqyQjMlMN6oJ5v3lNNzieg5jJUqKMNE1LRYzLFeUgtdyv9X6YfKKpbaqtSVzboZfCaXFkbVB4mfyWZDBZtUs64Yt0eR6XxuVqb2M67NoG8yoDGByyRmH8T21h+02k68HWn9KIwR072WBYSyJd5DWSLo1ep0ah70At14dgR1LpsUK41UtN2eSPN1Bhf3DEJ2yQT1rUc2pGae0vYuLxRpL1jBHZnpW5i1mEwCdGMMmEFBNDgK0wxD1tEHxkPd6Hd3BEvl6jsW4i0HvNu58aYj+3T/Cl/6RFU6OgMVj4IPf7WA9+TKKzodYBEslXyqaanVC9AYBspRqihG6/buW8OEvzWtkxSs4f7LGfHmJeTUW+LxcRTifprj5yg387M++hndfG2D64QX+t7/yMd7/zgKrJMay29U+NchyjG5WuPEOcPftDMNrLap2LRXH4eA6bl+/iyi+RDYcoYr6WOchqnWELgboxkNE2RBJb4STXopBW6g108X4HB988gEuJhdI+xkG+wMlypg0ujobY7XMtd90el1kXTK4TC7OgWaJOCxRYYkV3W2bGyjmEcryCTrdFZKUpm003qLpVBfpKsTlaYGHT0tMVy16RwEOb3UQZ5Rnh6pXrstQa2pdkP12aqf/+b3TL4BB/99IbV8UtEkStOM46g/Sz8SnXmv0AhTEwuYXfT3vRPtFr38ZQLZx2nzhdbkXOLnZ8yzMy1UO2nvsBoDPf+w/DCB5mft80Zhufr6NzJ5Vh+4E218UaD77GS+W2hpR+hLA83MkyZ+9nw1NufnR5wJQyx6413ip3melkbt80xeO3fMmI7sM0A57ZR/3DB37WeXtSz4gBZUv+to1E/KusJ/zO3qOO2PhX/IPg0Gt3+D2Qz6zb7gATa/zoMazW7vM4I7jpp6oY474zrvSS3PMePFeoaDwBaO9+ZwXjKvctGWgsrmYz4BQre/ISTY33NJ2znmHWqt3fb7W2wGjnfFpKO/b+doFhPq2Yzxf9MyU2IwIIpyDq2SY5nhJpsYDEkm5lSD0IG37t4Cce8Zb8GUX56/rWWD52b6jnwdot7WVnvXbcYmWZNYApIyDdkCav+ZdoNc2oblgi8ndJjt57zSAkRyNPfMUaMvGVQCCc5Jyxc17tS1SMhs0aBEzShWHNbNnLR7/FmglYNUcdTB3Z75uxlDmQAbUGHTu1lHyPQkmPdBOOww6XDDguH4PPMV8umvgdXIv8K62rFm1rc3V67q5xTGSqynvna1D9H17Lv7f6s1L4xmZldhcsOdoYJ1fbC1h7+0YXsd4q0UMhZ0EwJrTNDdpFYSTCRAAIGgJDHiyH+PtfIy/9Wt/A7/267+OH3z0ERZ5gQnr3dYFsl5XwLMIGqybGvm6xN3XXsWf+7N/TpLB+z/8GM1qiWGW4fL0FGdXKzydjHHnjdfw1a+9i24S49GHH+Hy7BRPL0/xxjtfxje+8Q4Oh7EYqE6UqWbu+9/9Hv7oD/4Ik8kEWbcnA6Knizkmi7VAQsTWI5JuUgac4OTkGF95+yt47d4JesmVxovzSdJoseQN2MqONZ98puPzCOslTYTWmE2mYnvzxRL3XrmDo8N99Rb99NFHWKRzST97oyEW8zmSMMLBoI8oX+LT97+P88ePMK0OUbRdARwCuiXBMGvWAsrpCMAKSVf3D17FG6/dQ00TprJA2NRgiSutmp48eoB8tVarhdGoh8PDA/Q6HTR1KaaVNYRkPQneCLbrOkHMOkaCuYDUAum0Er2oRlytcfn4AS4JToJE4KgpC/W65Eoh3165P9xjhlUth9qSStMwAC20CBPbimxZg3jQRZjSvKjBkPWPnKNcJ3ovMn8BojJASIlgh3WsFdaltZmoaLQVxTLS4vxjzS7fu8fEB9+LkmQ541OFYGwg1w7X4EG/4+pE7ZpZU0yXWI5dUazMyRcR8pIy7sKY+ShWomS+zjFnvWkcIev1gDxUXSb7f3Ks8qpAS0PKmD3L+DL2mQyQ0Pm3pesvHXl5h658g7XcSSrmtqZDs8CoSej5TGw/cz4iOn4ozd5xgNcqdVEo3yuKtL+z3Ygd82ZwVFcmrUx7JQb7awyPSoHK6/tdFMgxyWvMi4Ylqdg77ODO7SPcuNZBGK5w9v4U48drNGWENBoAQYar6Rzz1QpVU3IodDZeTYGoH2E/TBFzvDsh2mEXPbYkeVxiPKmxdxtKoDz8CMiXKX78H7uJN775CLdfv8D+sEY9D/D4gw5Wq3fxdPY+roopVk2tedLrR5LLhjRQaxOM161an7x+vY+jzh2U03cxfpJgNR/j0ZOP8AcffIT7FyU6t07wYz8Z4itv9TAKhlh+2sX5eyEunuZ4eD7D2bzG8OAMt165QO8wRvekRXevRRNXksFyXzjaG+LendcQ5SHyIMbejTu4duMW9qlQqAsMslQJjMlygavHT3D54D6enD7CopirT6gyS1mMKmS98lpzJlpzjkRIOz10+n0k7IEqjnONNCqRxDXiTomsk2CYvA4UrMd/irI8w3y6wPSKrVi4ghsUT4HlvMW6DtFQgt1LUIY5FmwISs9xMfZU6lQ6j9ivlKZ2wRcDT4U0Lwo5TaLz4lj+pUxwXuLD7CW7AadFIZ/5VRoPvATG0GR60ZcCxZe4x5caC0kaXvxm276OOzLB5y/0Ja6dv6LeV8987QAgF9T6DPuLxuJlnvWL3sP/3Nx9NwK6zz5D1+7C3CFf/K4vSlq85HDZnH4JsvyljH6cmYqfuCar9b+5Ixl+iRv8fMDy3LP8gmH6/ATDi+c+A7wXASkLzrcBpH3W7nvbw7OgcgvCN/PgMw/mxQ/bglj/Gc+CFpsHFtwSDGyAuJOO7kq1da1egesBqbseB4fcZb5Msa7bMl90+Q44vGhGq2WMUz5sXvvMe/v61c/ra7x9d3eLm+H6UZf3TC3lzt7qx1DZfWeG86Ovf5st3849Vx+4mQfeKM6Anl8bel+XPFEQ4+rRnv++bV02B4TpGGQ6UKc56a6ffz8z01l6oBZH2711syI3yR2rQd987UpbXT2XGf5QFuda2jjSg2Cb1yJZmmNSd3MWfnUYuDXwSXCpmjHlBwxksg6SryVolRzZ1cX6oFCAbTs7HWNhF7FZZe79Tepr/Tw9y0sjGIRsyWFvImMh1ps6CS6PUH7RkVOsNJj1J8MLrJcr54ybIE3oxslEgxnM8LqNeTH2lmYkZOZY/5avCS0CqxlsWxnfMCi3FjMm6eXvUxak3ojekMm5U7O+TO6pvm0L76uBwAzBLqWvZN7YM241G2NyforebILvf/e7+Aff+x7OL64UfBF0UjpKEMjryGnuQ5FnAIz2R/ilX/yn1Vz+ox98iCefPkIsa9NGbR5o5hF0UgxGA33e7OxcRjBRJ0H/cIThIEU3WKMsWEPJPSjEZDLD5WSKJVkzztUkwZJmVA3HLERZkAVulHzo9TtIaayT0RSG5pLmHEtjF2M8bQalMhvKlOB5crUQQ6m6TZoGyWWY7Q1Ys8hAs5EUtx+xvQhNTlh7xWQImbZETsB0UC3XKyAZAnFHLqNLOuwW7PdAuWEkB1nWYHKgso4lStarpSSZ5ohKkGBgivOCzJ3WNucaiSm68koizBxMi6ausFiy5Qhrartyh2VLGEIkJk0IMNXeQ/s93VcpcTVnXM5JTVHeX5QIsJKVzasVVk2JluYodC1mV4J1ibZqEPfIqqaomkJuwYMgxH7WUX3lmlQOJeRhzGWBsAowTyrkVYV1VQnAyRiFdd1M7uh4adBjnZyr1+Qz4rw1CTcBJetpjZmm4zLnXsF6b55P6sPOVkelalZ1T2GI3FOSgZktETBR48cRUBqHNbeFSdZVM0cnXtbcxpHqfulKyri2y36jUYJ5vsbTq0sscsqG2WKF188WOwSeHdSVzS/b4129tTfz2hitsQ2gq+3m9bk2aF7jYfste1LSXoWDVyrp0O1nGO5n6AwKdPpTdAY50i6dqCOMF5TYthgeDnD7lRPcvnWMg0EP+WSC0wePcf5wjsWUBkdMSHWQpT1JkAnS64YmWuYGPSlKNFmMeN2iXLWoshidkyFO+ocIzhY4Pb9CsGfPnqBzelHi5KSDr32zxRtfnuNwjzLcRjWLH94fqgdlEdUI+pSNch/SpERNErsKkO1HuPvKPl7bv45msY+HD26jXd5AnAf49KP38ff/8P/CRV3i3k8O8M2fmiNtcjz6Xozzj0fohNfQH/awLqao2gt098+wd2OFzoDu1okSDtNFjuWCzzDA0WEfN46v4+zDC1wugRuv3sNbb7+B29dHaNdnSNolqnqFs8srXE043zgvSiTdAG1Ex2UqAWwOU1qrhJ0wYYAo7SHrDtQHlCAzjWnCRaF7iU4WqZ1TWHVlWrWen2K5uMJqwbpf7gMRFqs1lo9MCp4NEyALtDeeT7inM0FjpFcUtYhTJlvMlbc/SP5/Cjw/p/b0edDBTNDW0vKLQyQ6OL0osDZR8v9LIPwl2mbY8megYXU3+m8XmLjNQJr8F2MHVwhtocjzsr3dkXkRcLPXvsQHfvFwP/MTM22yb32GWfFSM2fa8XnXtvs9MSfPMeGfvYxd4PPFF/lyrzLTj89+PQcEt2WFvshKcYMHPz50lG3HC8CnDzS3jKZvs2DPxQOuzzynDb7dXq+xDC9+UJ6B+FGvVJZUzIWXFD7nZup+2cxU7Fqfjem3F6KxfwnDLDdrdgxovIOnn0vGDJjL4hZqeSDg74fjsPvzLfuyZbv8ofoyibiW+84LgKeYM7pFvuBLCSrHuvk1ssvA2b/5E/9eWxfT3TmwAXSbnrk2/t7cxrO8AtpOAbIFZc+yp7w3mc98QV/m3Vvi2NvBYwDMZ/4Jfsykgg6eWzdYD4z8e+zKYJ9PZGyFEs/PafYS3K0NdP0wHStpYG+HIf4C+boA4Q6L90X75HJF0MRWHgGyLNU9cWfwDACvm+DLX79J0wwAegBKV1b1v6Rjo5MwE3yJPaFDq1xEDXh69cqu5Ndkv7a2/LjQLIRjTmbN13jOZjMslgvdCtcsXV3XxUzSOM6BOAgFFsiCSKarfpqVAmiCAN5bv9vXvUzGE4E/gkq2deCcYNDrQTPvhz0OCW729/fQ6/WxXC4wHtPVNMABawzLAldXV9bPkeCb9XNtq7oj8jgCoAIg1pJCJjepfcZ6naMN+BrSXyz1bNQWg+xks5iink9QzMcYn56KrZrPFxhPaOlPZigU6FQNHZkrMk91jbApWeKJtJtg72Cg8VstVlhMVyxQEwNBU5hVW2NRrVWfmxH4LpeqK017XbVTaZsCKeW+NCnKeW8BVgStBMhBhDWDP/bdiyq1nEBDKRuNh9jDj+uCeyCfHz+UzF8kgMM5JsbXset8rmRBaaR4QYdcMcuUcBPAB6pRNXaZ+CRWDSY5RbZWIQ9YFrU5AhMIspUIwRoa3RPr5wgwc7YL4dSjNJQsllMNMScQhuzDWWj+kCUjyJM7Mx1Sef+UhVNmSeMnOte6GlQCTxU0uzObSRdKnMVecjx9+xJtXHaucL4mbYBYJlhkUqwHLNlqgsVGoJNtcMjD0OCl1rXymjpBgjhv0ZQ1kn4fVRKhbEs09RqdusUeTaHKQi1GkNDFs0W9qtGLM+QhaziNNeR1SR7r2yNxXLlmQqj/JecLgYP2ZYJBso2lsYxMyqScc5TTkz0ks+vUaAzQCdTZm5RsEI2L+B40u/Jkhhl+cdwY0FO1ADFYNFbiHtHr9bA/2tO1BEWp+ZxREpykmKxW+OjxY1xSdhwlaIJYDCZlsFmSoSQbRejqREQ6z63o2By45XpGp2FRns/U7Su9uJMAi5oKaYfsZoW9kwCjA0ptgfmczzvHcJCgO0yxqGdIOkOMjvZxcnMfJyd9pEGD2ekET967wvK8woL9VcsSiyXbtYQYDjKMyPbWZMwLRFGNOqixCIEiiVBcFcgXDaJRH/t3j3HcH6J69BSTxSWWcY1sP8X+HosvgeVli7s3Y7z9lQLHRyViNJiMW/yf77U4v4RqKaNRgyousWY2pArQTUY4GOzh5E6GI/awuYzx8MMSD8+OMMrewlF4grP7n+J7H/0BguMWP/Yn+zg8+AFOP5jju/9HBw8/Hsqw7OD2AV69B9y5+wnC4Qy5kmeBnGtn0xKLeQ2W4tKEjfW//W4HJ50VpusQ8eAAo/0DjHoJus0SWbtGQWdtNT7dR3p8iE4nQtZhrTgB4Ep7N/fPmk68VDQFXOvcNhPEaQ/9wUj7M3sfB22BumRla4iEDPbqEsvJJa4eX2F6met94oz7QIiL8wKLJ+w1HODgZoLhcYx1U+D0fIlVbnsXQSf3LbZXipNQALQ/SBH89vfPtHYV2LhgwiRFXOAObLmU8ZbJ2DIMEic4qZQPYJ7PJisQk+HC1rhDmRIlzrzJhNH5PgjUQepcAS1QtdyK3oq8vGmN7PUu27LJ/krGVFu/TN8M3EW61tvMZAG8zoa9rTaUgDe02IkcN2YjNha7RjeeuNA9KBNJhz1vDrF1/7NowL2njDnMJEIh+OZN3DNw49Eq+2p3ZAFZrd/hwcS3kstdEyDUWPwI3lB1YlY0bsGKSd7YVNwHOT6o8kGtr9PxQboHqzLAcOYQJn3zPdgsiPVA39iv7XjZM/KPzNnkyxVsyzb5a/CtBvhy78ioIJDuh6pxcvfreocRGHEIi6bUNfhgldcsQwb/bJwrIg8iydwci+qlYwWDH7oKMmueEATSrc4CRC5UWwvbwF4ZfbU52BbWG0Axy3l+vgJufscDMl8Xt+MW6ucAM5vWS8vkdRxfb/XP69L7SQZD5sJkDN60hM/RWBBzCtWh59gNBZk7NVqe4dPQO5mp2BBmjxkQkalxTIPqsCSZM/dL+8/NW61fC875bFgPZ2NnNUeS5jkWRc+HsigCDsnFeABbsMngxNfw6tnx//lzlyHfTUh4AKi5tjFZMbbPX6PGjoGMc6vkmPK6BHrYY9DVSvlr5PfUztutOw+IOGaehfEgebsu7GD2jp3+GjVPuR868xhzgMwtAJP0cTsmlJ2Q7VHAz3YOLmPuawe1BzsWSCxVwHo4y1RLgmjZKO1dRT7DcDRSnz8/t/2esH0/D062DKFAkGPbxJTUNCcxBkh7hTMIeKYGVm6oVl/Dn/s6Qo1tYH3p+Hq+X7EuBHwITjin8iLHYrHQWJz3SwAAIABJREFUzwiqup2ukmt5yebW1s9MAMwZ1ZAl8GuI80wSTjJLYtS8A6xdK51BOdbspeeB7m6Cw+8HfH8GwgymdhMhNsZOcuvAohxXCZid7IxrS/uFUzHw3xOamtSN5JHsqZhmBtr8+UKQYK6lDJQICgyIeoDGG+Ez4HXRHEc9GFlXRDai09G8URsMuUa69clAW3u5gVib7+wb6NZCECBXz0Zs2EbOk+l0hvl8rvVq859B1dxaZPD+1VcwQrIxDmo0J7h2eQ1kzggueVF8jvwZr5PPl7/LINbPNwbycj9tGrUu4fMm+0PwyzHhfOU985r8XuWvn2wojVQ84ynZ4obxtHsvGXCjlMyc5ymDJDa4qBZzFPMp6uUcbZGjEPhlsiGQiQ+TBDR9YWJarqtBiijqoBsF6ARsZ0LyLFDdXJxwLBKTO5H0C9n+wNg4ynV5f9Znk2czQVOLmrVsXNOUzCas2awlnSTxWTPgFzMXIkwTZEGBlHLTgMDSmUCH3NdbJAnngMVGTWMGUZw/NlfY2oH3wnGxOIlSYba7oPRWyY6C8yjT+3K80jRUQIp2iYbjUYVYzgssl7kAWpyy5pDAipv1GjST4b4n0K8jMBZLV7peszK5YgTvzjQ7r01CLkDLlihkBtmeVIZVdPXlfmE7E9c65y5rvpI0ExCmIY9kqs7xXuk0GUfxWthDlO5bFtBmqcm0jTZQml5srLntGutD8BvJrZjVmhnoEsS9mbGhgCdKzZlOFGmN8uLI0LI3Z70uMer2UfGuHfAlQynmka364gARgTSNl8iQMj4IA4xnc1t3vY5k33TuZQKUNcv9sIumZiuORj1HGbxHiTHATPAQUHfTAP3UknWp1jnPJ6jfbCbW1PYoAsizq0tcTcf6vJNrxzjaPwCNN1tKcstKa4LgcrJa44cPH+FsvlTig9oKjhWT3WmSoUgpbLfz3O6Vkn6qDawljtYlZdRtKfAt1lcGZFTvWVxHCTLnTxQtcHhc4eRWgL0jlolEOHva4vIyRKcb4NYrXVy/3UOYVNg/GKr1B/f0YrXG+HyMswdXuHy4RrvOsI5rFEGFvCBb16LfibDXY29ZtojhO5MNrrDiWR0nmF/ReTbGyb2buPWl28jCFpP7D3XGFFmFdNji6DDEoNPg8SeXCMsGb94LcOtahWFaYz0Hfvf9EJdXLeqki7pTowipjAjl+nrr2m2cHB4ji9aYPp3h/vtLfPzpGKtmiOPeN3AcXsfy6hEuF+/h4F6Mr/6JFOOn9/HB7zX44Dt7uDhPgd4Ch/cSfOMnerj7xhO0cY3JNMZ0tsJ8UmG9alAXzETY+HMvYF3uN969obW/XNKdumTHJhwMEkmLF5MKUZshu3aI9PpQa2NvxDOX+wNl7Jx/5vytBBL74VZsqcQSjhhJ1lOSis7KUV0gn02wns6wXqwwPr/EalpifJ4rkRhnFXp71st2PG5RXvURJhlO7h3gxut7yAYFnp49wPhqoc8MaGjDzaGJkA0o7w3Q7/UR/K/vX7VEnmoIzU3QSXKYheSE94e4P+g8QyBQYlOT9dgW8LjDnAeUb+ngteNmnW2HqmXlPLi1zLcFAQz4bcB5KDKMi13NhlnAOxMKZgBdNGhNpr0kZwfIciF4wOprSBwI8dloadLz3FaOB0fKom3z21pXTlol4KnAzxkgSGJln6nAsVoa8JQcw+neeZIpSHaNwZmx4kbs7OQpo7IxcmDYGUiUlIIIYNZq3sraDW5ko1FfBfVmj87or7tTI/NsTZIH3cpkcLN3vZZ4sLOR9m7wY86ItTYdZUEV5FgvNx+AZlkHdctG06X6b6m3U0pbbR5QuX6fi4SbXVNREuVNNgjcvHmHy9ipRoLyn61MkPfKa1QjZmbrmRWmNX7dYLlcuj5mtI+nxtwVzDtzCmbHGBAoYMsyjRuDI46hB5sMJPlzHljqYUa5UMbgNsBsttLraS3d76vjrvU/k5kBD7lt0C+TBx4KFcEMG3Pb9ZrMj+NMkGUSM9aXsDUA55DAmAOk1jja5i2/P89XCvp4fbxOAZY4ViaT985nldHmnW5jzOq3pRqIM9BVDVnJANTkbrT1VxCv/lt0m3Trmg3OXeN6BgGEgBwryoPUANoF7ZJvhaEFl60FP7Zmtq0RVHtWMti3YHI6n2HQ72Nvf9+c7PzzoVFE0+BqPNazYGZNTMJyqc/s9rp6xva8Uzk+slbFgzKtC+fmqfpAgWRKnqxujvcpQOv2AP4/x2u9ogU86zMGeg58v9VqrffimHHf4EbKZ0VpHg9p3jcDa14jGVy+x3JFcwpLsqzy1QYo8pplK+96sfH6+dxkyU8JWhDg6mqMq8tL9XLjc+fc5lZj4xvj/Oxc84TPuEO5l+tr6OdKni+xWi8UaEYhAVwXoVxUfW9DAy2zySleffU1NWjnfkWA5/NZHCNb20xeuF6OThqtgKGqsV7lGh+uu9Hekd6T10pAw31cyQE1hLfgJGKwz0ONAW1ihjIcJwZfZL94fxzb1WKtwIa9BrnfsVk8a9w4TrxnvpZzoijZesCe+Wq90p7DZ0azDG8+s16ZlJLf43ja3mjAkEHjYjGX6UnJ5uVigXYkq45xJVjhdQVBpj3OziNfR8i9i3Pcfo9jSPBmUjhziOUYaC05C20mAiQzZLDr9ipJ6p5J4LJGs5SroGr0nAspr0/SVtfPkmPPM9dkusbs8f2VoHE1nnqOLnHok7DcP3i9fA3BoQf/DJh5DvF6uTZUO1qxvo6fU+rZSvwUWcLJEmgMRKyW09dG21HIvdIpA5xiwUA4z0JnMEKpMPuQuqQFf8uSOJw39hr+WzWZvFZX+6s4YENam+uJ5gSPZZfmso805nr3b7puSnZJNiyh5Jd1kgEKykMlO2WIHaA7WyCouGYSSXyzboyqXelzw7CPOBqi24nRpROmTJ7YQoQtKXi9jTPDKdHvsQ8kkwMBVvMC0/EK+Yq1ZmzDUmFVrVC3pfaYJEi0l7NfJp1OeV88F611DJ8v1w1ZZLKWdm4wxmGgyT0o1bmkyag/WgtxqpYpq3UpEM05Q8Mczvek12IwjMQoZWQv8xpB1RGL2lRrMMfTHyYoGQjWMcploEB9erVEvqq03yV0V00TFGDPPY5thJYMnR5QILC05rMTICQoYcxn5jVKtloGkHy/AEpKZ9VihagqxL5lBPGaY6zJLbDi7xHwi8WKNrJr72TMOcN9SOs0YsqVANHmOfdLfk+tVwSQnMkNk2LDDGGxQNKUSko0YYaaJixxhrDKkdY5wqYSCI2ZNEkSSRG5LgSO24bGqxj2u5jXOdImRD8kmg2Qcw2FNTqDBEm9wiAO0A27PElRtY2AZ5zFGO4NkXV4WnO0Shn5pHxN2WAyWWIxz7lroNsban3wvOT9RAlrlddubwzkIszxkrJgONCewX1yvuzi4eOnuJpdiYG6duMYg4E52TZMohcFogbqHznPK3zy+CkuZmvnHmt15HyGTBQXziOA0mFOD46BYlzJgcnQGrok0GNVLcNOjitNiVKVjtFgtVFSppeucf16haNjo09PH4d4fH+AIMnwytsBvvTNFndeZ9LlBEFdoZitcPl4htP7c4yvKhRVLLn0bL20etwOJd0EwpRrM/kOdBknBZRDm0R9XhWIE9bPRti/dogvf+1NvPrmdRTVHGdPL9Dv7iEaNkiyEP04RCe7wtPTD3D+uMDhoMXdoxzX2OJkFuB3fhBhPLf2RBX3+m6IwV6KV+/dwPXjawjrAOcffIr3v3OOHzxqcdVOkfQCHOJb6BQjNNXHiDof4eRmglvvrvH04xHe//YeHn88UMyyd3uKm2/NcPvLKcLOGvUqxuqqlRqDbUvEz9Aalk2ElcSude4c3fwa+sEM0foJwnqOtBOpLc2iLDE7rxCVqTklU/Gaxrh94wb6/YHFHVWDwsn7B/v7iPsjycRX04USTxVbNknpkqBPvPH0FBefPMDpozEefpKgLK6rdjjsXiLdm6CzlwtQVnWEbtFBE9/C6NbruPHmEUYnVxiPv4v51Rwtz1km5Cj9JTboR4g7CTrhHoL//ZNlyyJyBXo6qCxjrUx4UVjwTJDkWRXtOZYJ4WJhVnDXIEBBqjLetQIC3jgP3EzBMLNV/Az2AbJDmFkXbrg8LAQ+nTW9LAToJusMG3QAEkzSlEDg1IJpMY0b1zsGShbQMzZQ/ktZNueex4XDIm0FKUsd9Ldu3tD1KbPc2Kbma3uUrVbjWHPK8yxOwiawnqGQ7bVlhmMU6HWpm2ZxtI0BpSrGnBgTIx28C+J4DQQRPDTZDJqHIl/LZ5HnlsE2ydICOYFJElmRfr/jDucKqxVZVl6DXaPMI2RF71iHPEe/c6BAl4G+BV4MfjsbuZsFzWusi6stm7oJHKjhpotbqmAxzw0EFgzKaC/dZRDIQG2tv3loMkCu60D34Zk7D9a90QWBLx3b/ByxQ4bzkBlqWlcbECAY4fzge/ngjvOEARS/yAqIeRiPNcaD4QDDATfzBuPJRGNO1oUbLMeT1857Ua6BDLIyjm5s1ivLNMYEt4ELBN2h50wtDGDGmr9yoWSChHNSTcg5L21dcNvm8yRAZDDHz+L3CdiTNMVwOFQwwWdH2/rJ6UzvwfWmwJdNxkNukpnMF3wwyzEqChYb1AroCZQJghkb15Rr0Y6/rXRgExRz3ciJjg5wpYFkXQ/BGkIMBn2tR8rgbG4Een7mkAecX1xYYB0TaDn2U8kJA8f8nel0itl0pt8hu8Hx9gEwg0HOgcmUgIMBHQNRzpdC997t8rC04F8gWFb5a8tA6xnZGvftN9TGgQGZA7dKDrjX+nmh9aMG4wzGmGiIDFhXZu+upAHt8VcGJMOatVM2z9V+wq1tzjECWbWeiGicwCCI0hFKnew6lPklOHZsBMBD0A6QpcZm8oxKVMFFFIvdorkHB5ljJIZ1h9nmmCVkPCJjJePQkjByBCXDVTnGjmxEFWPvYE/1XHJjJdDRfm1W/xa3E3hyPnjm2hQJ3F7Nut9YtSDk2t1KUS3Zxj9efuUy4s5tlDV/3Hs45rwHgehOx+STRo9s6n8J8gkOeV1cg5LatiYz8nsinxPvV+swZSBMkM7MKRNv9joF5EoqmvySZxHnFuNjaz1gjrGSJDqDHP8921sqAXEPjjj/fFKTc51BNOdK2VQCf3xefo76M4f7v0CxQJpnkS1A820/7G/zQIhTS5Dy3nkumHTS3oNfXm2hfdLVRgro75Qa2L3zPbYsv78uY66tZk+y9zpGoKy5M+4hZhNzaGeV/ihJap9v7pXO1MgZGxlzyz3S6nU86NO170ioTY5XIYstyaGaVG5ITkWgjLs7m+gV2tZ0SDUFAntw0mBFCTOXnDQmjFaW27pfr3iy+egURHWGprJEHZWbNoewUTyYQijBgMVZdYA7t+/hxq1bSDPOJ2PIg7aLXu9Q7Dtrm5T0Wy91P3xTJu+Wc/Y/tPYdeZSLgZlPlphezbFeVQKEFB7lFaWBKy2qbszESU/rj4kdUxBYEpdfSlAoHrD1pFyGi3HkOMp9wvW5rVnD5pKXlH1KSSJjJjqMRgIpbUIWiUpg8ZLI+ZlsDt8wSb5Gmjbo9BOEvK60hyYPUK5rlOtKTpfj2RhRGuD1N1/H9ZsjZBn7SnIwqXzjowhtv+e54j4/ZZ3eZKwEpdRpZAtZL0upZ5So1clqOUVVrJHRQTPO1DdUSXjQtKdx0tgGAd1eXW3zRkHCBJiTX2tPlsGNzVPuC2IoneKN61p7B+f/4BhJkyMo14phcxqAhV1ESQaSvn2WRbKGL6Wsuqs/NA5iEpVEBM2gBp0O9nn9nFvLAgmBQAMUNBiKWiS9GAnbkrAPqRIwpuggSdAfdCUvTxLG0YxTGnQz3r8lRS8uppjPcrRNgi6TcpEl7zgHyMjXFYkJmvNQUk5XYe6HjMF4rvIcqnBxWeBqPJPjbpylSDqJ4kPtPyIlctD1WaUTcYrxfI2pc8hdMSZtG523g15Hc5L1hCKnRAYY6SB9oRS31r9XZDgTvvwHlS91i4Trl9Jofp8tYaquJORxwmR5gfUyRl70MTzo4M5XWtx+a41stManH1dKylYLqgP4BkC+arFmwinmc7Hr6XbZK5Y1uSUmE0tKjvqUN7dYL1pcjgNcVTH6oxBf+fpdvPP1V3Hn3j7SjPNsijjkvFqiCLuIoyP0wwGilmcJMDmvcHX2PjrtAxxnC5lJ/e5HADv+NEmMw5tHuH7nGo5PhuikIaYXMzy+/xRnH17h8SclLhcBmj7HOEG8eAe9to84fQhkH7NEGulxgF54F+NH1zG77KI7aHD7rRwHd67QJDNMl3NMr1aYX9UUGWhdcB9UWYVTt9Cpu2GiKL+J1+7luL4/k5R6ehngbFxjWeb0DkLSdiTPZVkEn2Wdc3kMkCQDMdEl2+pEhXppvvWTb0mWvZguMJ7OZQo0PDxGEiYI5yWq8QJPP3yIxz+8AOrr6Pfv4ejaANHgEmvcx3T1CIsVk5wZDuLrqJprWAYdBP0ax7fXuHs3woAYgEmfOECcrtFJZmpRdXGeY3EWIfiL/+O3W20obI5MuYoYEDtQi/VaQQSDFUkjHEukw5JzhRui5FoWHHk2hxumMVesp6CVdYphnzUeSwX0WWaBLUEFv7jglaGs+X4MCpi1tgBDwbOCfZM4Kcvt6tmY/fcBOResag02DW6t1sEzL1xk/H2yGAyCydLwZ6++cseAiAum+T0uSmXSdzL/ZGwZMOjQiC2YNSmKl0nR2W0l+2xmGvRZOYt9ef22iH2W2dvQs96GgJsZfNXJxPEGGLdsBKsAmUzJWswMmTkL7CnN4QZPgErAZwysgTzX3Nixety4RsOBgBcPVTY2ZvDBTcxYN5OuqoG1y/Dz/RRsO3ZajKwc9DKBG16zLLrJ7sQcZ2ZfzRmNwJPugqx9kkSUmTJZ8m+NIvhCyR8JxjZjvJWK+WIlSyow325yTs4XzgveJ4GLSYgsgC3nK2X6WGfFA59zh/NNtUHMlioYNdZRc9qx2vw+gZeeN0EZARlPpNYFeC7xYQGjgTaxujRayBnkG2OtAFXy5WrLgJKZ5tEQcpwSzU9eNxkkzf/UPZPlCnFpMkKuLQHPnKyVjR3XksaL1Ss11xSvgckDAyPKRhdM3hBYMmHEbD8BsTEeZPj4tzlc2j1aTQ6ZglRjy+BBACcxaaRMRAJKzlxQ4eWDLpDXnHHPLl8x8782AOZAJK9bUkmOSd1IRhUxkcRn6ZpNe3BhAWjjmM9QEk3/xeeibLdj6XwShAXzJs10xituvvpnLPmgAnwDW1obbLzOZEbMJARryiqrgduYC21dRr1Rild4qK9gZKymD34FM54xa6nRkiHnYWyaMu2Rm9YRaap5ouREZaYqko+KZjPJqKSkdJDUz6xNB+cCg1kmLDj3BI7Irrr5uj/oORdFxwo5HySZbzCYkLOqM131fRFZd7Upftj2bGwjtwYEkI3l9JJTA4pmp07Wx4MP7mtUYHC+6JkzKSAGwVg0/2XnhJfMm7KFwIPyKO+CqnoursnEfc/tbXG2UrDgkxCaF4qIjXk1CblXzGzbl3hQ6K9BVWOhrWMz1DAg4JlGX9MstQyJKJ6JLuGie/eyWweSet2Ofp/7s1hj7Uum6tB+pfvYAivev4CSlw67fpWanzrPbMx1Djm5vaS52sdsTXnVgvZpV8/qJbcelMbO9dWzmVZ1YvObUkImwKw2dbQpT1D52k4bGJ9oSmJ+to2TU3fvPFNjx7mvZEpQW7KUz1pJGdc2huekzhPxJlYeQTCloFfOh0yO+RYzDbo9F0Tv9F/1686fS2QwKUNl0sTWoZm+2DwzN12up/20h8nlHMPRAQ729xBEFfjYZvMpmoqBXYpi3Sg2YIKXyU/1O3TP2kzKTDU0rRc2z3g+sCyXTkHcTWPKMMksMGHWoBOligPE7rH+Utfo6ouZbEpT1JS6Ofk/50maWjyjxKBjqwl2VnNTo3i8rYSXO8/E/vE8i0cGEOiKE1i/RtYTmo8XgQDVYzReitHr9JEvCUxYT5uCefxFPkcd1rh99xYO9jpie6mIiVztL++JIJzuqVJA0Qh2wsTjUmc4pbpMZnNsCIz07LlfpAaiUvZHRYj5eI5izXthRS5ZVNs7YprFbJKb9gyN7bcEs/rBOumv9skkVoKfSeYoiUUmnJ9fYLlcY7R/Fx3W/hZrPcuc+1CYirWhk20WNoiShtG6enRS9sxrTTs02mHTzxa9rCt562w6x3qyQFDSZZQFUGwLEiPq0JiHqicy3ASNlVx2aeA07HXQI6Dz5zjZ09EIB10mqxusliWWKybZS0mxeQ5JwaAEG42gWGdK0sOSSaxaFfu/0xP5wZNzzJcF4oytK7qqVyY72dY8O+UNrDnLulf2MKVB1IrnNYE7E8lZjP29gcWdlcmFqfpRu3rtXwaAlChx5y/PNrkF88kxtmjsD78Uy4Vsz5IacRDUUi+lcV+1hFG3QDw8R9u5QI4lJjkfZoO9AXAwHCGsM0wna5lwUSp9fG2EYWq1r/NVidmqwWptSbwspjkVlWRWJ9seRHjrq0f46jev4fgG5f5LtTdqijk6KRON4vDZJRWdZoCwSXB8dA9ZdBNjOsCef4Bg9hjVqsZ7M4BeWv2DEW68cgP7xwON5+T8DBePJ5iclpieN5iOA6yaGBGf6aqP9uqe5PpJ/xGaziNqozE67mGYvoHleISmDLF3WOPaKzOUyQNczcaqe+W+UxVMOFBG3UMbUlWwUGLOEnf0TB6gF+3j3r0VBtkY84sCjz8FnjylgRZw/WSAUedENbDdToNiFeLD9x6jWEQYjk6QdLtSZJQoUAclbr87wN7+UGqJxTpH3Ovj8PotRG0HNfPk0wbrsxz5JePEEcjxZMM1gt4pVs2nuJg8xHjCuKqPasyz4TqaZIA6LpH2J5Ja97IAcZahNxqgN2BN9gzLvMXZoyWKyw6Cf/0/+s8EPMUGKONPmZJJb30wuD1MqNu3QJZ/G5PHw8xlUV29ks8EeymTpHSIJYfi5ptmHZfJpt2yHVwCiKyPCO1ztbnu1HopIHCyHiZ2TPyxtVtXRpHqARco0Caerycw46Hn2TI71FlgT0aoQs8BFwV5DOhUt+drK60+x9fsGRjz0l6XmVYQbYuP5gTdXm8LHmRhTfknQSQPSJNmmhEOqWoD6z6w8RI3sZctgwwDDD5g4KKzYLBRJlCNgcUCGHi0jKGBRAtaGaDymZl1uQFMqfntoPeOgU7CxVmsQElSaQucDdDaoclnkkZmG04A4cGYTEQiA5O6XlqC5y7w9iyb6vucy54LUCoVOT8bqGwCUFc/qICQMgvH3HHe8XuaMy44F4BhAEu5qWpLrB5ODl6OrVEm0DVB1xx3TILeVwGdJUEUGBbGUDMoNekw34Tvbewmh0YBVW2ssklkM73OWEVjKMWSVQRozhTE9d/bBCCb2swWfX281XmapM4xrUzi5KwPo3yJEjV+XqggXGexY7utB6A53dFG39fEct4zuLAEgbFhBjwhMxF+Uc5D9o/35B0oOeA8/KLYNPrqtygpvdUIi3XSa2gk0diB5dYr553kXw7Qe2AQ86BnYsmZyxjTF1pSy0uAA0oZLbElpYEzjPJrgJ9JsKjaUtcDkc/S1qW1HjE2x9g2Nsb2rJEBXZNCqk6KBgxZijDmGrbsugB/Q+benDj9GpA0MubzdXJVEUAmffTBuoLdPDQGVbWIBrp5f1wzPpBn+BImpgbwsjILbE36JOBWFFitWiwXTFYwDUw3ygzdHuXI1qrCSgkqhG0pxpr7huSNTu6p4E8uixxjBkamJGB2nvcoCZ0DemJQ4ghFReWA1TprHxd4tvkseSBZOCu+0th4+S0Xmpdd8nOMTbJ6es8ke88Aq022RuRWELFrxmN7+JbJsznLuWNMpxWLy8FWtbu2j9sz4D64LcPQOebAltXXuvXFgMUzxr7/JssMNpJytjngGov13qqv8xJbx7h5cMj5w7FkYsWk25Y04dxmzacUGZIE+kSCmXX4hIav9edcT9P+xlhEP3dJAkm4K0ugKCnhasi3QMzOwa2XrckrmXTRvHLlIHrmzsTHFEZkqI/dvm37vjewcUIiAzhUdTinXn6GN0TTfkKJNM/YskK/M3KAwe0xLqnnn4GNr+shqHpAiyFM8mrzQeuNcvR4z5Wn+MSC7S9WlmL3G3JvirY19pZAtAQjFQViDpoWq/ES0/HSauBBdn6MIp9gNr1EmvTBlov52uIHyi3t+ThQ6M5cnTssL9C8SyHVE9l69hokzcb9mcwCxymgEUmKTtbVWaUEc2FMvurovAql05VTKO+J+xLlo77syIBnbAqROtQY2wmh4nz9zfOPcnAlMhWgckh5TvP+K1N1cb+XUSHrHQN0yGoQ8K25pqkYShGlTJCyfq9BqPpCAoZU9yCjIQJhqgtUIkSDkAgx0eqywZxSUKMCTGrrr0/mShHifhcB93kKZenYOl+hLipJ8KXUkay9ECNDhdBGfeakr7t7vEm2bc/hHKD09OjoSPHofLHA2dmZgGK37Uk6LafafO2AcSZwrJIg7sexqRC0+7gOCIPB0OqAK7KBHYGbmpL7+VJAWwkGjkfWkQmSkrliDwtJIhn5dJIQCfd6SbYZp1QyZRqO9nBt1NPrKZVmfZ39YcLdEg1S6HH+wkpVCtbxuhI1nXcukcgJNJlPscxLhDGZXNblEzizxGmFXo+1m0wQ1mqxQ3l0Lnk7sZ7FL71eJuDJcp0wZ410jIwOwIydAitpWRK0c9/hmcL5nxdYthWaKFBrHM2lyvaAkqq3tsaMz5IGNEGKXrcv06240yLqknU8w7IaowxK9A4SjAZ9HOztIUFHTrNPH09wdTXRXr9/2EEWt1it6PJKJ2i6HrNOnKCdCdoQRwcjvPHlQ3z9Hy9x/XYXiGeYzFeYTnKUq5JFvzJso8eJyiYpya95f6w3HeD46A30kyFXSY26AAAgAElEQVQWT09x9uEnuHw8xUUXYCeQ3l4Phyd7yLpMhM8wu1win1TIJ0xYAfNViIK111GKaH0DnfwewmCGIv4EZecC6XCAg4M7qm1sqwr9boPRfoOkM8VkeaHEQyn5fyAAXZYRipJ9Whu0TIwymUGWuzPAoHeAu9c4QcZiXS+fVpheAuuciQXulRH66QkO9oY4PMjQTbv49OMHmIzn6FJmnPRZtIgo7WB0eIz08EpYa01PgSjEYH9PJTao+4hWQ7TLDtpJiGZaq0zg0wc/QBU9RGf/EnFvgsV6gYvzGpNxhGBJ1dE+uoMjdAc9ROkKRXmGIKDyK1FfXKYqKNJmPL2eN0iLGMGf/pX/sC3IjsgO3YIJBjAKXHXQWU2CD+CtpslqOwzYOIMyp7FXgCUTDDtEvEMW3d2Wi6VjcZzltOSnyiHptZSWcTPQ5rVxynLmLG5b46JJEwMfJmXavNxtSFZ/x3ONmUMv++H1EFwQkGxAGSVii7nLzLqstA+o5YhpAayvVfH1nZIT0TDA1cqY6UWsPkwWHJl8TeCFARvrEQjUycBKBsfGuiYt8l/8LAZsAk4y8SH7FOuPgJ4znxG76errtAE7AxuTnLixcOOnYISvJzm56Ylmx4OAjGOs9N5UZJAWd7WHfow2ZknuWbJg35tw6JqViTXZBgNT/h7PYbrUKeAtyGYbu+NrtLhhWwBvrMcGuTsZoD+/jK0gAHT9B13A4dldb7qjoDiKZSbgazf5nJWccFLI3fFWsOyBpzvEPCiQBHOxFthTY2caTPCgZUzLJrveTItJDQYrkkSyrtRqR2USUhuryTFn81wmIQ2wbqVyqqFzjAaDjrRjWXtdl7OXE5vPxC3rNTihKYXT3OEBuK0vleucpOdk7yI0UiIY0yRpaWySuQ3bQoDCMRPLYJJoAgUBMyaJFGxatlP1fG6tmwRw2wuS9yQVAJMnMl0x0xbVg6gm1iS5nr1LY2txYsDUwL6x9bbWDOwz8Ek3rI9PXvlA37OHSpw4YKF9ZqfFh3+2lDvHaoxsTJXNBbfHeXMjOata6QAPNWOaG0lGOae1H7oAwNgbqwPza9cHQV4CqbXm6mL1Gsc0eXbK1nuDtGfZbAMYtm75pVYWUkdUWMxZC+uMo5y6IEkZ8NgfA0NQMEdZL++BoNzqDAlAOXctoVLVa9QNn7HtvVpDBF8b2aSpH1ZrsiuW6ODvcu/hM2RAaI6i9qy8m7Y5tu6UaDDIoakSpc40RGIwQ6Z3R6ZtY2GBKA9ahAxSDXDvrktf26cxDkxC65M2WptRLPmzkmuUPzN5RFDtapT8Hqbn59QqkuzVPSkabNA9k2dzb8P4ySDKkiL8nvYH5+io9xDLSXMY7jMW6HuW0o+HZPzuLKRUzO9B2td8XaM/R+sa3Q6NNmxNeBDs9zpLKrp554yV9D5qS2FJLgEyBwzVC9SDV/dZ9rlWp2t7LhmWjjNssr3JKRftZ6rr5LZjHgW7c96fW3wvjS+TuM7Vlmecn1d8RqoflWmS3GtsjWv9uuS1CB1/byajJVOiZbHrOmyX7KKFQEZAlJEZy2vMqc5KJx9X6Q7LKy6fmskO24PMJ3jy+EN8/NE/wGx6gQgplvMS6xUBmjHCHsRrr3PAk+9bl6VYMQF817JV76vzM1Zga79DR1ImbsimMnHEJJPt75ZgMjdUsAbLGZHxvNAacEZkZtZj48Q5wfVke6WT2KvsqBW7yLmfVoXJJH3dcN1gsaCqy/YY/0VTFp0jTvWk85rQVBSWteWIMvb2y5DKsIltRSq0dakAnvdEZpZrLagizJcr9YOkrI7XIjUOjfmKtVqnIMlkZsPnI68FJdtrrRsCYcUgNAZTssbu3xKklhgUxHZKJfPTcAkvV8oyHLF2M9H40DiLDp/RqjTvA65ReQDUSgB1ex2BXH4eSQt6N5CtpPqEe/5oNNSeWFYMpulRwZYkZKxXKMVWc/Ix1mNi1PWvdT1nacrE+01ZckGKSPPDJMX8He6dh0MmU7lPsLTBHG4pS7bzizETTfpoZmZmeBxPb7aohJFLSPP5VWz+o57LLPvqIs56YrG6aYuTo4Hkruv5EotxjinjGfoh1ExWMF5r0e9lONgfYtDvYjVbK4nCGr8OEyZM4LTAbDHHmiCd7DKfd9FgnC9lJLQ3GmFAarKw2nyunnVbg2kI9u+MWE+tM77E/kmN4XEFpFPkzUIuxPv7x3a+NBlW8wBXp5S9rjGbroFmjTil8aBwo9oPtUwypWzvk2u+Hp9keP2Na3j7nSN86a1zGdSN53O1IslLMy5lfXO5CtEWMUriAcYDVFxSIdeUODg5xquv3EVaNZh8+gSPPnqEJzXndIm4l6G/R1WaJfFQBGgWIWZnOa7mFWby1aL5WA/70ZsY4jbK6hTT5odYJWOkwyF6yR0k2QK9/gx7owIZDYzWJaaz3ByYHXZi7TBjZk0FOSITsJm79vH1fdx55RqujU5x/+MLnD1ZIyfz62KGfBVgPmGcw5IrJrs62BsNMb5kreUMSdpBG6QoKiZTu7j5ymvY2yfTucKirATm9w/30en00OZddOobiKsjdJs+BkqeN3jw5Ps4n/8BZvkPsCwusWDCadpiNY8QNx1UOddCpnY3CZPzdNsl4ylXb1NsBXEpfxqWDPXok/OLf/4vtMq4KPvMSW/Uv4JiH7izRtMxg5vNzwfJ1Ge77LeBQQuw7dDYsoHMvlBSazU/1gDapGJkBMmAprLaFZPj5DLcMI2JMraGmzY3piyzTJNJlmxLtTPVnHhVw6Ut1A4RO7xNcsnP8fJEbgIEnuYYawYFkpNpwyKAsEw6QYWvC+TPLGts7nImq7JDhokzO+wcIPaZ+x1GUhJIGKOyCVbdRusDUQU2IYO/reOvmplLbuGyJAogGBCEDrwbmPQyXo2XM7xpafTj2wm4g5zvY8GSSeRoEsSyCR/0+EPfB/UKSlj3qNo8Z9zk3pOXJFAva3oCEDOt2I69mxdOfuODeRrvMHPqM9ieQeLPfQCoMJ1GABvzKt831p6r6rxU0+usv52zrZcFSini+nmZfMQxuC7489l7H2zwPYs12SHLQvIZJKxjVhNcA8Jq08FM7dIOBh6YNIPYOqFug0wqn6xNggWOHjBZ9tsCBQUosRnY7B40YhR5APnaRAZ/ssMmYCALYoDeDmRmx8lGx+i6lg4WkHl5nLGNtmYc8JQ82ORxxpCa5NIDNY19xVpJm4fPA3YfIHAHIMNDIOSDHAU0LrGhWnAyaGSOfRsXx1z4oFmf6erOeFD7gJtzzgfv20SHSdVsLdhaU99EB+y1lwlTlAiatQE5b5ji9gp9lurQ1G5eQbCYEieDtPpiSkuNBbd9zda3mCGXBOEYWWLKZKgK8Ry49c/YOwP78RNb52TWej4uwBbr68wyVBOcc207NkvxuHeOdnWDBKBkDXKTyvNzBZB87alknlz7DPaoSqDBiwtufS2cc3Yx4yYCAQa5Juvzday2D5uZksZCzpKWkJAz9k5wbuyWOW76INjXSPp5tF3fziHWsZe7CUGtF96yZ7LpmiD22ta81fxSkmzumPYMyHgZ0NnsY2JJtkZCek3Tk9TP0n42lt752RaMfS5HW+Zv7jp25zb3Wd6jCXFsDtrzfxZU+ppayuB258xmf3XaVf5umvScFNVUMCoh8O0YHCh2B+hmHT2zf21M78jM8QyhuNE59Xrm06l2LDHGIMGeo+Ust0DcT2MldxqOFfcWc1Le7iuuvYdzTKck1+ptDWTpGbgEp0+yEfCzd6WBZO9K6hya/eDz0yTt9YnZbdsoD0S0V/JZyyPCAOa2JZUBZXuULZCfK6Am+zkdn+HDD76D73z7b6MqFphP5phPmHgr6XW6AQICxa7ljSUAAyX06DZrtJvt1zK2kbgiQqNCTZfQcAkdnhVeqqvXO5NH3n0tRsADGIuj7BzyX6623bubOnmtFFnegdklWQKsbAxaxgAMr2myRLNDA1FE6CpHCpk4VhCjvpv8Ut2okgFs3xMiGbJelLJLiiQpaOa5n6tu0AB+iJD7HdvAUAmVktk1+b8ZUTVoihU6JAhaqgYCJQgSOe4aIqA/BN1/lcgSm7c129tNPvm9nO9tMnuX2PcxmzPC8+7yigfY55GJJZVUEGSzpCJ2wLNGG9PAroOgia19RLFAhArDPvcFrmteF8tXSnTjUr1XKV5t6P3A5G5DJ9wQ5XopME72s3H7D8lluqCy3Ig19+aKTCad8m4KPsnAMU6iaSKlqexkaa1yqKiiOVpdm3JH4+BrtF3PAK9EbEOOBxM51ne0S7nk/hC3TkZ45eahjC7Hp5eYnC1wcTVRS6Gcn+eUcizT2Rv25NbKMjs+FgKybpIpKcBE0Xy50P4XpXQGTtAUNa6WM5CoOzk6xohgZV0a4G9rrNoKlRSTmbot0FgpDBe4dTfCtTspwmyNoiFzT4OZEyxWOabjAvNJgOUsRb6IVXfc8HmwHjFZsTwVQUo1QYVVw3YwFYb7MW7d6eLm7SEO2R5leY7JrELR0LAnRtylBjhHWa+kZijXpjyTIqki956hoDPyfoU337yBOycHSIs1Tu9/go+eNljmNDXqIaWXCrXETSF2t11GOL0/xsUix0LS5hiD7gjXem+i146Q56eYVg+wiCZqWBnVJzg4XuLgaIbBwBzsF7MQywVbE1F7Yaw35ba6NB7hQR9hMDSMMGjwymtdvPHWIdrFx/jed+dYFg0G+wFGIxJKLfJJF5NxATZQZS/cMk+VqJpPaH6Wy7E2JADkB0QRbt99BUe9LsaLJeZljWzQw8nJATo8a6YtkvI6utEdDLMR+h1K0mtcjD/EePl9PL38Pi7Gl5hOKf9neMWyulTlRfWaZUaUQKfIeh0ZuLFWeTXlfTXI+jGOr93AwcExru3tI/hn/8K/33rXUspM5aDnmkVbXZ4dmJJ9ukyvDHjU28eOKu/Iqmyc732mzcT+XwG32A/TqvM9VRtZGKAgJU+ZBQLmTex7VkTOw5jfJ5NiwTuvhdp6nxGjXExZcPeHv2tyM+sb490YGfyKaXF2/NxweRjGTn7E+2Dg7ANIX0MoYEBNv9icrVzTuRfp2sxcJEK5NhMBC6xoXWz24rxvH9BSssT9ntp6zzr6gMaPnwK9zMkvHFtj5gI+TPWtSuwQV1aP8gYnkzWwZtchsxSCAEotfKNuN44eOHgJIgGWZ3AsgHSZZFe7x9fL2Mldk8+oWxDlm8Nz0yXzQtc2k7ZZ3ZQFjTa/bO5Q8qCG2D7scU662xYb9jsG7q3uzQcwDIp9kEeWxxaybydgmWLJaZ1UU2zFbsbYZ/xdwLUB5iqu52FhtXgmOfPtg/gMTP6pZ0Uvj41Lrbm+GnNndcn8Izcvd13epEYJAgE5C4pVz+KCNDv4tskfk3qbfDhmUKE5aEDCnEqtQbm5JjNIpF04s/JmvuIDU8/uGAix+9q0fXDMuwffevbudQw4CNx32ZrNGndJDO0PrD/0bp7GNdt9iP2wTDlTF35uCpTtsM3bhJZl573Eyks+PcvkmVwFII7x9EHu5rW7MnL2M3QskF9n+n83N8T+CPjYGvaAd5sM8eyQNLyOrd3Wlu8CT+1PSUcbPf/tazC906kHpmIcW2N1FZw7ebUxcybJlEzFMRUekPn5aMkJY3I5Ll0yC96FeqexN4NDBmsGnih9tmSXjaUl/7xqxEACgStbWRhjZXPY9hr//I25sb3JAIuNpYcJft7zbxbPCrj4ZNdO4sVlSxQUMwjzDOCGnXHvbVPTrtWGw7f88eocSiMdS+VMPvya38xn9+ZicRl0NnR5NZmdWChfeqDEkiW9tG+7+H83MWB7or1G9+ZaG+l3/NdzPVL1WiXHHNT1zOOm76Zj+2S0ZBJxK1uIN8ZZlkywml/JNd3n2Tx2TKYr39CaY5LHKR3Ermnh2f2JSfOAni6YroaUjIv2E/dsfY19W3G8LEnF31XCzyU2N7esZKQ9Rvu5XaN8GVy7F5tDdg92zcbUSvrt5u2GifVzzAZ7E2vsnpFsR0GxuubMBjO788QBOF5Dhsp6z9Lwa3aBDz/4Nv7wO3+XBSF48uCRgCcNu8qWjrHmhmttw1zinOCQ1679lV4YPAetnyQ/je15clIzZMMy+gcEqNgaxMmxXNGKWEZGmIKYOq92E6wGYG3OetMcSwYwic5rMdd03oUcX+zfeqYh0HGxFVEBa8z5YybdWt47mUbK6IGCCX6ya8UKYVupvl3nEKWMMa89RMDAPTDioUsWjIErjXNWNBWs5M7JT2VAGXb7un8xfLofJvSs1lHvzf6cZLmZmE8tUcTr9aoMJbF5vjfWJm73y68bfc+1E7PEv7G4MZVGXStj8klTsanVDOfjBaqIipVQ0loqhbinEoBke8cYHNxCtzNEWy0RVgvELeWZMzSqT6aCgUwNW7IsseL1DffRP7mB3ugQUVFhPwpw9uCHyBcTFPThCOjBYEB7dP0VXL95B6PRHjoiJBoUy6X1ZiXTGlNJwhjWtZXhLBZzb2qpDevuOyy4vcaDbgPm5vsgMM65QcDdFnjr7nXcOt5DPrvC0wdPcfFkhqfn51hXaj4kyS0ZX2ZAyNCS5WU5TUyHWzoPsxcrczVSrRQCvup2QaOYdYlZuUaQJbh5/Qb22G5mYU7l66bCvMzlqhqGqaS2lv7IceN2Dyc3hmiCEiv5TwRoiwzT2QxXTPqsEzRlH22Zyqcjapbo9RpE2RnCJEfDVlx0W60r9EcZjljTOOJeVGK1KDB7EiOI99Dp76O730V3v0Lcm6EOz5EXM5WKUK2QLxsspsB6niLIhgiGE1y/2cUbZBQHKVaTh3hyukSFFHF3hIjmjyRR2gIpPT1mLZ7ev8B4tVYvXkQJhoN9HHROEOWsgZ4gxxR5vGLFDeJqHwfHBfb26SrN04TJoAR5nqkmPBsmqrUfXyyxmAF13kEnvomoHaJu2LpkjMPrK1y7lWD+9AIf3W+R7AE370U4OglQLxvUsxHYAaNN6ZETIF8kWM4aXJ5WmFwyITtAklGGHCDqBLhx+zqidYvZqsI6iNDbG+L68R4GUYvZ0ymKSR+9+BUlcdflGZbrCSbzx+j0Z8irCxmRzabA9IoRxRDdwwSjXoAoL5FPcxlEdfp92SMvpyWWY+u80ekPMDq8iZu338Tbb34JwS//B3++1QbJVlWumFnFx0mKHrXsTtL67JawbQDv3etMkuv7HNrhZECRJiZcIL6dhDGhslSXWVGILLWAiBlHZn0IsqylBzcy22iNjbADj0XfW7BmdYzU0ntJHwetN+gi65psydfBbbLo/tBGiyGdRykhdFly9fZ0gMCkSDykPVhm0LV1lPO9HV0kgjK3TcOOI9dvSRQ6nUhZi8T8bIssDuRWqkPcBY+bwNoF5N2eSQmVSdRBbpJmawPge9iJD9qaK7ig0memBcKp2ZfDlx1ePrA2ZsRqbMUWKTNHtmDbm89nkn2Wm4uk1xuJ4TW5lp33fC7edIVBdZrQAnvbS5Ev8nIrAw6WHCAtr8z1ToLCnCztuRlYJuiicUHq3B5tTlldq2XCZa6ww8jx88wVcFsf6+uiVL+qIMdJzlyAKxDuDrQkYk8j9hbzvRJ3gmtXM6rAb9N3x/UjdfoHJRlkZsNjhm2JtgZHHmx5MGFufDSyMOdgJUrceOwGlZKSMnSiGwL43sbGSh7PQ0Hzg3PdDCU2DMZuL0ad7fZD9epyMlIPLHblqp5dVMZ8A1YsGNO6ZnLHA2iSAA5EbcDdjnTOGl7HCoCY6fcJDyUy/Hu44EJMlquVNTC0laR75sknFARo/PpwSSVf32g1qdz0rJWJZ9/MtMwObP9Vt2sbT1fH5fsc+oBe48Jgcm3GGj5oV73jjsOnriegiZnJW/1YeJZ7d39koKp7VY9Ys6S3foUmZefvGMNpJQWU9nNemwLEWlKYe3KLbscONa5TvYcDDxvjMNZgo4s47G/MaBTse/ZZe5WL+2KrRfPGRJ4HM4DpTFs03d1+L4bc9W3dkbgK4Djgs7u+fescJS8kKSULYgBL9edSrbg+x66G2PaWbV2kScetR56vxzdmicPgJbROtmSb8wYE6dm5FgBS9+i9TaJsZL8BJo4jHTx5llg9raEqS4S5pJ7Wql3zF345Kexu0LgFXlu2nj/P1zwjrO7Xr8WtCsQBOWd/6luZ2HU52SzroqVeqNGEBVrWCbkWYrZfWY9J/6XzgSY3LqGnZ+4ZYLc8tAepjYGBBakavIu6A5hWGsBz0xgjOxe2DK/axGyUKRwvS6bxNZRJKkklKaNdmxK5tZmbGRCzL2FL11/W9kbWz1nSwdoMuWfkX6xHz3OA7TrohAlU+QSPH3wXP/zBtzEfP8WTTx9gOcuxJHOTs8UTvQPs3KE0V2cJk2Zdtv8ZoWYbISb9qkI1hNyDmaxh//aWLY94Psax2EbetwGm2pxG6Zab0zmcDrCWLGXSxRxqLc6hPJ1jQjlnoPOrQNHM5IybdVgD3EUoOTbBizGZkuZ1Dfi21BSyrCUo6P6Dcj1Gq76UND5K0RzcRhoBxWqCNGCvR/b8zLFaLK1lAhnkdoE4amSw08262rPZimrNGEYsnNWyFqsCneG+/g47fXRGQ4RNgdnpQ8SUz5PpE9upgkqUnBtljeToGq7ffAXdTg9lXqFcF+irxdUO1+sIBJ0PUlvZmS6VGkE9WhweHWG0NxJp4SXKZb5EcPEevvO9D7EoDQiWrPNcLjQ9qjrB4Z038I0//nP40rvvAsUcXayQT5/i93/n7+LJg0+xXtJcyuLNgnWSUYqjr3wVb3/rp/HmG19BvFjiCBV+/+/8LXz8gz/E2dUFZmWrmj+MbuKP/fwv4id/+mdw48YNDLJE/g102G1aOtTTuZU9YBmveik3vUWobMrR1DSLdE7ktnU9s3/50jVjstkftRZgPn/wMT55/w/x+rUDDJMQ88tTPHl8iidPpzi7HNNrHW2cIm9oJJWrdo97zNHxIfodqDaVElv6PhRkItlv17lb81lTC9oJ+Qxb1e1eP7mGfpJiPaUz6wTrtsLVeqE2RVw07J3aiTtiSem+TxDO210X3LMlp5H0lT1uKyYn2CKRa65cIMEY3W6FujtGxT6aVYRc7fn6GO3RRGek83K1mAtM9rNXMTy4JikpmfreHrB3RDbvEnn5MYrqFFE70Rx/+rDAxWmIIB0hGM2Q9hoc9Uc47GTIggmyJEeJFHXYB9IOkh49Mpg8aDG7nOP8yRiLVYmCSaiIpRQdZCzn4bpmfE8vjQxqURMVLBlg32D2deWfCFGWoKwDpP0+brxyS8/7yf1TnD8MgPVd7PfeQtjQ9f4UZfNDVMGnKHgmrAJcrYH4ALh2L8SN2yE6QYV2nSJKWlRkwBlPNKFYxqtT4PxphcmYyQ22Suph//gQ127fwOzsHCvGkZ0hhvsjXDvsot8ucfrhA1w+YEuhE7A94ePpR2oXxvV++04mHMF9cTYB5pMEh6NX8erXX8WtkwhJMcXs9BwP719Y7THbPRcE610Uyy7KJkUd857fxE/8xDcR/HO/8u+2PIzJWPhA19cW+EPKtxLxAapJmizYZCZJWVIHAnybERXpi+kw0FCULHQ3eYqxX7bJEFSY5JQ1jWoQZIAUDFZNTkdQpObNlAoUufVW5PecsywDsCV17GJnrBaJk4V21hbsOQmhO6R3M/CjjrkS+oBNIYVz47NaUQeiHSDktUtWy01eroxbEM6cqpzIBGCM9fTZONXNUt7CDOzGvc/1bPON0l3AScfTZb7cmH9Y2xnvBug+U02dKUM0CSy/BCp9vQtZE3egERBzHDb9+NgT0tVkqi5J7IaOEwv8dqztbcO3YINa/iYgMDRpNJ+NGUu5wJ41E8wOMw5x/fS4UVqPVguctmwfLVa8oZQZY+yCMvXlUj1EDWbc2X5EgFEsmUlufO2WWn+4rLc/vAy0WM2TZyj9/GUixLvmcXPlONn4+UCWJizGJll9rZRJFoSEVt+iejSBPKsPZGZAC19zudo0XHd6datv8kzeMxJYC6ba1UrzyhIljpF04NrLb6nVp9SHI8d1wmu0eNISEFwTcch6G8sIe1mijf024GTowPGyWmWrMfGgS8ke55QpqTmz0xt5psnovMupB6TGNhu7vAFXDszoAj0Io73/xpTGMvSUKYslceZC/HHVWhsTD/i29Z+29hSQumDUS3f9c/RyX5P7WbP4XQm7d6sVm+EDWrIEqsdxTKtr/eDPfYFsPm+5GjsjI/fcBZ6dxFX3qf1wa1Tjn7lneLXHEkxGZhbix0brzBl08AA2Js4kn/wJa4/4nBnkWpBtyS2pUiyX42Tart2CV29ozXBur1CzrYRLAkn7ZiHNJsDXtUpxsrk0vYJzXIkaB3BkmEA5mDOR8nPH76t8mUoKPFPuGGe//rVPEfBpb6ahxrYOzVgmSyhsZKSaS5Yk09x1IIp7KtUoGzArMGJg3oMWfy7ZEnXmWK4FgDEHBPp0c/dSawNFBEI0yfCtgcTqu3XgW9ao/pWlClz77ozx+4+/B2sRZvJrP65GUDrVhJ6zAX8Bux0nYZ+YMeDu+x+b2sf2Vbt+1VU76brNtwYZ2W2xKq43qDPw8ckiUwHwtVZeo0SiY5PNyM9MkMxxmjXmXEuO8XQKHr+nmxSVtVjmXbD7xdeo5pOKHMntmdCzdkbcN/h6Aj3Ku+Xcy5pg1uetTQLsZqixnm4f8UCf68wz/RZT7IJwd+azZ7DKUf5vwt4zWJLrOhP8siqzsuzzrl+/tmiD7gYaQIOEd2wSjgANCJAiKUockpJGO7PSxm7sRsyP/bl/N2J3RxO7o9idGcVGSCNKHIoSDQjBECABwnaj0d53P2/qla/MSr9xzr238tZDc6cjEOh+r8zNa8495jvfFzFsNJclzN0m2vWbuHD6A6wvLaO6VkOt0UXXo4oTBZ0xO3s0j5adx+TUDHbvvQ379u1HaXIvVtbWcb/ejFIAACAASURBVPPaFTTqmxgZHsK+/QcwPjmLbK4Ayy6zzSGLyIyvPQ9ejyC9ddQ3N9BpNRimS4nnbIl682xuU6BeLIEqE4Eo9UeRn+WHDqrNRZYhqpTHuDeuVB6FbVdgZknyilBaNuySkKlDaMDvtuF317G5fh5ri5dQW11Bq9bC8NQePPeDf4M4cJAELdiGj+rqTXz80Xt4/53foNMhSawS9u+aw7aJCQ46yddaWljBwtISXGpCI2g/M8CHMKMEpZFxhImJuz57P47efRdatQ384h9+iE51keG2ATnRho04YyLM5JAbmcDDTzyNx594FuOjM2jWO1hfW8PINnqWFDWlEg6M/pCklxb1dIdEmkT60gnGxsZYA5R73WUC021t4sYrf4mfvfprrNSJ0Zb6/HoIuhR4GgiNInYfPobHv/YiDt93N3qtdQxbPsLWGn75kx/i+qULcDsdfu4gSNDpGgitPHY89Bge+dKL+Oy9D8JstzGV+PjnH/4/OPHOq1jdXEE3NtCkmGtiB770rR/ggce/wMQ9fqcOK3FhkRQXq0FQkEUoOFFcEUkISqSRtSNfh0gShc/JXpGUxuPEoGS1Zn/aoSqeD9uMEHp1XDv3Ed597WXsGCkjF3qIul10ux5qboBqi2RXcgiyObhhAjcguSIT45MTOHL4doyWDA6Qi1QASoBOq4XaZo3ZbOlcE4FUrVpDc73GOp7U41kplWGTv0e9wqaJkalJhJQw9kVSlGoKOQNoNRtoNduiWCHRYzBtGPkxjE4MIz9EcFZB4Jg1PETBBhqbZ1CvtVA3YhRGJzC7/SAmJ29DPj8FJARFJRKkDP9HJEPEkWEXST+azgRpnZKkC6Elq4iNy/CCS+g0rqG2cR1ra1U06hl0qeV0uodcIUHsGDBdA+OFBOPDCbo+0OoJaHVppIKhsTLiyMfm6ibaDVHVI7KeKEv6rwKKWzQTUCTBJGl5A0YhhOESwoKQ5Rnk8iby5QSZYsD9pnaJ+jd3Ip8L4bV9hO292D78FMaLB7GxNo9a7RP44QUkmRvo9jbh1IbQiXNYc9swh3rYtTeD2/ZQA0SEjGnAZ/msBLYhUAy+Q8GhgZXlBLVNMp9DGB3bgUJpAm64DJeg0KUR1psdzSdI2itYuXAZK9d9+E4erpGgk6UkCJC3gdnZIfYOHKow12P0nCL27b0XB459DlMjQDGpo7uxhtOnzuPU+QsYnxnCrtm9sKMpNKo+VqobaPgezOE89h7cDuN//Ld/lQhtORHApNA8zr+lTqO8Tdihl040XwT8EuWUSAF7yT5LF4GSsmBJAAVj6kOVROZasR3yayWRTj9LLaFo/aZypW+j+idlwMIBkHTWVLZYXVyyyCOdNfmEEhtG0ALhxso+Egm9VJkl0WMkLmI1fhXMiikRF6KscfaDdwWTExemggqJEqGgtpfvlkEu90bKzDwZUg5eFRRHauYJyKdg++1/p8zS61l3/hxJvU1/Fw3lsj+irwsnyEkETJmcP8UW2L/qU6if1luhKrTCCRFVE5532burMt4xN77LvidZUVeSGP2kRZ9BWDGDqv2Wzo0INkVgJJZJhQuqCil0WinaFa5Uv9aX7meZgWenm9r6dMibtieVsyt6fkVAqmCJab+yrEbIfSkQAQrqp5g9xc8UpI2dIq7MSS1YCXkTayKCbtKNE48n57N/RhSKQAYQci5pDnm2ZIVBfIrYFawdxvtukERJ+uvS2aY5VdBgWTWQfYtqL3ESgUmN0jkVVR+lr5v2frKWplabSAsraWKGHdv+edajG4E55ACHBY+FCLs4NiIIoXniygCjBISwuPDn5Z6R86u2gLJTSjtROclpYCD2El/33LKojUdLvvAeVi0ElGhgynvRS00lMnWu6FyIHk0h96T3MwqUgdJ7lHZE6pAqBABDfXmuNUkXjgkVzFussEpkpesgEnUqodNPvMgqbT9pwYiHtDonoMSqRzZdI1UtV9VcMW+KMVihBFhnJK0kKwZtmVzj6rdki1b2QBksLWUg7AMhYSj4lHZIt+F89iUygWGOErqoV8JU0MP7hBIYGrRXnAYZsMjPYVsnSb1EkkcEhpQAUeR69A7eY0SyRFreFLxRpp+CAtNGRHIHEZ0NEyZVRqinLUOafj6KVJmOE3QtynqTniZJDpATtIVxmY+uakMQCQ8KTumoiUSu0iwVLOYpe7LondbvXAVBpv+zzeHePZEYE9XrtOdVJXP6doMdYCpEyaCdkkFZg6uDJD1BjKYdqv6qmdQC+NQWC5vKhC59iKoIZIU9k2eDybPoDKf90Awl1TXCZVuHkOQQ86P2tIBbaxqzjJIXdoGei5O7Ci0irRH3nNLeyAiIK0uExD6c5jyunHkTTrWK2lINK5st1FiX2GMGzeLoLA4fewSzuw9gYnwKB/fuBim8LJ19E+fPn8O5q/NYqXcxved2/MH3/xjlyrBA6LDEEzGbe2yjGEYqOS+495kRPNSjTvtIscELbglOMml+AdsukmiJPYY/2qaQghJoBS5C8bMx0iFwWUeTntN3qwibN3HzxOsIm3WsLNXQ7lnYftsRPPPiC8j7ASpUBXW7OHX2FH71/m/xyfVr8IwsRsYmce+hHdg2RAyXIUuJLC2vYb3TQc310YtJqzPDUjAIPPQqk9j12Ufw+ee/iDsOzGHp9G/xt//uf0VzaZW1Gbuky2zkENvjKOzYi6eOP4E7D92OoZEJ0VNKyA23C6ui9INFEUMFoSkiSiBBlJTMQL+x7EengD/2HCz85p/wo5d/gpWFKsyAkrkmusSmHvSQ5IYwc/AYjr/4Iu6/7yhQX2FdzkJQxat/+zc4f4n62Rz4FDT7JB9HJJImJh/+Ih790nN45M49wGadkxgnfvS/48TJq5ivdeBEDnyqrOZm8Znf+0M8+dgDGKkIRlTSO7UzFPSSvUsJ5/o+W5pFlfcZBXDifmO/UCMb67ddECET8aYQmq7XQXd9EYvnTsDbXEWezkVCPiT1LPfgOQlc30Dd6aHpdEUfc66A3NQ2HD3+ecyO5TA+TkmNMeaHcFsNLK9tYnbHHmwbG8LmjbN459WX8dZvPoBnFWCGGdgU3QQE3y2gvP8Qnvlv/giT5HZEDV4ni+SGmku4eeYNvP3qOWx6HQTk33MlPw+MzuHwY5/HgQNHsH0ih0q+ik7tLK6ffh8LV9eQjO6Bvf0QKhPbMDo8iqHKEAr5MmxiQya7QAlGSoqTXxC5WK9fgR+vIwElVw1m5q0Uyb9dh5VrcuK13ehifaWD5qaHnt9GplRDYBC0NkGxNIJds7sxlbexcuUkOlWymUMwxovwRjLwWgGKmy1cJ1REAJgU+EgkJPGZ5HPEaEzFHXGEqffZ9YF8kkPYFbrbmWIG5nAWPYPI9KhPdhxD5VFOOBasAm6bfQjFzBQ2qmextnEGa+sLqNWoz5ag6Ak22wbabSpvRRgZCTBzABjaQ3JAgB0YsD0KPg1Ehi8YjEMTrmNhfS1Ep51BuTCBUn47nFyI0MtiuFjG1KiNvNHGwvXruHh6DfUaXVgGCExBtpNg+SMl6mUlfgeg7YRoOnTgRnDozvswOXU/ppMOGvPnsVxrIJnaB7s8ita59xFW1+F6WTimAc9sIWgGsDN5zOychPGfXj2V9KsUej+OyqZrkDEZ7/QvAr64CYYkGdaUc0evU5lrFQQyCcWnAk/pKstMF/UPqiD0Vt+l/GylBSecp09nQsX3p1A39Vm3+j9l0dTzq4y9ep36fCEhNTj+rZ+lKnbqMt76WbrDuxWZlRrZNOBS2Dd9bba+jrO9GlRVH5MI2MSYObMmL3A9sFHZaf4ZO27CwSTnfqDoofUUKXaEvoOrlUf6zyzZFLcGUSpIUGPTf6+CCPUZ9BrlTKu9pJ5PD7LTPSUjevmiNCvO7q1wcqV23K3Gru830SOmX36Dq63WQbDyiWqN2OciQaH6POldZCTTxIYaiwoK089V52Prsw6eTUGsop5ZFTH5WeV/yjlXDpuCOaqzqeZc9HGncLj0nArJBfpegjBTT49wdLW+NqUHuOXnKvBM5144n3JXi7Zo6UT3g9utiawtgffWMy4H0q8Iqv4vFSipcabJJ1HxFsgEreqr9ryUBxHwRpkkkgGt2CfSeWciGZl0U/1okoSGXsdUZuTkUwCuGM+0bdPfMwpNEAvpHdGznDrPCs5KYyUHVelKpvtcfKi+rvxamfFXiReuVCp5ioHxpPIyHNtrfZz03ar6L+RWBMyXXiP6y0QCTaV4FHpFOUOqX1mNlavEW+Z8q90kwXm6P/TEorAFIsmm9quqAIvP/nRAolAVlD8Qay1Z57g6rrDnEs7JVWrRky399r6Wb/+csN6sgFJycoIrsYLMjZ+f+hMJ+k7kX5Q4IjkCoq2gfjKC7uUSBHT2Y4s6hmAReZhqOZDVjBROK5lhRUeVdDRVf21KrMO5DplwVVq4ar3VfmCbI9eKnkVUb3XEiZADE447PRc5KQaLe/MzUfWXHEeD+sao3ypiWJYnO7TZCVYBvZaE4uQga9SmNk7dITx/KjGskECaZI6+n1V1l/w65XSLU5gmMfv3IEVesh+WA0/F+Mp7ineK7CelSZH9/3EGRkS9Rzdx7fTrcKtVbC7UsLTexIbncuBJTKy7j3wWz3ztu9i5/w6u7g3bWXSry3jz7/4CZ06fwkY3hFGZxKF7H8a3/vAHvCdD32X2134rEZOSiV56GovqqeY2E2IJzUiUjOIf4PYAsV79805JfG6XJk1NmUaR884svEyyRD15Lvf9U59f3CF5iFNoXD+HZq2BSwub6GWHMHfbARzaN4Fgs4kSM356uLa0jCvra3CtHKZ27sbo2CQmxrIYykYoEsFex8XK4iLWmk2sdbroUC8byYj5Ebx2F05pEvc89wKOP/cM9s0OYf7km/iHv/wLbMyvIIly6BLMuDyGmUP34Z7Hn8SD9xxBOZdlmQxiwiXCuRwxy0riJIWeS/P16j4VveWUeFPIANU2pAIz9l1IQ7W+hLdO/AoXPz6DpYsLaDRdeFyFjhEbBUwfuAfHX/waHrrvTmSry+gYQDFcx+t/8zc4d+UmGp6LIHAReEVElEAIsph89AU88vxTeOTwNJKNTUbjnf3x/4b3Ty7ges1jtlaCUXuZGRz5xnfw3OOfxcSIIHjKRcR2m+VKoZ7QU2lyNX5RfBDIIUIMqsKD8kVU8p2TF0xNk+X+UiZP8jvoLl9D9fplYkSTiBSCevfQrRGTaoC61xNspq6Ljh+haZVw2+NPYDzpoETyKMUyB5SUkKjW29h52yHsm5uCu3geH/z6dbx98jp6dhnFKIso6CLqeYisIYzfez++/b/8zzhMsi7BJtvJbAD0Vq/g6oc/xs/+7iSWWhtw2V8ngiYbxvRO3P/C7+HeYw9gshQjci+huf4JWkvzsJMp2LvvRlwe557pPCHszBwTHOWJQ4GwQWx/MzAz1Na0io3GdXTdNXiBwzqxlNDImz784AYKpSYTPXlOBo0ND27Lg+/VEGTW4RsussUCxmZ2YPfOwxiJgM2r76FT7aLTidHKGugUbWT9IoZq67jg9dDzADLnRDhpWiRZRprqBmwCpGVioXUfAC7B/D0DUVcgzKxSBuZIFoFJsFigXMhhbHwMleFh2NksJocnmXOm3VrGZn0NG1UihiLUSQYgRuGGjcAnDV0i58phaGYWs0fzGJlcRTmmPUAtAJ6AwTM4gdBkGTSbIdotC2YyBQS70bC7rJs6PTSMyUoWfmcZ509fwPWrLnok6ZIlrooEJFuZzxqYHCowU7XvRWh3Y7R90mWdwP7Dn8H4xJ0YcX2sXL6M5XoHI3fcgwN3HkF0/TxufvIxLl69ATfrYGw2gRn14DUD5AvDMH768VLqjalrQ8IiKTupLoWtzn6/0iCDMuH8SqdI64NRrJUKYtd3PGRvnbCw0jXt98xJggftxTr8S+kkbg069cBXObtbHZ2t/+bA4FbBk+Zoc+Wl70DLq3Vr9EivlxcCX723+H363WlYJ16nqhraK2TPrP4eVbESmWSRcBlgsd3ycKp6wBAHjQVP/Xxw/kQ2jgO+fq+uHCffg+I7VRCuAiRlNNUzq+qnkkZQ87A1gN4amKuh668fqKz/VxxYsY/kBuxvxa3/1qq5W+ZKHx9nWeUevtX41VtZzbRfZZd9afwzqmzKgFRCFZUjcau9JpzrNDC61dyoIEhdQsK/U2yazOkvz5+EzKkeSw2NoL5bQB0FnJMg9pwIkM/BFyNBZglSnstx1nTrHNC/hWyM0nelfk/qPdSrm2LP6OeQK92yIjGITkgDvoHAWMlYSGi66gHknlHuDUsZS3U9zcFKkoRuSobtPgpCIRxURVUmOvSEjfo773WC7UqCF64iqsqLzMJTUCaqp3TpC8i2kJ+hAF9AcBT5EWXtlQyFXo0S65ASYqleUrHWwgapALoPH5cVcNVjr2CcYr8p2yb2FweQkn2XqzEUaBK0kQMGUf3mFZPBm9KQUxqkghxGMNny58mATu1XfZ/o55k/U8liaEkgVXGmLxQyTgLWLuy4GIiweQR7FQzEbG9ExCwCOW0/pRRH6T5MPye1sdQKkJ73dG36bLycYKAjFYo+O0YkqP5WIpahFqWEq2cO9dFFNH9DMDIlAXPPtpExCdJJ1TWCfdkwsuIcKY1ZmhOR5BM9qXwmNeZrhgVKmRJ1r/UToRqzrD5HerKXe961pOStPoNSCAG6ghmWWjmYDVUkHYkcxiAiGGJQI4g/swDL/nC2aTI5qdaV7BcjnGXgrEOPZa9uP6iUPaxpsiRtE+HqMvVNE8RQGPU+zJufQe9/ZTKGlM091M6k8ik4+KaAjTCEnHnMwAgDOPWbuHbmdXTW1rBxcxPLG21sBkL6i5II++56AF/59g8wu+cgavU6LJIj6m7i5b/9v3H27DkURqew/+hncPjY/dh38A74PWIGDZjMRwxbVKpVTpBsl9AlFkkiISUl4cQysr7lOZJJLXJcCUrHa6PucgK/MSt3Ao96XX0XxV4Xmdoabpw+wT1wl5bWUY1NjO7aj9237UI5XMHK9QWszK+g0XTQ8iPYYxO44zP0HIc4ynWjKnKJixEiX2y3cO3caSwsL2Gt1UTLpUobsbFG6LU9+IVx7Dz2WTzxheM4dvtONG6ew4/+w7/H8vwqgsRGLw5gTczi6Oe+jC+99G0M5w0EnSb8gGq5FHgCuUwCT5FR9Y824xf6FXPR6y4lsRiJJGyFSn4p/4PSQrM5A+vOEi6e+Ajv/vLXOH/uBlwmMQMiCiL3HcXxr7+ERx66B2ZtVQSewRre+M9/g/OXb6Leo8CTSG9s+IGLOLYx87kX8eiXnsZDt08iXt9g+YnzP/k/8Ot3r+JqtYcg7nG11ctsw+Gv/z6+8oWHMDliMMzaiixO5nBSTPbJq72h/KeUR0FwTbD8k7R3CpWheAm4ZYuI2wh9wRwBCYrwEW0uYe3qBbitDjxih01If7eL7qaHdjtAJyY9z4D7dVtehI5dxuGnnsWEXwWoSh+SDI6LwOlgY7OJ/NAEpoeLCNau4PqFS7haNeDnKxixcvDdGvfNRlYRlSN34Kn/7k9wxCrAyFDvaA65xEJcW8DiJ7/AL//Lacw31tChfmTkYFgFWDv34KEXX8Sdd96FYtKD111E1KuiFFOFbQ7+2Hb4MelfUwBEVU7qPxX/8b1BiAg6S2aMbJ6IkDosKUZIFOrnTui8RovYbPwWiXGVWwp8N4ugQwxbxCa7iY63icAMUBqbxMzc7dixfT/ynRa6yxdQq69jfb2BmhvDyw2hlJ1GvnYdywnpwRZRZLk+2pOkLkAsysR7TElkkaAme9kzyqBWa7/d4z7jrB2hOG4iU6S9H8E2gcpEGWMT06jkRlEwuwh6a+g0umg0IjTaETqs1WnAaZkIOszKgZBsdWYGo+Ofwf7DUxgdPY1sOI8MNpHNiYpvr0tyNHR3Jej51CZXRuTPwW3twKa1yZrLM0OjsEFsvldw9pOrqFWp1SEHkgYyrJgD6aIFjFcKQOjD7YbodAE3yCOTm8DsjkOY2L4HQxiCW/PR8ROUd85i58EdKIQ9zF+4gCtXrqDjLaFYXoWd76FZdeB1CzB+8ckKkwttdXZZa0tCRNSFpgdTqfFLe3EGnA0ZKOgZWuV86/9X76HPEw6eZGcbKLkNRgnCJ5EvkGPXHWY6sIppdkt88al/aq1v/d+puRh8xi1vvVXgKZ2h1AHfGtOnsDn9024ZpIob5lPj1V/LMCPJjjqY4RdvU+QozMinVYZvWUEU3rFw+rTqNMNjZRaeP5SrBBKeq7FVasshHG1ZrUj7tKRHm6bBJZGFJhkj2W5FD1/67IJARwb/8rJR2cIU3qmhcAdmbdAJFXIh4sLq31sDsFbpeMsLQkEh08qbChLJAVXSAp9mv1XkLKo6oNbtdyUkVCCm9k56HvWKhyQxkg6g2LsyIcBxt/g7MwcOEHNI8hhJTCIcYApWBXsmXWSstbSlB5dep0S21ZET55QqNCkZDEG/qO/i0zYkhcmJIG5QA1M5C8qhUHtUMVDryQD9s2kthCSS1NiUcEJla9Ra0eeKAEvMYd8plkgJFVgKBIVibpWsnbJipiotNLFEvMDP3w94JSMunS/uxeFGS+55Foy+oh+WA3nSN6YeNyIqYYZT2dsrN3IfEqrgpMq5lw6+Sk58unpLgaqS79Ghs+kJEfMkenmpik3zQ+tN80PzqOaSRcsZi56ecbU2auwMB5ZMlAoa3WeqlhU5rvBIh5nnXgbTWwNTdcpp1EJHN4WV8iGVsGwat0cJEA4IVZJC2CD13SpZwmgNnZBGmmDl4HGVU8GeJausSgr09VqJAZU1ZyMBK6RiZSwaUSwiZCEyqrALRD0EmRqMJAcjHoebGUXdNBDnCIBG7JrkZhHhBTmIQgyeq9zcqypIqhRTLFs7yd7NDkOSoCc1VdnsEsGXgmz2malTEiI9ocX7mldbQxvIQF7YC2nDGGTWFUEScSgwj4AM/ikJwf2dxL1A+sykk6zaWYRsWf9uUNa0j5RR9iY9/+IMssnpww2Fme4fAM3GCySGgpMP7HmZeFC/pySCgFsbXPFkq566BhJ5RRA/+U0ceIbwWku4dvZXaK0sY+PGJpY2Ohx4Bn6Pe+DmDh7F89/8Lmb37ke9UUMpG2EoF+P8J6dwY34R4zNzOHT0GCa3zaHdoeqYC6KoSKi/jsnXaM5oz6RM2aKSKVn3ye7GFBjIZI/MvysblfYoC/ZbRjdFtDriDDAagNGOUtorn4XtdVFubACLC1i8dBVLLQ8fL29i1733457HHsW2qSE0LryFM2fO490PT6HRizE8PYfD99yLRx4/jqnRCXSaTbSiJhB1Ybeb8FcXcPnE+1havInV+ibqHQ8OMb76EYJegp6Rh1EYwmfuvQeP3XeUSUZ++uMfYnm1DieyECYhChOzuO+Zr+P3vvvHaG8sIug0BPsv25KQK+tkndh+MxO2eN5B5JHcK1rBgte6X+wQSR2azxHTRHkqg9XLF/CrH72Md399Epu+kLUJPWB45+148tvfwvHjDyLXWIdDKgPBBt764d/i9IVrqJI8iOeg51pwoi4yKGL7k9/A419+hgPPcG2dVQku/vTf4rU3L+DiisPMopHnwM9sw6GXvo2XnnkMU2NZuE4bVmiyqgMjEXSkjfQh++zyUh5MyHeJu5ITgtyDLcjYuC0njljiLZPLMyzcSCKUMgEynQ0sXzqH5kaN9SKDyEPoNxC0iaGXkhNiv/jEQJpYMMa34+FvfRtzZgex30O7SwFgm59jtdpA0wmR8bvoLV/G6rV53Ngw4RcqmCqX4Lub8Dst7p9Otm/Hka89jb1+DMNOkM2VUcqWUPTraN18B++8soDlTg1d4gYgW2kVYO/ehQdeeBZ7du+EFfrEjoISaUpaZRhRDhtESpp4DFGmHuYsiPiKpoBsfge+30QYdvkc5ArjDLcPoyzy9jAqxWHkLCIcvYrFlX9Go/URmo4L30uYkTgT9NBub2Cz6yDJGxjfthNzO49i28ROmM0FdNfWsVhdwtr6BpwutaENwzZmkNm8gmh4O6a378DEyBCrCxAku91qoENzQeRhxKpsEyFRCZE1hZKdR6dWw9LCDbS7NZTHDQxPWAiSHkwzRn6kiKnZ3Zib2AGE19GoXUdjPUC9ZqLTy7A2qhsBnbaFShLDytjwMpOICgewbe5B3L59FobzLhqbbyEpLGFkm4lKyUCvRWdYSLSQXFyYjKDX24ZmfRxOvoPx4XFULBvtzXVcPXcBN682KG+GYrnI/aicqEMIOxsz1Ba+B6dDPZ7kOxQRYxTlyiyGtw1jdHQO5eI0ckTYRAogpSyKoyU4nRYi34HTPodq9VVS0UEcFVFbDtLAUw9G1CWtVyl1x0+/5AR5QurUqQBSOKppUOETc6eGWdedgzSIlAb2dwRcynkkVkP1R41r6/hFL+T/T/QqP+BWZAjKIVbPIKobEro1ENQM/qNfBZaOrv5bNWciY5/qHerfpb8+lMLsagzq/4OBi8iA6g6dnhVXn6egVurfW50Udf0T7I0dzYHAUzgY/feqJjANTj1YvVJC5tKt2JLU0AMw+jtn/SUhhYJ06mtLfycio61BjdoL6UYQId6t/qTzQxXbT0Mut36WIuLZmmhRAbfaa1QtF3tDQVFFrkCsgXT9OCufBo/iM7WwWfbwCdhfmgDS/672iCA/SmFYSqOPE2z9WgUJ2wvWP32d9XnhMXBCWUANKThjaSGScGDiLKmbS86AlZIUic8Q41RkOeJnRJggmKf1vSjOv7g8xVjIIRPrrRxHAUsWToFKBAinXJwRnRhIBCci8KWeSBo7V+Vk4KngpapfmtaJpUGYdVOOVOo/9qHRrNVI5FuCVIv+MGRWSgmlSRBy/KSTy2slJSGURIhM7nAdiBk+BWSZGUMl1FGwtYoePNLNFfmDPgWxWH+tD5ZMAEOwK5gKrQAAIABJREFUFbSOIcNinvo2mpyJoCeYh1lORJRP0uqSWBOyvzTmQqHIa8xMo7IPmeZCzFWI2Eq18mhe+0yzXGWm/rwsJ1zU3uP3+URQJkh6WL5JEcwQw59W+WUCG5kUFGyV1KsjyHsVLFh8n3DQlYNNz9P1PUFOIYXbVWVXsJ8rBAj1J0pphX7biOwJlAzf9L1Era/IdHi/ErRU02FlyS2uqFBemrQ06SVZ2GYGVtSF11hGY/EinOYapmZiTJSHYWbGUDOGsZwvo1cYQjG0MIQsS38lloDEiWSEZHRV2rOaJqzFWqopIRr1edGa0PMrFmkmVWMJF3EWVS+xqm4LX1US0PX3UgpbVlB3TqhR4iGmvU9BDCVUZODJIXZ6buMMZdkFUzefC8USLYNPcTcRi7Ho3VRwQtXrq84/3/kcJNJ+k8yxSkeU9bfl3UFrLPvKlU0ZTJZK+yk6Ivo2hvs71UGX6AraT5QUIwIOPntEqhGFCDqruHHu12gSudDNTdxYaWKVKjiRDy+OMXfgDnz1O9/HzgMHUa9XYSYOypkAhfIks1KS2EhiZNGjPrteDzZJt1FijXu8BcOtgNimyRS+Z/r8C/R+sdcH7aawCQrdIMgOhewYScJY3CMriJMoZGUywySGZ1Hw1IW1chOdC+dQrzbx9uUlLIVZPP31b+KuY3eju7GA86//HU6eu4iFWhPTew/goc8/hcNH72Igtd9us3wKKgU43TaaN66idu0i6jeuwGnWMb+6hrVmB46EZodeBNcJYJh5jI8MYcfMKMpWgps3r6HmkPQGkW8FsEemcf8z38B3//TPUF++jsTvIpcvCL3jyOeeWxJfE76RotcWBlvcp4rnQKI+tGSWQE0IeL1KUJhRBuXJGK3Fq3jvn17Hu2+dwHpH+J9+L0F5bi+e/cPv4umnn4BZXwW1rFXCKn7993+Hj89cwlqjAd+nwDOHTthhXcodT30Tx7/2PB49PA1/dRXFYhGXf/4X+OfXzuDsYpd5CWKvCz87iwMv/B6+9eUvYHrMRLfbgBWIwLNARJYpbG0AQ6c8F0Y+SJSRamHY2qfNiAA6RpZNCEzmhygaHmyvieVLZ7G5vgHfpzvAg9+rIXYIUp9BQDBa6hn2QrhBFtHwNB74xrcwXSQbQBBqQnEkKOdNeHEWbaLA7bURVa/h+slTeO2V8+jmChgvEBtxA363hW4AhNPbcPgrT2KPG6KdtOCFZCdNlIIm4s3TuPChixZ89AwbUWSyxmoyPo67v/gIdsxNwmJm8Sxsu4SKWWRIeasAlIiL3SB9cEJi0CVICXXqsdyA21uFF9R4nah/0SaCyYyNSmUMY8OTKOdtmJk2Go3zaLUuwzOpTz9C4rTg1NexvLaGRg8ojJWxbW4/5maPYGJoAvneFdSXuri03EWrVUXiduF1TLidPJL6MkrTt2Hb3G2YHJ9E3s5x7z4Rh3AVud2C43lsG+xCEZWJSYyNDKPd2MS50x/i2o0zyOQ8zMyVkWQdkBarPTyC7bv3YO/2MXRbF7C6uIp2NUKrZaHrW3CSGC2XUBhZ7CyOopSdQy+7B8HIfmzbfRA780U0Lr2Ja5d/iaDUxLbD49i1M4HvXEfYo/5pMh8VxJlxdHplNNs28hUTQ+UKvHYHS9cXMH9licidkc8ZKBUqKFG/epww2RhJMlXypOkbwutG8B0Tfq+MwCeyz2EUxzMobR/B0Ng48pkKvIaBdjfB0IFplCdsTI7kETqncf3mj+EEo9i+Yz82bq7D+OnJRT7hacVFc2qUnpR0dD7lvPbrRjJDqVXZdAeUHUgiXRioLAljomBY/cCmDxEcDCH0wON3BZ76ZwgnLA1QbxmRyB8OBnPihwOBdl/HUV732hh1515/jx5gqecWrkLqBNxqPtXPSN5Ff9+txs9OqBYQp1n9QfgwMxPK7Fo/o6pcF/ksdGn7pPdHxl+SVPQvAg3SxtVHjdBIPbP67j7JyZa5vVUgJfrbUo3IrZVYFYiqiszWOR2YH2a50gLk35G8oOqQngS49RpIEhntM8SFoM0jv1HBOFVPmer1TPcQUfKTs6YC0rRympZ+RVVNnI+tAba+p8lpJZi5em5VdeAgSpdNkOPSP09dXuqcc1IpEczA9DMK7imwoH8zcU8CFIoFRDFl8FM2ar1vUPjsgnGUhOFVsCOQkCLppAIFGos4t4PBKc+iDBBVpZNlZWT1S4wvZfRUOoBbEywqKSDmJiVtUZ+veuJUkkFlk2msBI8ULMGi2qOCA3qvmFsJKwwJmkrVyhTGyC6w0hSVRCkcEDDUUDCZinkR/4k5o0Ai7ddT69T3mTk4ziAOExBJl3i2QWIVOmfUj8kSAwRJknPN6yPPq9Bi5U8XgWaSrrMgfBFrr4J/mqMs9bNIIi/6uV6hU4k128rBpp4pGeAQsRQzPKvgVAaexGpLe19IpYheYXqPYB4nyQhTBLH9xExKQqOq1zR6GlebsslaT7I0QjJQl9U3CmqlfZXxt+xTTeVPeI1lvy6NRZ3pVNJCOrscd5EhzKFH+twZE0UiCOpUsX7pJC59+AaaKzdw9EABh/dMY3hkHPX8MJbKO9C29yPrD2PIyiGfDxBmSb+OKvRpMkjZIH3fsoaeJFMT+zglG1P7lpwwShyowDvdV4MV7hSBMpjM0u0JPZ5FjCfC8rCzIZKP1CMpdCKJ/TI0eoiItEOyXw/o/3ICS36HSshsgdMPnEnJEq6CrYGeda13lyqFsvDVH59+DjhByj2PikyJAmdZ7ZR+hdrbxAKdyVKVNkt0JEz2FHbXce3sm6gvLKA238DCWhsr3S5ct02cKdh9xz146Xt/hL2Hj6DR2ETit2AGTSTWJIqVUZajaDZbHFgRiiGfM1lihXoCeVRMAsTYH5n0UpX6lP/C4uSTfrbVvZGeSc7VZKm/zeQzR8kJlqSiM00VPEqOEBQ94yHvNhAuXEH14hl0HQ9vnL+Gvfc+hMef+DzCVhvv/epNXLpyg0mUZg/djseefQ47brtNVGnIDva6KGQNhN0G3PoGqjeuYeXSBXTX15F4ARZXN7DheOjAQJfQHF4PU9vmMDY8Bq/T4kpmJvbQ7rThELmJVYDb7cEojuP+Z7+BP/6z/wFObQVRr8WBMyc3iGCJAk/WKZca37LHmxNT0obq96e6//QzpGw124WY9EE20Vm8gBM/fwO/feME5qsdRMy0X0B5bjee/d738Myznwc2FtEKQ1SiKn7zo7/HiY/PY61eF71yYRF1v4EkzmHuqW/iyZe+jCeOzsJbWWLkyJWf/zu88sZpnJ0nfVMKPB0OPPd95SV854VnMDNuot2qw6SKJwRr9e/yPdS55PMg23zUa9UdrSfpSV+bKp4hn6cIBcOHHbSwdPEMqqvrDC01MoLx1m8FcL2ApVAM6hOgIDTJIyhN4ujzX8VwUagS+HTXRB5Lq2TsIgLD5r68TGsRNz96Hz//4SvYiDMoGhaCoI2g68CLbRT3H8Fzf/bHuDs3hJXODTS7LgzfgNXZQG/5BD5+exO1wIEDC3FMLTkWjJFRjB+axczUEPLUwkh5MJgoWTZKZhZrSQsFlFDIFgVTLCcgqJpIjLxtJJkGYHQRRhuo104hjB24QQjLMlAsFDBUGMfMyBwKJOkShEyoExk9hFTpXF3EzZUekjwwuXMP5rYfxPToTgxZJorhecxfS3B5Yw65bAXZ7k0sXHoXiysOzF4Mkxily5Q4JskiMLlRPkdSIzlOSPkE883mUCgNYXxyGyeYczmgtrmA+fnLXPWc3VFErpKBFzvIWCVMzw5jdtZHY2MNm8sJnA7guEAvzMBHhp+rMFTGduMA7HAWXn4W8dQ+TOw4jJ0FoHXxFXz01s+xgR5mP7Mbd96RQ+SdRbe1icBNkLEqTAbk+EX0ghJmRvOIgh5WFxexcmMDnVqIco5smA0jJj6CIjzPQLPZRRx2UcpnkSf5G49kmLLw3SJCr4w4LCA3GmL0cIzCeIywmaB6xsLacg7Tn92DHUfGMT1hw3cuYnHjbYTJLtxx7CCqC1dg/Pyk1uMpM/AqIKQLX3fwth70NEOvsUtKSJvu9IpM32AQyN+xpcKj0KW6UyiCiUEoMDluKoBSgWvfYe8HhQpSqY70rf9POp3y3hX/77NIagLSpBEns/XimpZwkAE4o+i1EM8tLnI9oE3nTv5eoaD616p4T4qOUjIHg+PWgy8RGIq+AZm41xx+jQ1Q9d4peLCEogl4spLkAEKudKbkEf1Mo+ovowqlSf1p5EyKDDjNF2sjknGQTi+PUfau6uQon+7JEBBElenWnWvlWNFn6ZVkta/SWVHQnPRil0skw/z0lYLkQjL8SlIVsY+018jAQP1cOC/CEVCwQxFck86oCNTTRUtlSwSpR8jYMkXVpAf9+gXEiZnIk/tG7oN+xUcFcETBTtBNAZlMn1aMnyFY8kHEnA/uP9GXp7GaSokeAVdMCZJoLMoZ54vOSidHv/gGEQaSRVOxb8pgTMEeRaKCzpOSeUk3/60ccHo+BVVOfy8qA8J5F2dWjUc5J8IG9I+x3FtCqkmRm2xNMvF7OMAQ1SNeC4bIUpAk+v8EZI7Y80R/Fv2CK5qSzIQZbWWFU0GkODDkvsVUS1YFeOIZ6LMEG6duK0XQLhJHRLYmoFWix1QEkikDtKhyikTQ1qRNmsAYJCgSJk7YBrUn1HrT1AWkt8jnWVQrhcZjimoh+8Q9tjqzucbCKqrS0qZK1mRih6XKHQW6/H6CHLNEghAmB1eX095OmnPVs0rfzQkJIvnRYXayOiytsYTXCoxLuh/EPlKMwqqCykQPEtorfk8JMLHO6TkRLKjI5lh8nT4zR5DA9QWsnvkQ8yfeRLC5hh2TwD13zGLP/hlEoyNYL+5GI38v3Ggbs+BmjCaCuIMgKYg9KxmC1f0nWFjFurLGsLxAaI6IaVdIVokEACcapag8O+5MlibJaBSUXDnqClgh5zXdH8LGi31GNrvEUg7UG0d9U2QfBTssL5TocSVdwb5epkjqDNDPcbxHOoZCg1Tfz1y502Hu9ApB3SsqVQp9wTZDs3U687c8Dwrdo/SlGb7O6yYcUxqzavxJ2XKJ8ZkkmGhstN8sZMMYQXcNl069ger1G2gstbBSc7DS7aDTbiHOZrH3zmP42h/+ALtvP4RGo4Zs2IVtOKi7toBOs1xTjHzOgt+jPsCQKyBECCY0rgWLsehJFQgPZbcIis9BNInTS19G2TNl7/pIEE7YUY8gnZksV4MU8VfARF/UW0vEQy10V26geeMyGos3sLK5jjOrG3j2ha9jojKBG6fO4fRHp9GxxvHA8c/h6CP3ozg6ItaKqnV+T0BFAxclt4nO+jKuXriA6xcvodfswIbFhDPNIESbCFCiAJZt4dixzyDwArTrm5yYGSkXsLq8gNWNDdRbXfRCA9nhbTj2ha/he//qv0XUqSJ0Gki4aktV4hAIewgMCkoEmRn5M7zHGB2TJtFpb9I+3mpb9aQ6JYis7CgypSp6Kxfw0c9exduvfoBra210SW80U0B51y48+/3v45lnvoDM5jKaQcAVz/d+/GN8eOIsVms1lhDy/QJaoYMosjD7ha/jyZe+hON3b0ewsszPfu3l/xOvvXkWZ250WONUBZ67vvhVfO/rz2F63ESzuQkrFD2eAmAvW2NkcjZFdoiCBBPKScRK30bIhLdINor7J3I9JJbdDzzz8GD5TSxdOoP15VXECdnQBCHpuHapzkmJANqQlBHIIIiL6BUncOD4FzFOhdhMlgNPCkhM2pN2EYldQp6qct1V3DzxDn7y13+P6y0XFEZTT2PYCxEYZVQO3oWX/qf/Ho+MbUfDu4EwAYrZAmynio1Lv8LLf38GV9YX0SBinIwNK1eEPT2LO5/4LI4e3IeRYoHwFPCSiJNCJSNBOxci8AwmZyP5JWadJylC0ls2I2TNkPs7k6SOVvU9tJ0lNN0FeFGVobikZzlSHIIVFxB5gMPQiAhG4KBZb6DaTZCfmMD23Uewc3YPpiujKPgu/NqHeP+DHtaSz+HQ7feh7J3Hh6/9e5y5XkOZKtYkU5Yjsr0YBiVSidSHWyAsOL4BLzaRsSsoDw8jb29ywm5sqoxymar/LbhuC4aZoEuBds7A5Mg2bBsvImsvo77RRrdRQhD24BKUPSJd9zJLLVXKu1Hs2YAzhDC3A8nEbchPz2L/7HZU2kt4+yf/Ce9dOQ173zQefnQnKqUqWo0FON11qnHDsEhmhu6kncj4a2g1VlGv1tBrx4CXRyYkZuweQpf6fLOI/BxCn2DePRQKROpE/47R6ybwXYshs5kkj8x0B7seDjEy20NYi7D6bh6XPgSs3aPYfWwG2+eGEGEdVfcqhoZ2Y8duC+vzVwcDz7QaIwkd2PlSMAcZcm0JGJXhVO9VgYI6NKpiQTTgyukZuJi0fkHBGqlY/aTOnMbOKgyMyNTrAfHWYEy6npojPxi86f9SfEb65aiMf/+y5stxsAJ5y8yVJtOhj0l/bgFV1AMdFawOBgoqGtr6PbrjzGyY7Cypasqn+9jYie/3S6ROp3A8RTWFqwCsdymdP3npq3ELGRS5LgTXUL1KsoKhHOz+ukpHmQPjLczD+lxsDcT0RISaIfX8+p7R108PXFQQPVj5FK6p+COyy2oM+verzxe/S6sNygHoVwq1Z4pCusiUU5FCg+gzuDpJsiDMDp2SpuiEKmnQS+Mj5y59Mv6dHIz4O62PcJL7Y9XXSepAik9IJQf0Z1QBRn9PSUeYAgOqcnKww8GQTNrI6FaRtrAzIPtEVQVxgGBGsYnKOdJtgkhWSAkUTVdX7WeuokhJJ9pfZDcEjC4NrNjZk4GF6nlRwZfQu9QqRDJRxO+XTq7YCQrKJavLFNBJoWwRMAl5krS3V+59YupjWRc1HklAJQMg1nZkch6C9gmxcwV9VURA6pzSOETgJRi19b4fBcWj1+iwy76upcDZDthlclVUVrxvx5R2pmJJlQk2NQaFTOg7/nLvuUSCQDqC7OCkAa2+j5SEkDJkfM4lfFrtWxomZfjT4FVCqmU1Q7DKUkWURMOJxCd1MFNCOmG7qFpLGWW+U2Ryjm2FwCCL6p/ggxUJBLW/KHDWbGPfnpErIyVx+PecYBV6vIIARsJJifWVJC1UgO920L5+CeuffIjm2RPIdpooDWVx6I4Z7Ds4AXMoj414FN3RBxAMH0JsEilDG3HQQZTJ922tsqcqycOQVJk0UlBrQUBDFRIFSxUJAEo+9QJfyG+oPnp5NymCEg5wJLxcx1UIOKJmpyjwJIeEGGyNEEbsc6UnjgKW6iDOf5I/CBOD/y3QOjI/ylGv+Cz1PHyOtqBE1JlU+4c6tSh4kvnkAY1l0WsrAknHl9quKhkuUR1s3RhqKQjQmAlf6jUT7JSTM/1UoLhTcznRT0mZi2xiIUN64O0VXPjoVaxfvYH2ageb7YBZbRvNOnphhO0H78RL3/1j7LvjLoacmbGDguGhE9rIkJ4ksRdHIcrFAu8lIiXiwJltGEl16sRz5JhK4jCp+03zwZ2NGjpEt5f9O53PC5GqEIeyqAOrVCf54rFgGETUvIK1S+dQuzmPbrWKG8sLaCLAsQcehtPysXx1CYkb4sCh3bjt8O0ojFZ4L7mtFvw26XoSIiLByOQ4KsUCrl29ig8+OoH1tSpGCsMoW0XUa000XKpchXDJ0hkWhoZHxLlMYsxMjGPX7BQSv4Pa2jIuXzyP1WYIv7QN937hq/j+v/5zmGEbTpNkLwSnRAYhzDiAD3E+ZDpCJhhlEokTf4R8EAgNIa2V9jwrP0b4GyYsYwxGYQXdxU/w0c9+iffePIWVVgzHpwpxFvbcLL7wB3+Ip595EnZzHe0wQtlfx/s/+QlOfnwOq7U64siD6+TgJJRgtzD1xFdx/IUv4nN3zyJaW4Odt3Dzlf8Lr//6PM7c7MIlUirPhZ/dhu1PPY8ffPPLDLVtNDaQCwWrra8IRbQCj1IbUFJzRKZDrU6qdYETKDLxx20OjCZJAC9EnLFE4IkIFHjaYRvLV85hY3UdSSIk5txmFV7TYbh2pkj6sBmYJG9jVNArTGH3Q8cxYQukAEFtueeWWYYtxHYJBQo8nVUsnnofv/jhT3B2vYYsqUdmqFcdCIwKCrcdwRf//F/hmZ0H0HHnEUYx8oYNq7uKtQuv4Zf/5QyuVZfQoLImnb9cEbldO/HEV57D3fsOo0T3RDZGaEbIBD4sCroKFpNPEUqB5HCSmOwgnS9JcsZ7gBJPEUy/Di+swU824AYraLXn0WmvIglbcFoNxL7Pes9Zg+CiTTSaXTjZAkrb9mNu9xHsmprBtJ1FtrmKtasf4NU3e6iPPINHH38cM7iId3/2F/hkvopCmdqQqHbNnfCwKHlMPkpMBD4Jml3Apzrt6AzGJycRdU4xa+7wdB6jEzaKeUocZNB1YyxuOrDHprBzbAxDhodaYwn1ho84qSBfMkFaraaZh5WtoGCXkY3HYCctRJ0y/HAOrcwYqlkH+w/eg7vH9+LkT/8Dfvmrn6JdzuC+4/uxcxfQ7SzDcVbgB10O+Au5GWQxh7X5C+h2m2y/zKQAwy/DbfnwnCYSP0LUs4AgD4PmnJpNrCxrE/t+hJ5LPcJkhHPIGjkU73Gw8/4Aw+MeMm0DvfMVXH3fwGYIjO4ZwdhsGeaQh6Tc4qSUhS7qq5swfnZCQG1VkKBcX0bQbJFA6f9OXl7stEgnXb9w1CVDBkH1j+VtIRCsvktdSJz503ug+j1ygwGv/noiT1FQrK3BgxqjyC5qnnzq0/f/1jdzWiSoQ7z0wFPGlLf4lPRHehDbDw60d4jnF5kt/Xn0gEs54vzd2rpsfU6xXqLiqSBF6r3qGfrVFKlLp/+evn8gEOEqjgwut1Rj0yoCLY4i9RCXgLg/BCQmnVhRud36cz1o1gNG9Tn6nLDjzb1WnxYkv9UiENxEh231X6OzJ/N8Sg05bQ+n1SHxLrFNJdPkFphy+gzk/OhQYfEedh640iOghQTrE5X8tAKt743+mmQVk6c+jVsr/eJz+vtFrxRpgWefuEadAPkeZoyUGotq79C3qb5Rrn4GITsk5NhWKpW+nIq+RmrvqLUXcpCDyY/+2mtQUxEsKviqRjwiH1kPtvt2QdoGtTB9R1oGkzy3cv8xwzMHKhT0i4qEqlAqeKDQwZTBnmQSpftWBE5ir+mVYc1DVooM/Yon7xUOmMlAyyCNnUlJkCaz2wqRkO4t4SAJltjBnlm1T1QShXuF1XnU2Kn7e4hNsMVJDgHplske1TOsbLg0YBRYkVOjqga8XzXm0MDzRR+ngstqEH1REaa0BsH70iSInnjSk2C2ScGiAnJsQYBI2yxeL8ZDTyL2mS5lJOZHjHOwn12dlP5eEW3LWzRURaVfVcvpPSShJcjPUvg8fb6oyopKtwj6Y7hErlPMc3Dh1TZQPfsJNj85ifjGVZR6DoKRCmZuG8PsrA0DPaxuejB2PYjyHY/DqEzDDGKYVPFlsgbxuSrhoNAG6mxxe8UtWk3UHuHXU7AQ+AyNF2Qlos+Z5kCtGwdAKkDRUEVbk2cUQBmZHLLEkxj3gMBB7HcRBj3BsEtEWGYOvUwJgSFIqXjP8nGXBGUy4OdggMTpNKkfvQqv3mtyAidNSKq7S9kStZc6JA2g+QbqXOj3BgsqMGJGnFtf2lz2SbQ7iUI8RpTEFKjmYFKSv7mKcx+8grVr1+Bs9FDrhNjwHHS7HbTdHoZm9+Jrf/BHOHzsPg4yLfRQQoDILIoEBfXhUQKc9op8bgqkOHlLsHN+jUpWU4KFmMDV/hLkaAGxjkqIv35nD/oDdCpM0f5CRWiuiok7hqrfEUF1AdSuvIGVi2fRWm7AazhYXV/GyNw4q78vrbbQbMYYrQzjjkNjyOZNOL0ustQr2AsBIpFJLJiFCmZvu40hiecuX8Tlm4uw8mWMFccQtV00NzfR6bXRgw83idHxbe5pK5RK2LVnD24/sB+TIyU41SUUYxcLl8/h5LUqlv0Sjjz6LH7wr/8cZStEt7HK42cPh1hvDaqWF6S/IJISovdVJFnF3Mi+eqWprEle6XcTBQY5jCOx59FZ/Bgf/fxlvP/r01jrGHCpuEo0Ndtn8MS3fx9PP/0USp0aWmEA21nGiX/8J3xy5jKqrRZXPLutLLoU9MUWxh/9Eh770pN4/OgMkuo6isUC5l/7S/zqNxdwbp4CTw+JL6C2M59/Fn/0ra9geiyLWm0d+djmwNPjhvaUEEzxH+h+D5cAJLGh+n1aIJAtGKQLzKTZJNFCidAExWyAfNTGytWLWF9dRRyLhKvT3ESn2hAyNBUblpUBzRAyw/Dy09hx/xOYHhL72acEHAh5kcCNDYZKl8wYRW8DK6dO4OW//ik+Xl6HnS/Cz3gICTmAEqy5fXj4T76Hbx69D057AV4vhEUkXq1FrF96Fb/66SUsttbQ5mSMiSRnI9mzC5//8os4tu9uAd2lzzMD5JIIeS8Ll6DqWULfCD+X9opwNyVEmwJpgp+bFopUgaVfZmKEsQvP24DnrSDwF7GxdhFJ3EI524HfWcPy0iKqDQ/mxBRG934GO3cdwvahIob8Gpyb53Ht9Cm8/raF+vaH8cTT92B39jrOvfZ3uNZxEec8ZKMcPNdEQlqmmQxM7s1J4PRitIilyh7F5Nx+zO7YDmf5l2hHdeTHDJSGsygWcygXRxEmZSzWIpSn9mDSbgDVq1heDeDFFsyigcroMEaGh1C0c6xHWjBLXJHM5wL06jnUq2Us1kNc6Cxj/2cew/N3P4fLv/gnvPyLn2AdLRy+fwQ7b4vQ7dbhuW3mdyBW4KI9hMDNYenmGmIIhIadHULkDKFTdxG4NWTCBIlfRCake4FSGsL9oORryDaMigK0EOKGsT/XxtxdEUaHSX7JhLlcwY33Y1y67CKp5FGcLmB4l4nhXRFyQRvdlR78jgHjZycXEjbS2oWnIDB9cp5+w4hwrvszkR4JAAAgAElEQVTVPHYEhDOpnBexNYTxUP09dJmT8Ku6VFVVU1T/ZOApnVJR5VFZVNWrJeE7Uk6AqklpdldrxJcyEHwJ9ok2Ukf+Vn/TFFz6vxaXnMaSqqCjOluisBYDcGGVTdYKbP0MvZojYUQFMcpghU9m7qWjp+Qa1FiUiLt+AYuARhGJSMZBnjtxMfX76ySsbrAiKCo7KlgTiqDiwlbsnWoS+uG7ZCZNqw1aT6KcMx6nxoSbGlcJg9SCfOWk9i8OOek8TrmGzPqoKh0q1ysd8b4/zmuVEtTo4+0vqpIIMoioSBDDMKxO/V1W0/mi4/Gn2nOqZ1Hs17RfjzT+FMaZE88KKsY2X5IdBCL45D1NgTQpDMuqd59Ygh1v6aTIATPBL1+yco+RM2NmBNS5T15Fl6Lqi2EVVrF+kixGnVPOFiuiHSXZwDAmcf5YHiIJ0WvV0Vhfg9PusMD51NQMzMoQknwO1LkUMDLMQELGiZ1og0kTeNnoUu3DJdOkkbIl9CyCsVBLBgksWuqsqsyurJ71JUcYeiXIbej96iJW1ToVbHEAqPWLciWL+4QEdJPPnoTtCSiehFBTwkVWXBUbs24reL5pQWSFXzyTCBK4OkiOpziMVC8V6nrSrunOfhpUMh+BZLcV0PWtgT39m3I5AkqvEnxa76iq/LAhoUtB9MLSd6gARA8C1dooWDUTSUlYLH2+gi+KZ0ztrliudM14LLRvMlTVF5VhlVATcyahZAw+EkFKPxhWVT2dfE32wvahvZJoir9Vfjc7HpLURm2ZAfsmK56cdOCDo6rCckSSjET+WEJaBTukqCaIM89weg5yaQ5pryXoBU1khobZAejOX8PGiXfQvHgOmWYbxZ6HcGoUhZkhZM0IjbV1rC/VMHzwGG5//kUUZvciG1iwgogdKxV8kQ2gR6MKOZNfyQCFxy4dU977kkRIr4TxOmWoGGlpMG6Z5JLJPq4EyKSGIvFRBF6CXVnAwKmShpCcjyai7ir82ioSpw3bICgbicNHiAwTvdIuhJWdyJBcArFIGkJSJuAkhlgR2qtM3MRtAyQxIMbE80nkTXROZH8iI9ulXnTfPigIuSQg8onAR51PleCUv1PtG6LHU9oUJpQW0NPUHgj4NEFh/ZDpa2BmbRJ0QNRex/kPX8Hyhcvwqh7q7RCrThuO12M5jfzYdrzwnT/CXZ99mB37bOyimAkBK89oFmGDaP18HqeVsxkSS3NCbMAWV6Ikj4WspJPTRnaDbAYFniHr+ojzoY5Y/34X7oWAZtKZJnhuQLQlWWQooUOVeIOkG0geo4WbH/wjagsLCLsxYjdCu9XCyPQ41p0eXHMYcWECVqGMyWFa1RBBr4d8NouSYcEmPU1aI0IV2CauLdzEWrOF8vgYds9tg7O4gpXz19Fs1phsx4lDOEGGWTedJINdR+7Bgw/ehzsO7ELcqeLKe6+hROsdBThz/gbOrnYxfPhBfOV7/xJzs6Pw6/PIZwhrSERZZHtJrkcgSZQfKlAiUn5GBZ6srSuRE/3WJ3XXKDZrqgpXkMnVEKydxImXX8Fv3yQ5Dx9d0iU1c7C2bcej3/wOnvniUxj1G6g5LnLtJXz883/E2fNXsdlxWI+1007QpGjVKGDqkefw2PNP4uGjswjXN1AuWlh46z/iV299gvM32+gRa67vwzUnMff5Z/G933sBs2MWWs11ZGMTOeoVJ1gx2xZxJ3Frkkri9O8AUU2j8882jpFOwqb1CzqkVUqcCsiwhjCdvYIZIRc72Ji/jI3lJYQk5EjcQJ0uWrUGtWvDLtlcccskOcSZCvz8BOaOPYypKZuMOQcUBAPN0NkPDARZGyXbQCmsYeXkh3j5P/4DTq2sI1cZgocAHvWNJjnYs7tw9ze/ge88+SUEtQV4vss9w9naApZPvo63Xr2AlU4dDu9nE5FtI9qzF098+Wu4Z99RlOIsvMRlfct8xkApysMlgj6DkI00D3xbS8Zqib+SCTzqfabaaBTlEAVFGIYFKxcgl+sgiWrY3LgAP7oO0z2HjeVLuHh9FZtuBhO792DfwYewZ3YnSkkbzsplzJ/5BJfOz+PqzTL87ftw6NgkZswNbF46i1ocw4ldZAITXsdG6FNQaCIbW7D8ArxOhKbjIy5WMLnvTuw5dAfszjtYWvkImaEurHyETGTBtCaRKY7Bd8uoTG2HFV2Gu3YO7fYwjFwZRsFFrphDpVxEKW8hRwz+RLNEkkjFCcRdAysrDVxYWMbZ9VXsPHwETz74GFZPn8MnH55CO2hhcleMwqiLtuPwvrGzFoqmSLjV19twW+zKIJupwMqOI4lKcLpNxMkmcmYCM1NALiwh69no9QjtYsKPiCXZl1wNkkEaIazPtTB32MBIJUGB7EizgJVPYpx532cbYY/lMLHfxNj+GE61CXcji4JdgvHy2aUkrR5KY6eY1mQGvV+t0bLXCh4mKOhFpl31JwmnQatoKLZUBdfUxKOFg5b2z4nYI4VDbq2aCVIMQfKhMp3kAAkxduq5E30BfMD+a9xCfJHJw78lM6wuL/oOylZuhWgqR64PxZT9jjosVc9kpXOiKgzyZknDXRnAC6dJIATTarA+ntR558a5vsMvIEbiYOrFXokcG6g4D2ZVxbuoiqHWTYfI6sECMULSH1WtUc84sOaS3IErFTJY5/Hz4qbPpUNk9O8YcFSlQ6E+/1bJA/13W6uX+vhoz+aYhEhmcaQ5E0LcclxIkJMsgnrGXs+0q58ThEtV9MnBEcQz5NCmPZPUT2RQ7wQlCCgwtUi2QMKtBawAMSVSTNLMk3BBZokVsD/ez8SCzDp5FIkI+AO1TGeypMfpgSC/PNdZckYtrigwtbysFDGkMSZKdSGhoYI4AQGOEfc68NZuonXtHBrXL8KtN4iXDYXSGHbfdy8qh/fDrQzBSch42cgE5GWSCwTkWG8sRkT07ltg1VvXly4P5TSSs62CJQXtFc6GcPx1Z5vWS0c4bA2oVFJG9WhyP6diuh3Q5xyEIHPARc4z6eNpUjID1Xtpy+h8hHHA41BVQ+7fkv2+9HeCo6Qw5zSwFY65RjTEVXBFnJEGdeqZVUAsEnQCeaJX88XrxOfxM/STIZLdlQNsCeOVyBVlZxXBj23bAuoqe3zVz8nJVvaX7Cg5yaLiJoNjbl8T/ZaKiEqdAbIJiqSKnatIsqtq+5DWUsHF2dYQ+2dWVEYVXFj0dcn+zFi0Vah9o8am24E0oKd9L3p0FXHZVjsmem5TA6l/3mBVTWibJtFNRCPTMHpZuKffR/39n6GzdhNGYQIZJ0BlexFBqYyFdQ/nTy3Brfaw49B+PPun38Xo/v3okYC468Ng0XCx5squq3Eq+yUKPGKvKDum36O87ykJIxMw+hlR0j30eq4aWmIOaR5YF1Bno+3D2i0k/iiG81fRXvwtmpfOoOA42DVewdhYBnW3gwaRXEw/hGTHI4gLk+j5IUPDSmbCsiMOjZkgspkYSZDAT4RWYI97RUX1mnqgbCPLwTv16obyXtbPnH6f0nOa5BxrpFNqjnQ7wEk3qZfMEGuVsJKbQ/SMEhkGWO4izoIDxALZ6d4Grn34Om58eAr+eg+dToKVbhsb3SaqgY/C1A689J0/wX0PPs7+hOc2kCeCEskEroJrvgstEmoX+44DbcrNgAhIiCRtEAY/gOKxJFEZy1NRsC60XnW+BJLhCTMB8kkGQYdsvQlYZXoQGEYPhWwL1cXzmH/3N4h6DuxCiQOSesNBq2tgaPt+7HvwOMq79yMwMqzzmcsQE7XP545uk2zShhluIGgv4uMPfoN3LjiozN2Jxx6/DwcmQ1z8yX/G9feuYs1pYTXqohVa8NwyPK+LcHgGz/3pv8EjD9yJ2byD5tWTOPvTv8KVpS72334PMtUlXF1YxdLQbux75kXc+8j98FbOYNhvIWcUEBjj8LNDKFotoaEq7yeaV5WMU/aY7lXiTVDM3go6Tr3UlIhh28wedYxCpoxM/SN88uqr+PUbZ3Gl0UQ3DLg/0R7fgwe+/h0889WnsD3bwmqtg3J3DWde+xHOnL+CtTpJbwToOB7qLrGhDmPXw0/i+FefwwPHDqKzvIqy5WP+vb/Gm6/9Bueu1uEFOcQ+0MyVcOCp5/GtF76GPeMF9Lrr3DdvJiX4kbinlS+R2i3dz5OJiFs4OrqPlM9YDH+nRA/5ekSuahkBWhs30Fi+idhtIPETdFsxmm4Tfuwx5DyXJfgmSX2U0bPKmL39MEbmZlCMcrDIthcSBNkAZo9wEDZyhQxywSZWTvwWr/+/f4tzyxvo5SsIkiwHnnT8y9OzOHz8aTz//T9BfmMJUaaJQj5AbnERF3/2Bt7+4DRWuz34BEeh5FSxDHPXYXz+91/Aod07kXc9vlsjm2DzJnKeSNJHEsGk+zHKLqoknmWSf0RstzacTo6TPXahCyvXROA6cJ0NtN134W68hcXlBVxp5hCWx3Bw/2HcP3cXduQN1JbP4sy5kzh1bgXX1n1UyhmMU9+lFQLZgG2p4wTwXEIdmNwVRXYAZgWl3E5MRHvgLNdRrd5EMxPA3HsAe+59DMf2DuHiO3+FuHQVBjx4m0V0vXF08jEme+MYmywhMjcRBnXkjDLCuMhJncBoIme5KOVN5PMjiJNhdJoz2FvehYmyhaqzgHOLZzA/v4Rc4mHqgAV/0gNcH9mGASfKoOFbCMwMJqbKmJsewrCZQWe1hsULVdgcgGbgdMeQL21DabSAdnwdcaGGoUmgMppHJZiGsTqN2johhIYRRi10nSpc14XnxnAdj/vmxx9qYXpPFjnSJqV2jSgLvzaC+Y/zcKoEG3dRmOjCnPFRbxnIFYqY2lGC8ctzi4l+EHRHXZGV3OqyV+eCAz4dDicdNdVDpC5H7tlSF4IMQPUgQR1I/XAph1M4Pml1URmiWwUD6jtY9UP6dOp1aiz6gQ9kVnlrIKZfdCyPoPXT6UGWciLoZ9S3tTXg1p9ZGVN9LrbOrRqr3rN1q0uXL22qAilyJOVLqaCvj8+jJJvZdzCVs6PmW0HuyHiFRIZziz8DY5RQza0B6qcSDWqttRiYX6PBeFXiQAUS+nOqNSdHiyUTtGTG1j2iD/l3zSe/hi51Wa3jf7L4Nv1f9D4pwRxLVg237s/B/Sv2F+1/mlP6e985FsprwtEMY4Zoks4jO11EgU9EITSPLCVBYsgRPLsjNN10+RkOwjJcLeBgPDSRjQgqrCRcaNwCDCGCLwHdJOOtX9o6wY1ad+7hS8AU4ItXr6B+/SKCjXmEm8vwWgTPiOGFJiZ2bceRpz6Hyr59CKwyMrGNofwQJavhOQ4yPvWbZWHYqY6nHrDrZ5irOzJJ1T+nMjukgi16NuopUH/UeuoOJ/2OKlJ05yq4+NYzqd6nBxP6WVW/VxXAWznB+vqzQ58Tfeoq2bT1PayJykkHEaSx068RN+nQWmI71u0QP5MkJFJ2ol+R3WJfP2VTeL/JjL+E8yuya4WsEPZYQVnTE6PWSu0XkltJ1+LTkjx8LgluL/uI+8Q3dLbk+LkyTV9BbXVbxq4CXbUPqW+HqP5VkpA+X2idCqkicjaFvU+TkWpd9ASE+Dzq+xJQejWfuq1QTr+w5SmXwNa7hcZPUDXS0Yz8ZRgjk/CbbbQ/eRutj19H1G7ALk8CbheVySFseBEuLtRx6dI6eq0IdzxwH575we9jZO9erhwkHjExCttK41Hj1s+o+HlawdPtWOp4C4ZgIjKhP6pqnSZg0/aHrbZU37dqX8IwUSjOwPbOoH3jbXjzl1DwPExWchgeobJqliGa7ZE7kex6EObYLniJiULiIZ+NOfDsCX45qmOIni/StiMOACJtUtXOTBY5kgKhsgshNliqZrCfQ58XSiSTCHzaP/9pIkK2K1woTPcF2Vj1nCmTuwHbriBKAsRZAzm7IMTf3SquffAKrrz/EdxlkmSIsNZz0PQdrm7kxmbx1W/+C9z30BPMItxzashlieBJtPD0zybVcOjcM0JGkn/RkLRklkJqKPvTt000Xg1qr9sytSe90IMbdFEi1vHYhOOGiGDByhN80wecFaxcP41w9SKGKOmYFLG42MDHVxex74GHce/njmNscgaRHyF0EmTCMpKwBsu2kbWGWZ6lgAYy7jVcv3Qar77xAar2KA4/9CjuOLwLSe0i6h++g+WLm7i0sorlXhNenEMSlNAL/z++3oNLjuvMErzh02eWRaFQ8B4EYUmAHoagNyIlUa1pszPd093T27OzZs7u2d2zP2TPmT7b02el0ainW6S61bQiRQsakABB2IIpmPImKyttZPjY870XL/NVEtrSgVgmMyPixYv3vvt997u3jfzmPXj6L/93HNi7BflgCYtXz+Dcr/4GV+6sYNd9D2DTcA5eFGBZLWFw5yHseeBhrCzNI3aazGpI01Ost5B2Rqamnuyb8v4g5kZIwnqJ+jtPzvBkFa19gr3BgKulIqsXoNbO4eL7H+Czj67gxkoVTVKE92MYfRtw+JWfMuC5Oe1goWIj3ybg+TouXbmBeaIduh4aLZdVdJttE8OHHsPJV57HsaP3w12uIm8S8PwlPv/4S1y5VYHtaog9BctWDjtOPofXXnwR64sG7MYc2/MN5KGRirEEqOX9RazDtJdSNfxeaxy9V8wdqrYxVeCEMWJqMVIkWlOZRm1hEkGrwhJejZUAdacBN3RYfJoy0jCMPCI9g5aWwciOXVi7fTOykQXFD+DpHhw4HeBJ/YapcAUL58/go1/+ChcnZ9E2sggUnQlsEevS7BvE9sdP4eW//CsMNUlttgElrqM9fgUX//m3OHd1ApUgZgqtMVXqM3mkNt2PU3/8Cu7fuhmW48L1HLg6L3ylA2KGGQilooNIlovxY3EOi3+JwZBlGhlkTxIpdTjuHdSbE2iuzMFzynDdO7ArN7FcX0HTKKJ/w3Y8uO8Ixqw+tCbv4Pqlb3B5/AZmlyMmwJTNWLDMNILIYf/ocaap6TuEtbKwsgp8gy68hG3bH8KOwfswd/E6KjO34MYO/GwGanEIBw88ivrCd3Djy2jUqrBrJaipETTVFvRGHqV8Dn19LiwsIag1EKl9mA0z8DUPeWMFFpbhktdvZhTe/Eb0I0DJzMJI5ZkirxvOYX7yGuJMHebGFtzIRWUhZAkn6Gls2bEF9+/ZguFiCu3yEqauTmByfBLNJrBSobHuR6YwCCOroOZOQ817yPfnMTQ8ihz60J4PUF500Ffow+AaE4gd1Ko2FmbbWFn2YKgG+o5OwOojaSgCniFM3YQVrEc2uB9oW5i9ex2z5euw1RY0U0dhsIS+oTQHnt0wZLX4zO/rkJQfGBaESVU3ecPrrVKIB0d+vxxEJTFTskGLzI/YdLp2BKZhraLbycGleIBl4NkbqMnXK/tlyud3r/cIgY8O6GL0kKQMTNuRRJ/tHqMrmMR/1xUXutc4dN/X7ZkTe7SgKPNgin8u0Zc6X4kmDCMmSABGqDry43GFTBaoJT07Xf80QWlOaMTyQCXf8ypZNwkgFgABFNnmmRies00keV8HQCQBnwja6c+8Wt0Fa3J/GRdt4eqxvf/ucXodwCW/tnMvCehRBZKX5hnwZP8SEMoCA7o2plbG+wNF4CqDKTGvmQ2Z5EOZfBKro4pxISELaj5nFhysYklUNA8xBdTUlhATXVVHncx1Y16doCw+z+QTtYqyf0nFLNahkCojVcJYoK0yuwOdMtdUySHaYxzBoyZxqT9GBjyd55OpS6pwfR83x6+ivTCNXNCE7tThkB+VE8B2Y2RMDWv270Z60ybopWFYRh6xrzChBKLqprhTXadi3HtP5Lki7nMH/CZ0T/Hc8UCcKrfd4Fycb++951643ay4GO/eZ1gEfWLDks9HBIICAIhkmbzBy88ozRW5GiXmAb2fro0fg4tEyWMurreT+Er678TcEscQWVz6HAHoehNQ4jrEuLBzZjY1EuWME1yTtaarKsorid2Km9w8Kp5f8iZktOKEds9p7lzYgz3brPJODxJfSwgkcHDNK+lCqZeObhGVM9ldRBKQM1Y46GYVVxKuYf6oXSDYqXgmwJNdM+eadYgcHfAm2DHspvFMUu9c6E3CMEqrSAwliTuWkKNkgKrANMg7zkQcKoicGoxcFiuzN7H83Uewr52FFcRI5/thoolUth835lbw3cQcJudtxEoax156AY/98CXk1q4B6WmRYINCQRFTluYWWHw97PZ7MaCdVDx757C4Nwy0hwF7ZkVliIJUmYIunjFeEee02o7qK7EMkmowW29JqTdfgrr0LYKpszAqUzA9G7riwUwDhWwf6osOFvQ1iDY+gPymffDNEpTAYRYY5GFJCpYkiGIggGpStY1bsjAFz4Q6SX2JBDzpv6I3sXNNYr9I1uRuwkbscatFw0Tiit3jBHjSWLJniwBt0lYgnhsOTQ24QZvyINCNFDLElgpWMHvhE9w++y3smQYazQjLvodG4LKKZ5wfxHOv/iGOPHycCX20m8vQlDYMLdVRfOYe5iKZkLRWsJtHSrE8wUjPZzqdZvdIrBPifIVvsGi5EK07bI509k0SxPFYbEFJIc+nqjf1qkZQ/Sa88m00Fm4Dfg2NahMrKyE8pYT82A5sP3oUVjYFI3KhOy1eAYuKQLgMmBZ8pYCUpiMXlmHPnMWXX36J87c97H3gIB44sg8prYWpi59AXVrE4nSIazNkp9Jgfq+Bq6DcqjDgeeJP/zfs3bMZWb+Mhatf49yv/xYXbi5h3aZdOPrIPqxdO4BGrY16M8DYtkMoje1giql+6CD06ohDG5rGE169X2KecIuvkO19NKYEomiCUSKGooyOWBnNPzVEIdUPtcornqc/vsqAZ91x4Ds+tMIY7n/uhwx47u4HllbayDuLuPK7N1jFc7HqwHcD1Jo2qo4Hx9YxcOAxHH/1BRx/+ACiWgM508fdz3+Ozz76ApcnKrA9janF1lIFbH/yefzouRewrqChTcBTUWCiwGisosWjs/5ILKHO3nwPT+/ecdHZrktJwOQ5VyJYeginOo/q7B04dVIPduE0I9hhG5TAoDGy9BRMI8d6lZtqCsPbtmPN1k0d4OnqHlzFgeHorOJJwJMqnksXz+LzN97ChTvTaKkWIiYMR+sREGeLWH/0cfzor/9HrA/a0FBDuz6Lmc9P4+xvfosbSxV4RgahaiCmBHy2gMz6+/D4T57H3i2bkWp7cP02XMqFK0A2JMsokwqLgr/XYSR1YjkBPNUUTKUPqtaCYizA9adQb9xCq3EXbmsSteVpLE6X4UVN6FkF+TXDWDO2E9vHdkBrNjB5cRw3xm9hvlwl7VdEmskSBIzmT5VNUnslMZ2YuAFc3TsmphnNv1QRVn4Uw8URZAMNlq8iJPBOrQrZFNrtYYysKSCXasIPYoTaIFLFIdTtZWSz67B9dBNyahnTlz/Ad1+cxmJLQ7z+AAprC+jT52F6d+ESXB/ahjXxBrTnb6M6VUG7ZSKV68O6jVkYWgPtaB6L3i3MtCvw1BxGRjZgw9gmrBksoZBW4NaWMD8xgfnb02guuwitNNquDis9gFSugLZvY64yyVSFVT2PvoENSKsp1ObLWFpoon+ghC1bC8jmYkajXqk00GrYyGQ1DOyvIdR8uB7hFd6K5dkGCvo2FM0+NCrzWFyYRr3pMsaJbhEV2oLy3tWZuDez3wmaOhTa1RBUrlCxBVIgoyS6uBdgFVlbFuQnWfBO5k8o1kkZzC5VVNC8eJ8Vvd80U4nJ+2p7AXmDJkx4r4ptb6aVR1hy71my5MtwXPQmMapTYq0t9VDyjsDV19UbbHYfGNHjuVo4pndhYf2DSYbr9wFUvjVLo530QnYotwlApA1QAD2ZniU/xHJlQD6XXgDHVE2T/riuxUy3V1eoChL9iC2unQ2UK1ByefmuGJGogPQGh517mdhW3AtI9p5nLyCWA9BkMFkjOLudPZkJIXNOn+F7pOzYFWARx1kNPjm1tgteRL8sD8rF+bJRiGJ41N8DDaZFPX0O1NiDSj2IoYqUkUGTNhIWzFP0GUFTiXJFb6b30c8Kq5oSKNMoIPdIMIP7RpFSH6PWBh7Spoo6Sa13Av5uQC+eQTblycNPNRErOj758GNc/eZzqK0KrLDN/OhcP0K5ZuPx3dtw8KljyG7ZiraZQRAQ+NXhG7xHzqLnkfUzdSmaYo6J+ct6vZJnXvZzFEIiYu6JMaP5xej7SRWQBWiJzQurZDA6Fk+4dBIaSRJFBoZic5fnySog2dMCID8D4r7K6wUFth2AJoJdUqcMgg6NmXq+6DVEsyNQIM6nG1Rx+iwF4YwamATcoheS3iueCdF3Ka8lXNiEjwHr5yVrEktP1kMCNPz54ms4p9Iy2nbixSqDa3k+87EnU3v6LJ706t4P2a6FJxxUnffwM8qhAEJEC0+sldiYUzpcsn+R12dRHY3JS5ZVh+SkZ1dchCrI7DwlT2YOTngPmHjGWS84S6aspqqJvUoeQ/I+lOcNjRddg0ge0L0zrRQMI41UqDIT7dnrn2Hhyqfwp28jA5OBib5igFYriwvXZ3Hh9gzKnobcmjG8/Md/gp1HDkPPZRllj6IzIQJ3rwRWB4QnLR1ijsqBeOc6uGpbJ1EnqrgiWSeeNWYdwpJSXMSKLUNCeVnsv6TaS71HMxeRWb6JvD0PtCtotlbYqpPTS6jNtDAXpaFtP4y1+59AXFoH33UQk50C09DSYBGFNfbgkXJvEiqyP4l7ytRnk37HhPLbqeIKj2NBk2V2RiE88rDtaCskYE6yZmHV0KQXP8HwLNfCuhekFhX62fVDuNSfxOjwaeRME1m1heWJr3HrzNdYnljAyoqHih+gGjhYbNuIcgN45uWf4qFHTyKXzzLgqasODJhcmEoS5OLCJzw2YKrEZKUSUpWE1gIgleLAU9iQMfpxQg2l/n+2Zyb92VxYhwNpEYeRmCIpGadyWVZ91WiSuzbC+iKcuVvwqvO4PVfFzbkKokw/dn+Zn8cAACAASURBVB89gS27DiBlpuG36gjaK1Bjh9xxWHBtKT4caGjGGozYh1adxux3X+DS+B3kdjyOEw/ej7UFFYuTlzA1/jVMD1hYUDC50ECt3WbJTeohnG0swsmvxaN/9D/j8MH70KfbKN84j4tv/gxnrkxBS5Wwdd827N65CcNpC61yBT7yKG3aj8L6nVDTFMfZQGjDstKdPYK3dnfjGqqskU+mSsngBHAwxWeI56DrGc0qL6aCUmYA0dJXOP/ee/jso6uYqNZQdx34RHsvjGH3qZfwzA+ewv4RC8s1F/n2Iq58+DqujN/CUp38WENU6y2UG3X4UQ5rDh/DsZefx+NH9iJc4cDzzumf45PfncaliWW0XI3RDBu5EnY/9SJ+/PyLGCvoaDfnGfA04hxC+KuAp3juxbrIY1G69G6PWLfFflWkx3Q42A7J9kFa9wIYSgivtoDKzB20yC+V4gBfgxN7cAO68yrb8w0ji4hiDtXAmm3bUBpbx4EniQUZ3HfY8gn4WUzJVXfLWLjwDb7453dxZWoWNtF8qZ2HnlM/gm/lMHToKF779/8RO80IRlhDZeYGLr/7Ns68+wHmKCmbLgGqhZj6FvsHsWb7gzj0/DHs2rgBlu3AD1wEFm9VSlOMQS1uoiiQBDMy01HEkLpKisEWFLWJSLsLx52EZy8jcqto1cdx+/o5TF1zEGcjDGzKYGzDCPKZEZhRBu2VGUzfmMXslI1qnTSmKXlmwsrmkMoUUcgOIXQUlGcXYLcq0DMe9KwPhbX2UV+qCYLZVtpCPr0Gw6XdyGbWIjaI3ebDmVcwvHENCiqpsmeRGt6E4tB6OLUa0iPDWJcvwJu5jLMfvI6PP/4c1TiH7SdOoX9Mh+bcBOxpQmqIMmPIt1SgUUd9YR61ah2BYqA42A8jU4GRX4ITNRCkB1Aa3YFtm7egv5BDfWkWS9O3sTg9jeX5JXg29XUDK4FGWrUolAaRzRfhECOhtoI2tQXHGeQLI+gvplgya266BU210NdvwEwRVbwNP6gjQh3ZQoy+LTnmI243HLgOxXmJB2kjQ0RtaKHLbGdIzThgljgmDD0H5b3x6ZgHJ12vNpE9upcfSW/FQA5kejP4MnASm58IAnvBrkyn6mbiRc+pCGp5lpj4/HIw2xtg8qBiNZWnF6T0Ar3eiooc1PK/dXutGK0++R1/XffT5GPLIh1ClElQInvHsfd8RNZfFiFafU7JJcqXKaR3E6ET8Znc+5HLT8vAk58DX+Pp+5BFEvyrGwjyYJu/j6+MrMabXLT4rwio2GeyBBEPNGijkOcB7Zm91SA5wOoFmKJ62zs+v+9nMa5iLspgiwFlllVNbAF6zo1PGd5vIyo4ctVevmd8zvGz4L/vqvBRMzwfQ6pmckot9foTP9UwYkR+DYbiMc8qhRqwNRLtoAA78ToEgV7qj6WseRvtdjMJ7n1meaD4LoJWG46vomqHaDoBXMeBHnsYXdMPa9uDUEwuTy/OQyQeOuMWURO5AT9U8cY//hO++OBdhPUy0kxGiHJ7KiotFyc2rcWTP3kFaw8eRJAtwQ+I3pJi2UnHbTPgaXWETLoiOb2bKgdy3X5uPn6ioix6LLmVi5yMEOsLm59JdVlcE694dr1JeRDOaZodYS0+AlK1XNyzrjCWoEjL81R+1sQDQaCKJSYYvZqrn/IKIq8k0RcpV3LgaXTsMKhayIW8xP3gwF/Qw8QzKZ4Lcf3Jk8j+w/te6fj8WPyZ4ckPK2PxcyJLBCEwxJRbtc6Y8SoKzSmuwktPMbOtYe8RFgU6dDNzj3HuLjL8vhLDK/EWJYGcpDdN0KFo/6CviE361SwasU50qFPsHOk13bkq+mS5uEgi1MRSWF2Ko0x3FpRTqoKQsJa8NsmJAzH3WVWOfTaJs/AAX65G0X2mjDuZzffpRfjLdzB56T0s3zmLcKUCKzKQNoDR0RRu3gpx/uoMbs6X0U4XMLbvAF75kz/DwOhaRkengIrWHaLGCfAoLHNkYM/VafmYymtp55wFZZliTQIx0qYjnhGxx7JAlkRbwMXMxBrYZWdwpeSYDOb1GrTZCQy05lBw5xA051GtlWE7MbyGjuWpBpZCFbm9D2LLI89DH9mCtke9eGS5wu1MyABejxw0iJEhTrhHiE/wgqi1gKSVOonoJDEh7wms2s8q4V3th959iw5D7QI01zp7TgJ7uX1YktilZ5KAS+SDzK1UNcVoqyXTgzt/GTfPfIWZS7exuNjEsh9h2W1iodUENTs9/dJP8cgTp1AqFdFqLMHSfaghM4RhGVW2zzFBKy5407GqoT+SKmiyJogEVOf+Mzq5wWY0xV0saSgq8MmexJ4PBq7AgL5D5RfLQDpNoiYh4lYFzuIUqneuozo7ic+uLKChWNhx+DCeeOY5FHJFuMs16Cwx1Iav+FCtGJbiAI7KgGeUIsGiKlYmbmD8s7NYqgXY99wrOLR1DFF9Fndvfovl+buIfBWNpoGFpTZadQKeAcLYxZy9gvkwjSM/+Q947JEj2FDSUbt7GRfe+n/x8dlraDgxjEIG69YNYc+mMaztLyHwYzQCE33rdqC0dhPSpUFY6RQQNaV1rdvTLycAGcSSaPSM9dKhzfPNmPrdY0tBKTsIZ+ZTfPPmmzj98Tgm6nXYVO13fKjF9dj55Et4+qUncWhdGpWGj0xjDpd/9zquXr+FSpOLjlVrTZQbNYRKEWsfOIbHX3gWjxy+jwHPrOHh1qc/w2cffoFLE2U0XaI/qWgW+rH3mZfx2osvY32BU20JbmphFpHCgae8L3cSMMnzzdZXSclfBqVy/EFxFbFTiPHE9jrywCS6e2MJ1blJtCrzCNvU3Ay0fAdtKj7EBDwtWFYOsDJo6QYGNm1CcWwMuYi8HEN4us/UZVOBhVBJIZM3obtLmD1/Bp/8+h1MzC/C0014XoDQ9eCQt6OZRWnvA3jtf/iP2N+XRjqoYv7aBXzzT2/gzMefYoluTarIhH+QSSEzMoqte5/AniePYvfGjRx4hh7CFF+rWOWQ+Qhzq6DuktLdx8V6wFSlqfqvugiVWYRBBSqxxZw6pic/xvlvPsHylI/M2gxGtucwNJCFb2tYmaO4qgq76qO5YqJRjdFoNVjvqpntx9r1O7Bz+w6kdRczd85jeekWVNOAQsI4pBNC4kt+BMdvkcYzQmUAI2ufwMjYA8j2DyNGG8ZyG2o+hNKqQtENmMPrUezfirRnIjWaRlCZwsJ3X+DCl2cwPuegb+t9OHxiNyJ1Ao3adSD0kbXWwXcKIH8SIwxRLd9EuXILrchBZmgQarGBvhEbpq6iWNyO4eHd6C/m4TRXMDlxFfPTd5lvqed4TNG4ry+N6bLNWBOZXAHpbBGqmUZIPbvU4UDqHqk0SkUSempgcS6ERyq+xGmjiihZb+kBdKuFVK6NzEgKaTNG2PbhUT90bCJQ01gq23CbLqw4Qi5VRMZahzAgCnmaW+S8e3UyFhvSqqoTUWMkWmVvdlwEFMKIuzM7ElVD/vfVQZ4AM5z+witg/HWcgtMBi5LvXi9AFRUzUWldDeC6CnG88bzrvfn9qgo/N1r0O8FRonrZFbJg4WdH3EL4h8lYjx1f2MH0WH/IgUX3OlaLR8jX1x1Dfly5AsN+IwEJds7J/8TfOgq9CfAUxxfBuZwYEO+RfxdJwLM3YFxVLWM0p271p2tXwMefCY+QwrAEPDvHk9TZ5OvrXWDlsWMhcw/Q7Q0oxWfJIFa+hlXzaLXsMP9sVqgUZUKeeZRBrFylFUCTAEX3PLoCMNxOg3+pKj2sFIiYbGMikYqVpQkYsQ2DhFDsCLEL5OIaHFJf9BwGOHWd19Edp4VqrcJUCt22DcX3oJFaBjXkxyksNUNUGm20nSbyZohD9+/A5n/1H6HlSp0AVozDqmCPFX01NFs+/uGXv8Y3n34CpV2DSRVP2gRUkpJXsM8KcfyHL2DrY48hO7oRqpphHmF27MMLfKQUAp60MHFg2NvTKFc/BeWbj0sSKAgRoFX2OTGrIFLFgMZXnifiPgiarQhO6b6Lv1FQJypBYh7JFQRxb1Y/e6sVqnvnPwuAEgqsODd6jZx4o+/pvKgSQxW4TsUisXcRc5MeT6JSi/MV/+1WAYUHYMJpkGjmvNrH1WTpnOi9ZGYufs+ncMLgIAXiTlW3KzYjxl+IA9F/GX3NMGBmsp2AX4yBEJLjvMIkKZUMovh8vk5y9WDxLCuJWmvnc5LxE/eKjx3vVSJA3V2LOB2VH4vflyDqeuGKayXwyOBVYrtkGjpMnYNIOcgXc7AD6NQY1NsvKL+sN194iibKsjyrYGI41Y/mta8we+V9NMq3mHKlHsTIqh5G1vXhkzPLuDqxhLLtwFy7DvefPIWTL/8YmmEy4S9yKKRnw6C+uJ5EkBgnuSorB9qrgKlY/1kzeRe4yfNUjANdb0Aqm4xN270fHBwJ1V++Nmn6MtTFeQx4K8i27yJoTKFRraJWV3D3VgPzM3WsRDEG9x/BrpOvIL1hJxyP7FZc1ptHStomIuihi6Zi8IpUsj9QeoMlDjsiWDGr1HDD9e6XoFmLZ5rGQ7dIPZaLIrEEHiW3mE1VIhzG1Li5ei9bSyRtAxpDovsK/1x6csm6xCXaXGjAUjUMZiLozdu4c/Zr3P3uOmamq1hyA5TbdSYypBbX4NQLr+GRY0+hv78PzdoiLJM8J03O40mU/AnoUOKFJQ06is5UgeJrgYh5+H3lCfFOEpBo6zLgYDYp3AaD3sgEuugdfgCHxOGUCNmshZTiIViZR+XuTdy9dB63xq/i2+kGNmzfgRPHH8PBfbvQqlXgNOvQFJ3dJ4+OpVBY2YJTS6NvcBjD60iQZRaXv76I86cnmFjK9iO7MFzMoVmZxezsBKqNJiLVQn9pALW5BprlFm8J0R3M2zXMuikc/tFf4+Txx7FrJA979hrO/8t/xntfnEel5sB2SVhLx5btW/HYsccwOlTAzfErjO7ZP7oTA+v3oTSyEWG0xOj8IkEn1msxN1hShYkw8bYcnjASmhrdFgLGBjGAvvwwarfex5e//jVOf3INd+0WGGPSC2H2b8LuUz/AUy8+if1rDFRbIczqFC689w+4dvMuqu2IPTvVehPLzSq8KIvhA4/jiRefw+NH9iOu2bAUG9c//M/4/OOvWD9r01NYC4pdGsS+Z1/BT156GWMFA+3mHFxaU7wUYtbn3VVdXhXjdBJLXGG9uxYK9kd3TWMCfIz5wBWOWXsDJWKopu/UYC/PwamVEdk2PLuNcq2KZttlWh+mlkYmXYCWycM2deTXjWJgw0YUlAwUP4KrJbYmHvVYWsjkLQY8J899iQ9ffwdTlQqUdBqO7cCzbThuCNvIIbvzIH7wV/8THtk0jLxfw+x3Z/D5r/4B33z1FRZ0QocE2AwomRRSa0excdfDuO/Jh3B41y5Yjgc/cBCY/DlOBRqzcSPgSW0kIoktx2AinmSWO2EAi/ZA1JnOr6UqcFtLuHzhdZz56h14dQ+5tVkMjKaQMSPUll3MzdqIdB2WVkTcyqKx4GJpZhE1Jw3VtLBx93YceWQHRvptLM9+g7mpKbSdPBrtIQR6lvWBFkwSZlxCy6nA10YwNHYCazc8hNLQOhhmiJzrw47n4K3MoW6voMHWq3XYmN+J7HCIyUsfY/zz07g1WUc0ehDHX30V+3f5mJt+C+XaDKAOIKdtQbCgIG5brMeyXL6KmYVLKLcXoAwWkd/Yh63bR5FWAqRcA1aUQRy6mJu7i/LCHGvrYkwtI4ZmxsgX0lhcaHHPcRJ8M/PIFYZRKA6DuscD2IhUareoQiPP3YYKz9XZfhIGGtQ4BV1NQdN9aGYdRn+MoVKaKdpSdTiMs1ByfVixq7DrDQaW00YJhrEWcZhB5BvwvWYXePaKztCCbplWJ/stN77LGVZuxC1bPHTBZHeicA+rTsVsFReXS4kLW2RGVekBrByQCtVc2ti4fQGvvH1f/VVQbmRw0gvixLZHnGx5877X5Gb0RmbV0AuA+M/i91RJ6FTTkvPtAmS+gPC/c7qqOPdVu3Dyg/Cw6g0++M9JFSHx0hEBNMv2iWyvJLogqq38o8VYdrNHPFRNeqSkgPJeY8YqJp0KaNeDsBNUC+CZHF+o2oprlKlw4tpk8Pu9REMSaMkB2b1A5yoALQnYiGN0gr6EtsmumZmuJWOS+KSx31OPoQSkRKAugwz6PN/nKrH8s8W85dLfnS/KNDNl2iyUQMH87ARuXP4MYXsZiuOiVW6jVXGQ9VbQbDRAtCoKoNMp6iWirLmPZquOZr2BFnmFRTGyCJAh98ZUH8ptBRVSjPOaGMwrePKxg9j2b/9PaLliBwTKgb84L2F/0GxF+M0b7+C7L88ArSpUr4mAjLABtKIYDw+k8NCzJ7DuwQeRW7sBqpZhlIo2k4YHMgRYiG6aeCLKySsZdPLgerV6LA0bX3fkSh1XMCXQKdRSxfnLFc1u3zK/f7Lyay+QE5VBUWGkdwg6Kb+3q9eQXoDAXx/CcTmI8D1S7OQVT6Iyiuee9dORoT0FBB0LFwJCHJB311CSI+f0d7GBimCUqzOKvnZBpk/sqZJAlVdzhNVOBIWq4x2lcL4GcSVr8azzXj86nOdRfyCnqNIYCGsIBjxNE4rBq6SsCiqsHpLxEuPC7FrIh5QARJIv5Ot293qoYkDxhrze0E98HlCyT1CCaS2ntVXYsvA+WQ5OKfvPx4Io5b3MEvk+sUBVVZi6YxecdxOP4tist5GECVn1nNZ+ol/qjPrYXWOIsMcVdweMDKpfv4Xqja/gkFKkpsKIfJQ0l1GyfvPZHO5MVxFqOoZ278JDL/8Qux54BIpPiRgHgeoiUiOoHnED+NfqgDOpliVrVjdR0G1JEOMq/kvCPbJgjRgHee+iJKLo1RVJWN4akfg/U8JCDZHDEqJaC/mgCqN1HXHtDtxqE+VFBecvL+HuYhONKMbo/iO476lXkN24A35gI45ceOwYRCMkATUPgZVhewOBS/rHnFdJWZeJhJAWNweLtB4y1elEfIjOm1FkO/3yMYrFvo5wm1h/6fq71X7WkcCYA4xmzeZ3V6WeUdKTnlhVoV7UEA6rUpD9AgHPEGlvCtPfncPkheuYnKxg0faw7DQw06xDKQzh2NOv4NFjT2FoaAj16gLSVgAdRCfuKhfSXKMEHNu3BAmJKvjx71f5FveLaWMkIJMDLJ6MkyvetLZaZDpPlaU4RCGfQlpx4S5NYe7GFXz39RlcvXgZjVQee3fvxoM7NmNNVkWtOo/QiNFwfWb4rvg6o7RXwhaUeAgPHLgf2zYXsDB3C1+cuYobdzwUSwPQsQC4AZx2E4u1Csp2iL516/Dgno1o3aH+wToDwbbRxny1gqo2gIOv/BVOPPEo9owW4M5fx8U3/xbvnj6LlUYbrhOj5cYorNuIJ15+AQ8c3IGpy2cQNxpIpQaRHdiGwug2WCXOxhLPLo2DSMSJeU10W8d1ErV3qhpz1WBufcRjKjamWoyBwhosX38bn73+Br749DpmXAJUGmI/QnpwC/Y+8ypOPX8Se/pVNJwIWvkOzr39S9y8NYW6y8Uk640WlmpltFwL/fc/jOMvv4hTjz0Ive1DC+q49N7f4PRHX+H6FFVTVcQ+YPcNY//zr+IPEuDpNOfhMuV4E5HiseRJd63urpdibWDPgdQ+JeKh3uQUW+DpWdYt6DrRv7nAl+HbCJvLiNoNRO0m7OoK7szModpsESmUqdpms0UY+QIcy0BmZAgDGzahpBeY8KIAnqRq6xGzI2dAbS/gztkv8eGv38VstQqLKKJtqmi1YDshbD0LY/NePPtnf40nD2xBf9DA7Ndf4vQ//BLfnP8Gc7SGIw09MpivbNzfh9LofTj0/AkcP/ogsh71rbfhUg8sVeIisiUisSBid/B2kl5WB40HU/L2Q7KCRS5XYkPI+s1VUqCdwbXxd3Dp4pto1SsIVQemFcLUFNjtGNWWAi0/gGJuPbS6gdrEEmbGp1EL1gJGBWvuz2D/kQGs7fPRmp/F3M02litpzFeysDNFrN04iE2DOsL6FBzHQ/+6gxjZ9DgKfZuRSqVQyBpIWwUo2hIir4LZhXHcnrkNu5HBjuGHUUg1cOu7j/DduYuYaqYxePhJvPbnf4ztxbuYu/EvqDYb8KIhxK1+BPMO0pkCAjTRbC5ifvEGbi/exIISY+3eo3ji6AvQ23NYvnEG9bm7jI2wvDLPkgLkCZor5qAYEZyoiRAuwgb1sJI9SgBFS6NYXIvB4Y2s6uzGZYTKMvx2A37DYwRBGlMWI0U6Ij+L0M1whqzSglFKYbiQQY7+ZuuwgwyUQgFRxkUU2NAZ048n/lRkEHkK2q0VotpOsh5PUanoBhcqA56d7LJQbEtAh5gIch+lDAg6pXBJtVIGFfcKhnnWu1sNkRdhedMmy4j/vy+xCSRwahUtqRe0UBatN9CUK0P0N9YvmgQ033u/VInUDG6g/fuAFPsbW1S6ggm919Gp3DFrk9VBivxa9jomptH1NezaKpDBOwdE9I+qZ70BrsiOdz6T82O/N6ziM8R1k5iRDEjF7+XNknzHSMGVHTPZXFlQQMFmj82O/PlsrKXqTjKYLLCXqxi9r+u9X/JckTP+fGXiSRJW3eRcKW7OLVQuKSAnqmlSURJBuBwwiuPRFvF9VVva/Lp2KlAJYJBpc5Zly2enr+H8V2/CXplCWG+iOldHbb6FwWwGdqvJ4hCL+gM1Uo3r0jMJhFWcNtqBiz4tRsnQkcoPouzpqLQ9hEET6/pVvPT0EYy9/BdcvCFRzxUb3SpGg05UTw22q+I3b7yLD3/zDuyFOaRiDylTQ6RrWG7YeO3BHXjuj36IgT17UIt1NOoedMVCZGpMkp9odoZORtarg+rOPE4qdBx0cd9LmVYn1h15nFkPodTj1JsZ5q/l64SobtLRBbiTkyDiPGTfSvq7LGhFMvOC4nuv6pMAzRS48aomT66Jc1wNFnjPjRw4cZDX7XNlSYpE+Vg+Hn3eKkBBpaJErVZstOJzO0EaUw91k6ofXQcHnrQ28OeE207ROYh1noGvHgqsmCNUoSMwysdHZoxwajRbN6iyhW7voBgPeS2gYxiS4nbvPewcX4AOCXhyMMzXPwE8g4iLafB1jP3/966BwhtytxNrnSzMJO6RAJ5kHSU/DzSP6EuMs6IZSKWyML0Gqh//A+KZm3CpVzZlIpvyMGLFmJ338I9fz2G+3EKhUMCuhx/CE3/wU5j5YVghVWhcuFobvhpB80iGi3/Je4i8rnGmjah2d6nYYqzEukPAU3wvB+ryvkNVRWGXJJI0ghou5q0JH33tGWbqrhJFrXkVWvU2vIUqpm77+PJaDRM1B3Eqg22HHsGeEy8gO7YeYdiABp/5+pIvH/V4mwjRoL2GKpoJ8GRupWw9jZmdVCD6tJOkEqtskjiS6EEV1XmAUUXF8yzGTdwbvqfpTMiDevGEwBI1xbP1Punf52MTQFeoeqIB1NKADBO9KhoutMYNTH57BncvXsfU1ArKbR8V38ZMowEvVcRDx5/D48efxvqxdWg1ysimKaFDPdBdzhNdG+sNFsJjLEkTI0oWRHnei71OMMxIAZgnAlb3jos5Qa+jiCKnaWi4ERTqTU3pMIIG3PIUliZv4ezZs7h1exJufg1KxT6M5NPIGxHqtXmkilmYmQyjBdLeQyClaanoHx3F3s2j0GpLuHjhKq5XPPTtPIz792xD4+pnuPX1JSwslTHXcrESZ3H0qeN4eGsKi1+fxfTVOawEMWoWqb7asNNrse/Fv8AjDx7C9gET4eINTH76S3z8zWUsrlSxvGyjHpjIb74Ph558FkeOHoC3eBNZdwUWWUe4JHikw9q4C/l8nnvBJrEm6183eFsVW49orOm5DbnwH9Hh2ZymfuZE6JFE9SioHiqtRfna2zj9+us4c/om5impQYIwfoz00Bbsf/7HePLZE9iW82FTT+HSBM6++QvcmZxHK+AWevVmGwvVWTTbFop7juLES8/j6WMPIxXQeDbx3Zv/Nz773ee4Nl1HO9IRBypafWtw6IVX8doLLzCqLdmpUOIldlMI0E781bvxmLzvdeITWbejs2r0fkO9wbQ+GkwIjSn2RwGsyIHmtZjNhuq10awsYXziDiq1JkBU+FCHaWZgFgoIc2kGPPvGNmDALMEgYZiEakvA0wlUpHMmFHseE19/jvffeBczy8vI9fUh9BwEdP/JM1bJIF63A4//4Z/hBycPYQQO5r74DJ/+t1/g7IVzmKJYFtQvbyHUVTjZLFJD23H0R8/gxZMnkQ8j2E4TbVJbhIq8YnGPYKLQsqJPdw8TuKMDPEndCCpSVhFxmGb7nqrZgFKB01rA4vw4pqY/wczdc2hVl5nntaeoqMQWckP7sGn0PqTqLha+uYTx01fQMLfA2DCJLYc9jG0EjBZQvxFjdlxFzU6jAQWpjSNYv6MffSkb5Zm78JW12HbwJew6dAIDA/0wAxtmFEArbkLBaEPVfMzMf4M7t75AqxqhYOxFY/w8Zq5cxrIbIli7Gf33HcCBh/ei6N6GO3kZbt1Dq6WhVnURNJvIDVBfZgpZKwdNbaLSnsTNZh35jS/giQefR1y+gIlzb2Bu+hITsaq2VuB4MQqlIeRLfVDMAK32MuqtKkw/BUXzoRhcYM7Qqeq5jtnjeHGFUWipJSxwRRLMZT6wNJEDJw3XTiGg2FJpwBxMIUc2KrUArSWg0lIR9+VR2ky2PQHCusso2brlI2MZyJIeBfW+//baFLNTkUGhWCxZxvL3fHU2OYkq8ntfnGSvxIIqXvd9AMOrRnKlRAQMcjBJwFP++V6v5xYv/EjyceSNgAVxiQBHL/iUNztewUqqiZLoRu9nCfEREVzIYKwzpkwUYbVdRO/58bCqa7cg7o8IGDsBTAREJCvYGdAES0mqtvxPvMogFnT6PDmLxKMhvoDL4yXPiQ6I7RF1oc+SA1t2j6kupPHGf1KIZXsrEQAAIABJREFUFUCRVf4kGom8wYr72Ss4kzAHV1UxegN/ljGXTemloHrV3EAMj/Vv8uiVKp7MzDwRvxDnRqCdwKe4Z3JwKMaHjyFZLjhsU+Tzlj8vtPHR+TAgYfIqQ+ynkNayaFWnceGbt2BXJuFXayyDXFuwYaR92HabvZbAvev4qK5UWWCVTmVY3wd1KQEuioqPLAktpEtYdFRUXKpP2tg0rOOHzz+K4Wf/F4Q6B570JSp9glrIQIZGmXoHd+4u481/eh+XvjyLsFqB4dkk2QDFshCbFnZmPDz8/ElsPHoUhXWbYOo5iqe5qm1S8aQ9n7LxvWuIHGjxMez2ddLfZAAkfqZ5ynx4mcF9l3IkgmU2viwQ4cG36J+i38uBqgx82XOeWH3Q7+lcCMiL8SE6p2BZiPn8/TWFqHvf700TzyZ9JgdvXesiMQd6n29W0Uw8QcVaQa+Rr5E+j+aA8BgVwRe9hjw4heQ+vc5Md4WWWD6lU3DvWqwIgCLWJDEvep9dO6Cqe9L32VmLeUJK+KtqJLASc+EktrpIa6L8OzqRjkKulHCS1yFGLWRrMKf78vub2O4wBUt+vxQ93bHP4XS81es7T2xFUGMORATYXw34k400UZcUewu/ti71m1H5SBY+nYFfuYv6h/8VqaUFuJEFL22ir+BjY0HHmbPz+OfxKio1F2sGh3DkqVM49tM/ZD1iBYX61hzYagOeHsP0SfKff/Um88TPIrkp1kJxb+Q1h66L2AXic+SxFOPHAF2iKNtN5HHA3l3LQhihh/VhGWqqiDCsQrPHoVVuoHVnAdcvNXHmjoObboDS8Drc//BJbH34JMyhfmZRoFHFkwBWTPQ9A6YSoxb60MlEnERMaK1PRPdIbJ+62wKyraJnl3rDEk9hqg4wT9mEKsvuBT2MPDeyKuikeUnrrQCetC2TOE9nfRM0RlqYkpiGrSe0YBEoNfPQ1RwM6MjEDfjlS7j77RnMXL6J8lIbDcVALWjj7koFdZg4+NBJPPrE09i8eRPc9gpyGRo/k/mTMi5BIubnC5XmRFWXCvpRSNXVrvqwuJfyc6iY5LcqfHITgSK58k2fGwZI0dpJNhiZArxmFe3laYS1eTj1Cs5fuIQ7MwvYfewPseG+A0iViA/jAn4bA6k0FC+AoRlszriuw/xXh7cUEa1M4+K7n+LSxUlgww4c+PErGBvK4OY//hw3z3yHycUyZjwV+trd+Dd//a8xptzAjTffxMS3d7AYAJVUgPpKHStqP/a98Od4+PBBbCmqUFduwbn6Ac5fv4NbU9OYmVvBUhPQ1mzH7mMv4Ac/eg1RfRpWYxLZYBlhbQGTs/NY7t+PkZERZLPZTrzGqP+mye55o9GAmjJZnx1VzznrQvSwJ2sBF6tgVa2RgTGUr72Fz9/4Nb758jYWKB6k5JIXwBzYgv0v/AQnnzmOzek2/NiCWr6Fs2/9V0zOLKIdmgx4NpptzCzfRdtNI7fzATzyzFM4+cgDyEYaMkaAy+/9J3z6wRe4fGcZrUBl4kJO/wj2PfcDvPLMs1iX0+Dai8zGR/WziDSvs4aKdVOsxyLxR2shS9wnSRixZoj9oRtzkmURBS+0DutMhZ96G1Mxeb56yGpEf3cY8LxycwLVuo2QhIZaNCdVmIUc1L4C8uvWYHDjFgxafdAjwNFchNTD52jwYwP5UoZRbW989Rne+PmvcHdhAcX+fijESmk7sO0AtTiFcHAzHnjtv8Mf/fgExnQfs599gk9/8XOc+e4b3A1cqHEGVkjpqRhOOo30lgN45IfP4pWnn0IuiFBv1tFi8Q1QUFNsfw+VxK88WZtpTHr38RgBzFQEu0Wq5P3Q9Qw004GuOcgaJaiRj9tTb+Pi1z/D4uR1SuMgTBlYMfMY2fosHtj7CMylZVx56218+Ku3UNEVDOwLsONIGoV8DHcuRv2agYXrOtqhBT+rYXR3AVt2paApNYzfmEbLOoiDp/4dDhx7CoP9aejNJRhOGy11GCVqqUnpqNa/Q33pS0Suh8pCEed/8Sss3VyEsW4Thh46jDW7xpDr06A3qsiU28CKC6fRRMOtwA5raIc2culDSOsWFEzAV++inR+BuuYBjJQMVMffx52r51BtOjBTQDuM0HYA3cwilaY1lphRNhRi4LSzMEwHqTxFuUCzSXufhXY7gmoEGBnLYXCMVCPrsFsxGjXmHIaQ6OReDkqYZxoPqlGFm/EwnImRsmPU54HpJQXKYArrDw4iZYZoLjTQXHJYrF0oBBgaUmCqMZQPrs90kEsncEx6eYRIBA/05c5GQdNcLawjNkPxMPFWw8S6Qno/e4g6fUid/ZgtKIyylVB0eDCRcGqTl/GqGVfRZPLj3bfzjkchBJSAC+nPCauyKzrA8rUkVNRRlaMYqCu8wQAT2zwTCxK5MVw+R1GlI3CQ9CB0s/+CgpYE2qxnWvDWOb1GBLmCbkNDxkaCqrHJZsrGkQKHJOhg70nENjr3TcqeygExRfyrgh3RP5L0lHSq1gn1tDOqqwe3U6+VA2l5YewkCWjcyLOSsla0eTJLEC7iwVVxk6x/UrlY1Vop1A/5i3hGmEAsMwvvqgrT78W9FnOCv6VrVdC99wkVU54tCUWbnRsby261g4vFdau/cvKjm0BQyZKOVSW7vcRCLp3T+Oh8mRCFosEhL6ioDd2toDx+Bu3ZO2iVy2jWqVfTwt1bc1hZWWE2KFRBpEC81axD1xRkMqT+FyDyfXbMlEVZuxhpJY82mXm7AdKBgy1rc3j6v38VfYf+AC4zeLZZAoOCd5rX/FyEJ60CspWYmp3BO29+jUtffIq4sgTV5dXeyLCRMlRsKRbw8o9/iG2HD0HtK8Knfk7DZNUOks42kx4r0YfLnxdBQef9iCI4Zt6VQtWYCYNwFVQ+V7sVQSbYk4issA1asgBiQXgitCPm4e9Lj7FAm/rQkkqiqBJSQChovPzZ4zOlG6Rzum9XoIj3IAahz83dO29IRDAIOCXenXTPO9fMgsjEviTpYWRZfKr6JsknufrVARNM7C1kVBi2FNO50LOejEMnCKFxUEgMIJkfieo3F6/h6wNVtanKzJw3O+aefEw7ILTTu0nHoCoMBf9JFYZmEFmm0AbK7DlIQIZ4N8nz3MNoEaCJJ7L489h5xpIkn+u5STWfZg23lxJBBU8k8OuVV3eiAQvKsgw8OYWYV5SZMm3gr6ogyeu/+N7UrYQsQqNCNGjyJFOQooQmBTx+jJjsVLQQ7sRb8K+fhhWZCGMTqhWhVCRAlMfrb9/ExRuLaPgRNu7Zg1M/+hG27T/EqgCWZjF6p6cQZSyGRVS8ZN3jVRo+6bgCKz0jXLmaV27432kNIiq3uFcscUcLgMJ7H4lmRiCImcizvY9Eb/haRkGbqhMdkStCUwUhoCo4PQ90LwMf6cjD5tBBLk9qn3cQ16fgl6uYm6jj7HfzuF6zMenbGNh9BAePv4zte/YyKnbbbjL/aKLD0fFZWw71tArdBraPdDcP9l0nKUc0Z75G03ky6i1T5Uz67JPnMCSWEYHFZK9na7+w+em0m3D6Nf2NHUL0eibqsqzXmp411r/PUokISHBJ0dBnBLjy6b/g5uUrmJuvod4iwSSHVVjIdqPqqthz5Ak8+NiT2LRlCyLPhkWWOKD7ISnu8oWDr0lsXUhEu5IebvZMJ88la1GRLLo8rqrF7juLZagylNCPWXsM6zcmARmT9fBvWz+C619/iTvnz0PzAmRKA3j32/PQ16zB8Zd/jPVjG8DynMx0MGD0Y8pL0/gHQQQ1cjGQbqJP03Dtq29x9uxFhKVB7Dj2BDbdtxPLN6/gzC9/gbkbC5hseaj1D2HHI0/g3/yrH6CwcBUX3nwD1y+PY9GPsBKGaC2VsZIaxqEX/hyHHj6AzWssmLUpLF/6La6cvY35+RVMz05jdqWFiOitJ17FH/zZn0NpL8OyZ6E3p9Eu38HcndtYmg/h9vXBGxyEOboeVr7ExMn8ehUpLYTdWoGRSsFIcdsVuh4ifNG8ttvktxghRUrTpRIGSnlYpoa5819i/P0PMXFpAgu2D9204DgKMLAW+559FSefOYlNxQCRY7H988aX/wU3rl7E4jIQ+NzvdK4yjUZLR2b7YTxw6nk8dOQILLgYHTLx9c/+Bmc//hi3phbQpOdbM9HMDeChH/0EJ555FgOWiWilDAsB0ikLvmpK/ZuyN21XZZv7I/A+bGYuxkTHEhFIJo6lMXX7UHEShQ9KXBgseRdEHgpmjAFLQSZwETVqaJQXMTU7j5YToO3FqLU81J0AIfm3FkpYt2UL0pvGWI+kGnrMLkQxDNg2ZxWVsjoMv4bbZ8/gg1+8julqC3ouz9gcim8z1lM9MNBOj2H7yR/iX/+717ApG2Pms9/io5//HS6evYQVElfUSP2U9iAPUTqLzLZH8MyPX8Vjjz3EgIhtN1g/oq4Ta4WemRC+ZiFWKU2U4AXe2YqIYhgSIUzIPRZpakRUNkmxGEehayAlWZNs5oCWu4SpW+ewMD/NdCt80gIo9mHP9n3YOTyC5cuX8NHf/z3e+9Vv4BhAbh2w8/AgNm1eg7Ae4/a5RUx8V4Vq6FBTGlJjI9hxeBs2bszi7swE7lRSePjpP8L+Qw+jRF7fy0tQa01mj2WwhLvHKt9uYw5eq4ZapYHFmxNw6k1YpRH0b9iKgeE+pEixzvMQ1JtwanV4js38h+m+kkemYZWY7kDLraMVLcEYdNC3yUCjXcft8VlM3mihUaN1KGRrchAo8Am7mwqsAv0LoKVCaD5Z0MQopumeA/UVB46jQbOGoBfWYHDdRoz22zBwEdPxDJQc0J5TUJ2hQleGiRKpcYzW/DLcNQEGB7PIqCkETQX1KtmtGRgaGUIul0PoRajVqdI6C9VqIV8C8rk0lA+uzbCKpwi8RPDTzays7n+SN3L5NQLo9AbpfDNYDVt5319yzCTooM9lfTcJ5aobBHapKJ2AjzXpr65kygGcOJfec+0AHonuRIuzXAWQM/b3qoLKx5GzUvS9T0IDSZZTzlDJ2U4KKJkN3ioLl+7PouohzqsD4qWqNL1XUP64OFKiIJsASQHIONgUAaAUCPRQWnvH9V7BsBhvodQnxkmMsfhZjAnzx5TsKkRGT1w3CzzkYq0I5u8RKTJGcY9gSC/4Fe1kAmDLc7oDzJMMujxX2XkkxxZiKxREUNVNfMmvkecdVRW6Y8VtVHg/bRd8qJGGMCZJBx/tqAnNLqM6fg7ezF00lhZRbzjMzPnm+DxWKhW24JoG1QpCeK4NQ1eQTpnwPYeJTFik3GkZaKohMlEOPgXEXoh86GP7xgGc+l//GNbmk2j75LnU4l6gHG9CI19FJkFPwIaraK60avjdB5fwyVuvw56dhhUSdUdHoC4Dvof9W7fjRz/9KXYeOkDGfmiTBYNBjAPq0+I0ZR40JV56UrZWjLvI8sdMvKrbj8izlwmQ64wdr9j1siO6fYerhVXE/ehkjFdVlNgu9b1zo88S81ju25XXh+9PQwIIvConKuxyINy5VolSK+aGPCfZs6tq0MnKJgmQu/OMj2Xn2glHJGI9DKR0hIUkn1ipykqvEecn5nhnrUiApzgnuRIo1ipRMZNBOFuXCWAkCp2M9kReKhIbRjw/cnKLfc8AxmqBN7oGQeNl58KSaQnwpAq2aXIhGbHeJYNDVWmeIJSCNKJ4ktJg0vvXdl04ntsVo0hE6zprBTtcDNNIc/DA0nsRosBnCR5LM5j/IqNrUb+ZW0b10uuwqnega3kWWKbTIQo5YG4xxD/+yy3cnS5DyeWw8+hRPP7SSyiNrIPXJr9BnQdIGmdGEMlzdU9/t8df3G8GtBJFZk7H5oCGgL9gK/A+YjJuFyrRNHYUriagh01ibsJEY8asNyiII9saClCJvhm0kQ5bKFAAHbswzUXE7hTQWEZ70cGt8Qa+vbqEu20XZS3E6IMnsP/48xgbG2NzkMS1GNU1meuiCiGen955IOY3u6cseEwq8fwNJEXKARcxTxKWgxsHHVqivM/KTASe1OG2JYJxIJ8D61smobFY4xUa8jime6soKOkhPvv1z3D54mXMlttotsmbtIVM2mLzsRWb2Hv0OB544hQ2bN6KyLWhhm1mN8SWPHkeJnZwbJ6xectMPbrfJ44BHUXpZG6TzQtVt3jiMxGn6wBPnrSJyJpFIxGUEP16hC/eeRO3vruI2I8RZYq4UWvivieO48BDBzFUKMIMYqgOKVz78DUgTKqwtE5nFA/9mMX8rSWc/WocK56C9YcOYveRgwxUn3/vTdz6/DRmp6qYC3Wkd+3Boy8+h+cfOQSFbFLe+w0mblzDkhdiJYjgVKqY04rY++Sf4IETR7F32yCy9gJun/knnP/oMmrLNmy7itlaE8vaADYdOYXX/vQvYUY2Ul4ZenseXnUGS5O3MT8+iToBw1I/0hu3ILNmFJGqob5cZlUrkxIphkUlHHYf+djxtaNlt5m3rWlZGOjrw2gug1RGx9y33+LmR59i8toNLLWoHSEN29WgDhPw/AGOPXMCGwoB4paJoqlh6vzf48q3X2Fyqg3XzUMPyphtldG0TeR2EPB8CQ899AgMxcbYsIXTf/OfcOb993B7Zo40TBHpabSsIh567Sd47JlnMZjNQaOeyNBDKk37Lq/E83ajboKpU2whBWOF5ihPErLYL2kD5u/jgko0r11Sn6e5TEpKRMjWdNZHV0gBwykNaa8Nb3ketflJLJaX4QYxvFhjvcJV24MTxLAyeWzYtAVYvwFaymDevLRe0DhTXy4lREppDZpbw+1vvsJHP/sFpqptIMOBpx7aiAIHDU9BSxvC2iPP4o/+w7/FloEUFs5+gs//23/BhW/Oo+oq8K0CQoOu24OSySG18wmceOpJ7N+3lyW4Q58s5gKYTDaA1k8mtsG1AJjfecLKo+QlqZDr9FxwtoxGLAumo6Fxzh5j3UVMtZuyTtRjj1Ydnt1Ci4S2iHVoGFjbV8KACsxf/g5n3nkbX370IZqqi1S/gs171mDrto3QQx2z1xYxd7MGUl9WDQ16poTRTSMYHFFwa3ocU+UQBx96Hls27UKaJuRKFSrpbijkEBAjJBcCt4XIb4P4q5Fv06bKLPMixYKq55DJpHnMGVHc58J324lvLW/t0S0LikaJKg2OH6Md2DBKNZTWNbDSLmN2zsatKRtziw5ajYjRvimHHAQkKgRk+xXkBhRo6RBBk2xOFBT0NCwY8FoRXE8H0gQ8R1Ec3oC1JQcpnMft8Cr0ASCs5lCdjuHZJJyoIQ4C2IstOMMhhteWUMoUoAQ6Uwm2Gz5MM4divg+mlYYXtdAO5uGjDM30kLJ0KO+PT3M2o1QtExuFAD1yANUbkIn3yUG6DJY6QEMqS3Q0J+i4EvigrDoX7ZDtD1aL4LBz/T3KqCI4kwGjvOn1nrvwHOsFrfK1CNAhAx0RFMlgiL4nry12/qzCp3UCKNHHwjZkSiMJz64kSO6lS7HgzuCUPbkHQA5gGfCk4CMIuKw8NWBL1RheEf5+xbk3GO6MT9J/+b0xSjLX4tiCHikCADEuvcCT1TJ6+jl7QSqrqvT0PMnH74yz8EmTaN29wF30a8r3/nuvEdVNCcTL40HXxoyqJdosnY8MmuXAJmmd5eAzAU4CeIrxIuBJeKsRk1KsB6c8hblzp+GT5Hm5jEq1gUBLYWqyxsSFaOEhaWxd5QsWBcSk1Bn65PsZwqQgx9DQUAKk4yzcSGeWGEUFuG/HGJ75P/4U8eCDaHsRPL8tAU+y0iDAwEWyIqrqkGiLHuLcuSm8809/j9nr1xDVPOhk1G3WYRlpnDx+DKeefQbrtm1BkDLQCAJqGQJ1rVL1hIHJpBIhU3p7gSjrN01o4Syrm1QthMUPVRo43Y5oqKsVIPlzzStDfK3iYjQ07DxRcy+bIB7Yyz3QvYBKXvNkkCwC3d51j3JoAijzrDtXl5W/OvNP6kWU10i2ZlBwSbuBoIcniTg598LWHUqAJFUcIaDERFmS8WbPIBPk4BUmseYIOX6xPvHOQcbbSJgPkjARW/d5Dw17hhM1UHb8BPgwbMAo81wcTawz/PN5ZotbcHHwI48l/zzJszhJhgnRIZYRYf2oiQq2OA8W3IsVmgfhMjWbtw8mthSU7Q8DRt90qH8kMZnvnJMYWAFwDRLNCxBHVMVNsqIJ84SmJlUZjdhBvHgVi5feR7/qI1JTIGpkPg+kNB9nv76L9z9cxPRKHYNbNmHf8Sew79gxqNk8PJvUQxMQqalcLIz6y5Kv3rkm8BcF0qu8YpO5QiCCAU+q3DNxNG6/QUEXq8ozlVWqulMyiUAqjTcpEEbMR418REMthdDIIApcmO4S8t48SmigqJNY1jTMuAKt3UZ9po3rl2oYn3Qw4wNeXwHbjj2JnUcfYz14gs4u2AMisdEL/MQ6KccQfE4ThZ7TS3n5grOJmEgQJR6S+2+TDc0qPlPvzsQGgCXRRL+2vAfRXwXwpDWYglpqmSabKJqnecXF7375/+D8ufPMXsB2PGixg1yGAkEDrpbBgUefxJHjT2PD5i3w200oXhMxJSekOS7vaWy/YRsGVx7ma0RX+VzsR0Idn6p0vFoqaz7wnzm4jRP1yQhjA0XMXbmI0+++jdm7d2E7PmoBUNi0A6de+RFGR/uRoXkbKVCoFzmO4arkHBkwMJExdBThQJ87j/dPX8alGQdDW+/HwUcewrq1/Vi+dRmn//kf0Z6dwZ2FJlqZfmx99DGceOE57Fs3iPaFLzD+0buYvHsblSBi/1q1BqaiDLY9+hM8cOJhHLp/Awp+BeOf/D2+fPsMnJqDQt7Eku3iVkNH/64H8OM//StkjBiGvwLTrwJOFbWFWcxdH0fb8REZKegDQ7BGR2EODjLbl3aLKMIpNi4hMRRCAp6JVROBMI98pzkbJZfNYsiwGEV05ttzuPL+h7h77RqqHrXDZGC7CoyRddj/wit4/OljGM36iFsahrIpzF14HZe+OY07t2tw2mnofgV3vRbaThrZ7Qfw4KkX8egjjyFleFjTp+L03/4tPn3rTdycmoGjkCe2BT9dwuHXfoJjz7+AkWIJer0BnUCVQYwtqbe+px1IrL+eArQTFgTrc2etQPzZYCrHjA1CFslceVeJKEmdAE9qwdFj9JkKUm4b7vIsqvMTWK6swCP2lZlGpOhoOj5TuSUz5pG166Bu2AUjl4NOyR6a3cRoIgq9riJnAHG7iptnPsd7f/d3mF2xoWaKUIniGjsMSLX8CPU4j749R/HDv/732Do6gNbEBVz68B1cvXABCzUfoZWDmqZ+bqKeWlA37sP99+3G5g3rkTU0qCH5tPrQmVdrhBQJvpEgDa3TlJhKyr+0figGsa6oZ5tlZhFHFI2IqiitJRy401whtglJl5SoCkgJi4jAPc0Zn1IFSIceWvPTmLtxFdO3J0AOlWpeQd9oAUPDgzBjE/aijfaKx2xGYo0UynWkLcDTy7g+M45mO40dOx/CUHEEOomo2jZI0d3RPJZFD4kFyejGESskEGmF9A9oX/CpAsuID4n9kkhGS/7XlHg0MyUoipMkEgmMqtDTHsxiFa1wES3Xxoxdw2StgZXlCHaD1vUYnse1EtJZyhfw1i+3qUINNGS0DFJKBghMZs3nqinoxUHkB0ewfo2BYmoKt2rn4FgOVHUQXs2EV/XgtpqMtk+frQ4B/QM55NNZqJEJv0nHJjq3iUwmD9NMk9cWIrUFPygDSh2aFkD57dUpJi4kB2U0CCIz/fuCNfF7+b/yxroK8EkVTx7QiJ7CLuWIjikEce61xci/ox64VZ8v+i2kAEcGr70bfgc8SFtbL/gUVY3eIPT3nRsL4hN1u14Q31uFoAhBADd6n1x9ECBHVPk6wVeSrefRdELtoZgvjDvAs3fjZedBE5qNP7/HvUFPByBREKd3RZs6FQdpTOm14lrkyrCYA2KshLS8XE2SKZdifFhlI9nERXDKopGE+tcRh+oEzN152gsGRQDZex/l6+i9d/K8p7+JShinJHaPJV+zuEZWuRavYQMgyfezZnpOESeiCPndNWmXMGOUb1/F+Edvw5udhFddwUq9QeEAFisuy3TRommSOicFJKReSSptVAUhz0FKMnCZMTRU0olLoR0rbNMtGQYO3r8Dz/1ff4Ewdz9cn4AnEXxp4UmUdmNOx2NYiSgY1D+X0VAuh/j27Glc+fYiJs5egr04jZE1Gu4/fAxPnDqODVs3AaaJmueg4RKtCUxRkDKNNP/oLgqBD7ovIpEiRAFozFg/JR03STRxuwwhLb9aQEBWj5bvn8xMYOtIT4JKvvd8stO/1X6A8r0U719FB06SG/KxWCxJ9yTpxxKATgAhGaDS3BE0SQ4Kkj61BHiQGTpLThlU8RS9SXwd5OfDZykbJqIQJuBa0OEF3babOedAj59jt6eTfl6VOEwEV8Tz3rvmywwGkfDqBebivvYCcgE+5KozeyRYZbRbqZXnhTie6BsVQkbyuiLfAwL83evpsinEMdl+RWPLRNm6dk8M4EiekmxsjUTggAnPUDBnMI9HpnFL9kCmBqu9BOX6JyjfvY6hYh9cEsbKKCgWAb9Zw3u/PourFz3M+h52PPIgDj99CqN774NDq0KogJLTonpH12glc0ck6uT7kHQUgESDREJG7scUqs/Cy5XWSgbxE70A3r7ASXqdvUQh9dYYKVKIIGq5mkGYKiAOWjCaE8jVLyLvLcD8//h6z2DLsvM6bJ18zg0v9us4PT0JEzEJYQYEBsAggxiCESIolizJ5SLLVbZpVtmyq2j7h/75r12kqySXRSqUxBJICCCSRFKEQAJEnMHk1D3Tud/rl288+RzX+vbe9+53p8FGNbqn3w3n7LPDt75vrfUly0gnm+j6Odxpie2LI7z+0hDXDyNsOzFWH7gX9z/9NE7f/4AwJBhwGDqwtHXQyQaCY2o1Z8tOnxtmrRi6qWqdxh6zOukoyRu1ZjheSuOMptTpAAAgAElEQVTvIhOdL39m9uG5RtVU0fkzzhuZV5pJMQO0Wt5BKQ0PQALPlnsT2Qa+hx4y/Pm/+ef46U+ew439KaY5taApElIO/QCF38FjT30CP/fxz+LOu+9BkY4EeDZctwuJDLUXqYSY0OL181DPTd2brAPtRj1jIVN7KglapetTLSmZsFAthggeheLulbhjdQ1/+cd/jJee/RF2Dw4w4DP1YnzwM5/HR57+DPoReadsbs9xDMSIKHMIyMaInRJrSYRudoCr3/0KvvTDNzHceBAPPPlRvOeh+5FM9vDyX30dz37nr1BkOa4WIfp3P4gnPvUpPPHkEzjpVdj74bfxxnf/M7a3tzBxXByQbjvYx1bbwx1P/ioe+dATePihs1iqhnjze1/C9/7sr+HkNU6fWMGgqPD6fo3uuUfw67/1P2Cpn6BND+A3bNtQoRgPMLr2BvK9AzhZAVKQm+U+unfciZW77sMkc9FWIXwBIrmcJWmeSRLfD1UiQPZdYUCECIMIneUEF374Izz7jW/h7ddexYQaSIdtQBqEZ87isc//Ij5E4JlUaKYuji9F2H7x63jph3+NS2/voMgiBPkQ58sC0yxEfO4BvO9jn8VHP/IRLPddrPRb/OTf/jH+6mtfw+sXLyFtPKDygaU1vP+LX8THfuHzOLO2Dm80Rstql1ej0lTsmUxMt9thFXNmkEXyf13qAkUNj+c+zxDOb5FaUHJDwnjDLArcSlPsfXpA8N9LdOlum6eoxmzDto3DwRDUISedLsK4g6KsMRqPxaV9aWUVnXMPoNNfIYlcuZVSOyutaoCQ/XpH+7j08vP43je+ib1JibCzClrdhCgQgD1ygd3KR3zidnz0V38Tt5/agDPYxMGVN7C9tYnNgxQ5W7lEPiJWIZ0aRZxgfWUZK72etGRzqgItnynZFG6DJAjlu10xp5zjhZZri4CTTCkBnow3SJ8nCCcYZ4JUBRrCZ5ED2EXQFsL2YNRGwE0NKZoKidci5Lg1qnVb1i6jCBtUZC9zPZeAm1E/C3iBi9IpEJQOqnqE7eIqLh9eRRBs4NzGA1jyewooi7kkNb+5nPF0Yy7LQtY/Y17Jt8k1qiQn9yy6zU+mU6HGK5aoqvZyz+W5FnWOSa9b9moP+D8nUawTf4hpvYPaTZH1SqRxjbyqMJpmmKQF0qwmcU3OJDWPdLxQ8oyK4ekWJ2kFlEGA3sl1rJ46jnfdeQwnljO8/vb3cfngGpzeCiJ3Fe2gwvjmLibZBLQtOHl7B2HgoilaNAXj3QSBQzp8KLRgVlw5g0lTbljFdW8g9Kdw/uPLl6yaowp6ZpWmWxjp2MGNAaiyuS5QJRf/2/SYlANXZ+gN4Xb2WiV+mf2yA0n779SF2IGVueZb/XkrsGEOfXm9RWUz/87r4UO1g6bF6q8JykzgI0BVPnA+fjaoNNlQqdzU1N3N7dZvlQE3VY1FECsHuwk0Jdc1px6a52bu2QTWBngeDXbmjcr5emYLQ+3saD+7xSBz8bpNYGGuSwIf0erOjSHscbSDZBt8m/f/rHE2QMMOsA2F2YytkhjNXYoX5/Kt5oJ9r7MKtgaetwI2M+DJOV+pXowy7jMDJ9UexFxnwD6FjouUrwmA66+9iB//2ZeQXrsIpGNM0gyjqsFhzs2BGU6qiCDA0yfQJzWQ2TFSbDlvuIHBwcR1kJDv39SYljnWOh28/32P4tO/99uo/XuFilSWGZqWRkemnYdC9KTIeq2qyJQdBtrrqKoMr716Hv/5T/8MW6/8BE8+fhu++Nv/O7KgwihLMRZH3UKwI9UUoR+A9xa61HcF4oBtxsKeu2Z8ZY9gNt5sfLoGZ56RqVzy9dTvGIQ6n7MqpDXzZ9EUx2YGmDUplTkCAT0n7DVrzwUbUC2CV3u/o17O0E5Vf8E53d+AV858dS9zJz4bkJmKJ4H8YjXIXNMMcEm/Nt3PT7dLsde/uR9qRhmEmfctjr88Aw085/et66C3SCzNKqWaBWOvbf7dpljaz8FOBkhFTDMwzD4opkX68LUTCvbzsanM9r8T1MxAjE7W8UBWOj5FR1Jxu62dWnQsV3pehvtkE3h1hZAHvBNg2noKeHoNQr9BcngRySt/gaJw0emdQNoWiHoN4qjA7rUt/MWXn8XhjQSHKwke+/TH8OjHP4rw1EmMqhqJn8CXNaa0ewQPRkKymDAzY8vrLzUd1N6TFJAyDAGVnGhaUUGptSAFZ1Vplv1K8XlRMJHoNeixx0NWYEzDlGQFbjtCOHgZnZ2/RTK+AsRngXqCjkfq5ARX39jH+ddHOKhWcZgs4d6PPIW7nnwSnY0TmLJvX5bNzJvMPJNrL0upiNpnmf285oBb3Y6wdFip1kZWZr80602ccGdtfea9r+3XG/daM+/M3LETFgICa1eotnwc1LbxbCfw/Na/+gM8/+zz2D4sBHjW+QiB8Pp8ZF6Ex576JJ769DN41333oc7HcKopajqIal24oU6bPcOsR1Zo2PfO7G1mfs5Nu7QhXzUUWiFBJ41yDfCUKo7DgFqxKMOOh15a4l//X/83Nq9dxd5khEkY4NQ99+MLv/5f4Y4z98BDgXKaoi4IwwKhI5ZOicAtsBo0WPVbZJsX8V/+9A/xg4MKpz/5a7jroUdxrhsie/0F/M2f/DtcuXIdO3mN9NS9eOAjn8AHP/oR3H78GNbKKd78i6/hpb/+SxweHgCdLjLPxXC0i60ywrs++Pfw0M+9D/e96wz67QRXnvs6vv+176Dn+VhfirAzmuL13RzRmQfwG7/1u1g7tooyHSgKbejTtQQe245sb8EjCN29icPpBFhew+3v+QD8tdswKUNE1HG2PNeUyRTPWQJNtkNSfeBV30ckHvyuj9d/8AP87Z99A2+8+BKG7H2NEEgdhLedwePPPIOPfIrA05OAea3jYuv5b+Kl7/81Lr59A2Xqw0snuOLUGA4B98TteN/Tn8CnPvFxnDjeQ6db45WvfAN/9c1v4dW3LmBakrLvgSK2p371V/DhT38ap1bX4E2maIsMiEh1X1JU89mea7TJpIRzXgZwyrGAcmECVAUaJo+ZtGVRo8pRF7nQqDusfpV0slXtZFgBzNsCbVMgrAr4GTWgQBX4yLNcYrIk6SJJOnLyZmmGoiykQtx2OwjDWMBVWbCXI+moqmeqw/Y1owHSw0OMhhNMShdxZ1nWE82LIuopfR8HBR2/u1g5eTd6kY+4nYoWliSrYVYjq1tEgQfqMZsixSBNZa/ynQYeEzd0Mi8LtGR2tcpPwKELLx2L9dknpkvymFntdAV4cs3xLOZnk/6pxkfR6sUFWTTw3DPJDJLTVKpwqgUPzwsuMrpSU5JEp/4Yme9gXFZIcyZyWsR8D4kmHpkjrMr6KJ0Ue842dusBuvEJnIjPoMsAj07NlNw1DrrSVQBIsxxj7p1FKdciPYa1D4PLDgplLnvrcDRGzthH+rNG8MiK0rgi6aygqSZAOYXHxL/DVkIh8irHoBihQomg00V/rYfeRo0iuYnCGYkZl+Mm0j+zYZugkv4rDSaHGSYHNdIhe6Y78OMuTtxxGmfvO4sTd5zAnbevYcVP8dIL38OPXn8R09BDL1mDN2ox2TzAtC7QnPTx4L0neZhitD9CNsml3VQnXELdRqhqH2nKGLmPpe4Z6RNbN+eB5gac//TKZdF4mt92QDY/LObVMvNzOyh4x0Gpwav9WQZ4ymFlWpho/eHsM60K5GLQf+Q7rN6dt7peOZx/Bi3T/hyFDuaHmnkPJ7oNPG0AY4M3c412tcAexyMgRY8xv4MHkLkOuypoDmrzc3MIm89f/GzJYOi2CfbhZz83uQbpo6R+LQKz2fiZhMAC9XVxXtjBpQke7WcwO/Ql8/vOnlV87dHAQDe7v0XV2p5j5hmYPxfnh5lT9jjY71m870UQboJjdX/GwGZOgZoBC6Pt4Y6igado46TRvXq2zFjOgg4m7BwXuc+qSout86/gb//032F06bxQcJid2ptMJPAl5ZG5buoZJMMp3DlVlYmiEEu+i45Urz1MWU1tPYzrDGld4PjKCp78wAfwif/5t7A3WkGWM9il2600ldO9EXlVpKaopuQU8+dRi8jrYuXYGi5d28dffOnL2H/lb/HzH3sQn/9v/0/89MJL2DvcF5pTGMdyyItJUANJVCRxIvQ4Vufs52qeswlOZU05gTg66yLUfD6Kg7ABcaoH5eIve62Zv5v1NatU6wSYAX0EJXZSzA6K7Xl0qzVh5q49//lZZh4orapFUTXmVMYgzTINU+9RlDsxEyPgtyrqdvLKrF1+l8dMoU6ymbVrXzcrQ2I6JPrLo5TWxfWh8Yiel/Ip8vdZskXPa9VWRLMqrD3LgHPj3Gyel9kDzLjYdFjR01l6TSbcJCE1a6Gi2l0IXdlQhWletECFV/ufaqlkPxeCbaGf6vcYOrK97y7ui3z/lNWPhg6QZBSQvudj3AaiGfLdAm41gn/zVfTOfwfLxx7AsOTPMvSWGlT5CG+8+Dae/S9vw8+XETx0Px7+zMdwx2OPYBoGGOYFemEXft1ImxE+PwJK9h8018VrWGRRyBxkUKYTCHI0ifmWbj+kK2ZCLa3VvJZ9RqriuuJtySXqKEEQ+oirAlWaScDYss9mtYfg4CV0dn+EZHoDXnQHVpcSOGWBGxdu4K3XbuDa9QJpuI50bQPv/fznsH7nvWj8WLSdBJh0ouU8MevBrPskSY7MJzNnZNfRiRjT4pjsGsOOmCV+lHf8bJzMXJqtZ82mmM0DJm8XWvbYe4J69tTIUiOmAR6rS76PJafAN/6IwPM57Awrtq5Ek4/Rsr+u62KMAI899XF8+NOfw70PPCDA060maGbAU60ftXeo3UryO7zGqkGZKeBpYglzvghlWj9/31c0OEUjp4ZZBaRiAKfp7aQVep0Yo2s38I1/829x8+YmDiZDtP0u7nnv+/HLv/RFrETLyKo9NBXpwuRGBsilb3qJ06tdLNHd9OplvPHcs/j+s88hfvfjePczv4yNjTV0B1vY/MF38Z/+/Z/g8oBGMRFOf+TjePJTn8HDDz+EpcDFajHBN//FP8Pzf/1tHO7vI+wvo7Pah4chLh7keOzpv4/3fuTncO+9ZxFXU1x9+S/xt9/4jrQIi/0GW3uHOL9bIDh+F37tH/02zp49I5q+hg/GYdKowRIK5ONdRNUIxc4NbF+6hO3NHcQbZ3H8kffAP3kWvteDL6l2VQlq20qZbUkPWOrQC/nTLw8Q9CPcOH8BL//N9/Dayy/j2v4O8a1o9jonT+C+J96P97znUZzud+GzvU7Xw+itH+HSa89ja3MXVebCGY2xjUx0bTh2Evc88igefegBxFGNxkkxeeU8Lp2/gBs7W8IEYI6niRPc/tijuOO++7GcJAhLgn/A6waIMBGavBjQGbNEs6dpuUhVeChSEvUbVEWOMp2iJmimsZ0kosXKGa6Tw60aBKRcsgWN54g+lOe9T7kOnb8RoAx6KpaVHJXaK0SuQeotDdXiGIVLCqcHl249BGjU8IWk7pcIyZqo2RvThxd3pXdvEHXQsgdkSa4Wewp7oh8lTfrwsEQ6HgFViigEwiRG3tIcslUyoaaUiuug7ksfdKGisw5JPboYULKaWAgwrpqYak8F1CSOUiwajy2YuC48H3EU4dhKF91OAtQ5sukYaTqV5ERRtZhm7BHK87FEUxeoyLUVaoj6vMppkPF9rE6S8j9gL9MAk8ZFVhL8kwnBml2OksA+bJE0jHlcZJ0JRl4BH0vo1R0ETF6VBTImRt0Qq8sdOJ6PtChxSIda6j4pg2CiPu4g6fTgNAXqYiqafZN8asQkzlc0Yqae5YxrxcujLtgXnsZhZIwBRe2j8ZbhsiVK46KLIdC7iUl4Gc5Si956D6vHTmJt/SQ6nRBlOcRwL8fB7gTpsOFjgoMQx06cxP2P3ItjZ1cQLfvoJ0xe7OLNl1/Bj156HgMmZL0e2kGLbGcMJ3HRvX8Dp5YTNGTCHQwxGU7Rlpy7MZo2QoMYRemiE57CbWuP4cTqOqbpy9jc+j6cv3rzxsxcyA5uzIE931znOh07U28Dp0VQYD5Dsg9al2RCHlX7ME5wKugUQbVF+7U/z/xdNnqpNszBsvmexWtevB4TzB4Bn5JBOWpfbQ4G+97tAHQxMDKB62JlY3b/OpiYHzhzYwY7kLIDQZXJVr8MRUdqTdrpT516xBTzrP6RbLpk2rWjqPAQrFKyGQjrT9E3ZqwFzCuqi8GrHfwbMGwDUXP9Mu40NbgFhfvIAax7rh0JvA1D0twXqQcL134roGCcghd/tvis7Gs0t28HqurflL7OBgFG22RXx7ghzYMiVfVUWXpV8eQvgkduHoUfomhb7Lx1XgPPNxGx6XpTY3s4xFTrfmU6GkaA9NctRS/Aw2MtCbBGpzYnQEoxPekZTYbSrXB64wQ++KEP4wP//X+Nm/sxspzZNgZR3NDndEzWyAWEiBtvhSJq4WUtumvLuLyd4W++8jVM3/wenvnkg3j3F/43XLt5FXmRCsjkZs9xKAuesK24qcZhKH8XQbzVN9SMswkexc3VjWb6QOUaa+a3rYMyDcHnySOzju31tbjmDcA9suatVh/2vLPBsOw7llHILZbGbE3Yc2txbZgqZ84emBJcaodsVnB5CArfpRUgIe0+TM9f/YV2smgGBtmuQjs5S0VTUyxFy8kKuOi6xVr5SLP1RbAsnycxuJ7TEihr8r2h8OvrEDaK7WprKnYCbtX+o7S8ypxKxk5fm4wPg2cxxuBBqvWjNMTRLrvGsdW4uar9QwXvYrphXHIXtKy8LEPtNC2X5FqtVigChCz2zZFtwzKxK1ipd2pEEtYwJPExFZMHF1E7QTu+gfrGy4ivvYj1257A9f0hOuEUy50aBzv7+MkP38bbr+6j7yc4/vTHpSq4fsftmMKRwCxyQwkKfSY1aZxBvV1eKOddVi70Wld7h9Jp8peYTei2V0oGrRN3OsEgHgjsW+eypQTPQdK6lKZJtFlCSVNsgcrvkhsGj+NInY8bqKBueA317iuIh6+j3w7hh8s4dfw4poMx3njhAt56/Tr2B0DROQb/7rvw8Kc/gd6xM6ikf6UyiyLNfg48lcOuWXdqjXAf1BRYMR0z7bu4BxDc+zM369kZpUEn90Nqmoz23wbpZq3OEsRCtbPO7kU9saoDoyStjEE5zyRXrb8Vr8DX/vD38dyPn8POgEwO5epZ0gncASaVg4c++FE89dln8OC7H0JTTOA3KVo6k2rHZ3WR1o5hry8y+YwW27jz2sZhfBv7HjC41Ppl8X8gSOF8YPDaVBKM1qwMj0a4fuECbm5v4nAyREpJRn8JDz7wMLphF2E/lXv0Wjpmc58m8G2wlvgob27i4nPP4dXnX8XA38CHfvVXcO6xR7GUuPAPNrH3+sv40fd+jFe3RthBggefeC8eePA+nNpYx0rkYqkp8OV/8c9x/oUXsUfLVz/E8soSkniKQQG8/8NfwCNPPobTp9eBYoK9Kz/BT7/zU3R9Tyo0e4MxNidAuH4WH/v5X8Rtp04y86n2Iz+S3IlXTlC3GfxqBHe8j2xzC4fXd6Slx9I99yE4e1aMx8gEUsZ/ygWYuhEmr0hlLNmip6rQzQB3KUZxeIj9y1ewef06NkcHYsjk06Cg14HfSbDS6WEj6SFIEiyvhghHbFGzg6zgXhcimFQoA7q3+sg7ffQ3jmGt38FwtIVpOcTSsBAH7JIOr9Q8knjKRFMngRNHCFiZEnYbUMcugoqGfKxwMemrXO9FjkP2kD5faUgmhW7GbNT4FrlUPglE1dpRft8lS3B0wpYpQzlVi5I9L0MXXtMiYIzcsll3LFVhzlNh21n93TkFxQwzYZXcFdAgpoG+izpS6CzxPPTcSHrfsoZIbaS0e2fLONJjeS5wwbgR/KgrfcEnkymydIyizJGxBVJFR3il5y6zFNNpjrTtyXNU1X5WKFXrFBrX8GIz+lv4XbmeCd9DEM54S1rssJ1YKLEEAWAv8dHvxmjrHOlkhIxgXe7VB/s/k0Pmd2kyVCCfZijSAtk0U/dBqja/k5pSL0Cwk4N+roVLL2L6WDBJyTY4NdugwksiJASZrosyzjBt2ewygZcTBdKtvUTdUIfaQdQPBHiyuEDwWYkus4O4uyR60TBOhLLMqjbZO2VNQ8hcgLmYJvnsuRqDCb04YRsqrmsaKpRwfILYDFUdottlG6JVROUFVKMfY5hvI/Vy2R/grSHuncLxk+dw7MQainKE7RsXZG71op64r/PZJ50IJ2/bQLIUoHGZVNhGPbqKy5e3cP7yVVSRg4BtbgY1poc5vF6I1fvWsByGaIsS49EQk9EEVcaYhcywCHC6qJoAXe80zi4/ijMn1zCevoqr138A59vnN1UYskC5MtvpEZC28LpbBWmmSmd+ZoIotgYwAZFYqOvyuVgjmGBDA89bAUj7GquinGdQF3SLRwJPHXnc6h7M9dHExwCPRRBlAw/+zAZIZrxM1tcEtnb181aV0xltQB9C9r3awayKFI86WfK1xsDFXL95/7z9g9GTUNSsXYIt7Zf5Dvv6ZWylhcM7S012EGvfvw08zZib65Vr0gGBPUfMd84oVDrLd6uKz2xctOmE/TlmTpnPk+BEaJXvrOguzmuhAB6x5X9n0kFtzu8cC1Otluun0Y/OXCu6ody9BjHK+EauS6mPkPsRKsfD1huv4zt//K8xuvQmOqR4+C5GRYFJrrJ/1ANIVlwiaqVPpC6Qv1YCRyzao6CHygvgZikypELhPXf6Nnzg5z6KR/+b38TeqKNoHTU3TIJo7ZAogFa72grtsULFDF5WIV5awsX9Fj/4xjdRvf09PPOZh3D6F38PB5vXJMAVfSMPKpovaQUFAwEJBnWCwxhpmD3Afj7SJqMNlAWAVAZmM3hGGzQ6ZNEo6bYvykTI6DnVe9XcsNrpaO2MYSWqoITjT0OleWXCpuOaef13gc6jSQwFotR3awYIwZUGX0aflkuwqEx4DPAx9Fw78SSUUFsjrNNMdhJEDk9rHzDrjPNt1oeX41QWEriIg6fVroGfNXOklUqroibZ++F8/1APZN7bdD5ui662nAvcb2Z6Qktva/ZpcU5utBOjbuliQJZpeSTfrcfzyN7LZ2y0fQQtpBKTYKDNOWSt07xFt+UwAEC02VojQwArGkurNYt5nhVi1gLg0xyDyRc3wNSJ4XstkvIAzc55lDffRJQNkGw8gq3dm1gLD9BpJrhyYRff/8F17O1V2Fj2cf8X/gHOPP5exCsrYlzjUNtTkq1ArVSL2md3UepflN7PBJymTZb0I9TAnNpuJhLN/mSvH44rA2xm7zUsk9cqN1j1WzRO2vmXNGexM9SGYnHgIWlSpNsXML15Ae50G72ICa0GG+snsLd1gFefO4/Lb+9gUkSolo/j5JNP4PT7HkfUWZHm4ebXYoLVrCGTZJrPAbV2+cucW7EfIA5UWwmjXxJvB+UxNdPZMwhU+4jRLRtdrwLnMkZCH5/rfe3xms9zVlBU6yv5TrYE8nwsE3j+0e/jJz/4MbYOc9TsS1uXKLKxvI6ViQc++DSe+vlfwMOPPYKWLpJsBSE0Z01u1tQN+S61ODXpWcw0dfVX7RdHk0E6weCGinkgz4zJt7mmn3o+JjCp52NiiXp8ukGOSXtMxxgOD6X9lsskQBhidZ3dU2s0OcGY2v+oaCOdfHxjCzdeewNb13cRn30EH/vcZ7C8sYbAreAXE9Esb93cw6XtQ4zcECc2jmG5GyPyGjGr6To1vv+db2PvxjYGB2OyPqXSFMcpwk4P9z3wFG67k8FvgIYAYXoVNy5siydBXWQYZwUOCxd1uIRzd92NpSSEQ3otEy9RB43nsweM9AZsyyn8IoNPo6FJjiyv4XT7aHtdqhMQelozq/WOMm4cJyZlSNWs2DN3BSXptgR9KQ3HMgzFhdVFWDSYoEVaZvDyGh0nRpuECLpAXJH+maPxSekMEU25NqfwSg9jz4dLnWzooqgOkbcp1nIm/iJUPGOdBl0vFnfZw6YEz4GgdRDzoPOA3GPFKpwlZMwal72coFOkV4QhtZwfTPTy7JI1RZMwDbg5z3jeVqTMEnhWBJiNXEMbB/CTWFpCNVlBByLVE5SVvYrxnTKdUgewmseDwwEm9NynRi/3UDcuauYLAoKbFrHjo4MYPuOGNkfrsC0RDRi512rX3Zqa7QS+m2A/G2OS0XhGUVWHk1TMcwqhWbYKdBe5OOYycT1r9cU1wPNaqp5q3/Y5tnWLaZFhWhbIDcPF86XXucERnP+9XiQVzyKfCPijgZnrdeCHPcTJCtCL0fhkwlIHqhLlBIUIIjEMc8MQSeijd7CJYe2hjZfg0BhHGGglIvbcJVBklbL24VCD7qQCFFndo9FOSx4TcU7lw0MHjU/mmyPAkwlJxw/QXVlBb3kVAaVJnFOMAijFIDIndp31F1d4g+yMJImlTztpwBWYtOZnFaiqHH4bYrkfwPfH2B98D9t7z4p7crdzFv3ebRiMPORljOXV0wI+GwLx8lUkIanP9BEpUWVjpNMB/MDBysqSsAiK6XVMhhexN2F7qQJR0Eg7v/EgxzjlmvTQPxkgcuj1QSY4x75ARVNL+tlVMeJkHVGyhk57DP1yA0E8wcHwAsbZlbm50NEgax7mHwFDFoXWHCiL77NfPwuitFPiLIOrXRyNwYAJhFSfn3nPSRts2n8n1e9WFFUbHNpAxXy+XVVQwTOkijOnz801W4sg1P5sfo4N3OwKsF1B4TVKtkm3JLA/0w7OzfvN+IgmRINAM4am0nZEA8V70AYtKg82BxjqM5V5idrU5s6f5voNkBLqEpUhWte6CNTN6wULWZ9zqzGeVWv0YXsr4DmbO5peac+ZxWfE95tq5q3GfRaM64qKPR/tzzLfaT8fGzzbYFSseCzAM6OJ6ecoPSCrSg4V8xwNZUqN+1zfwwwtTS0yN4ITJHj7hefx54JMKSsAACAASURBVP/y/8Xo4hvS5DnuRDzFMZmkmEwnGE8mYlIlc4H6F2bsRTdLikeOZdfBUrIKJ2JjZ1Y7U3ixiztO3473PfFh3PebX8Bh1lPAsykEfLHqKdb8DEgapaFkgEpdQ+XXWCkaeHEHF/aAH/7Hb6G99F088/MPYf1X/inGV66IllXokZoySgpfSVDLtivMOAtV8mil3J4nM5MhWnwL28c2b5q3s5mD/XnLEjP/zdoQeK8rzfa6PhrYmZ5/BJ5zzbUdOJt5YMDy4hy057wButIiY6E6auY7X8/gWoCnnvt8n9lb7LUvr7Wq0GYOmz9na16qkVq7pHsF2gG1up9W2t4QvAjle4H+R7AirVAcumwHs366Smurqqiza9M9CI0RjPl4Q2VWe6CyU1dmuwqMLO4XMwAgjosqscj3GCOF2RhqSb9411rJILM3i37TVy0xSEXkwSZzTYf+0l7FJKZ070vV41VRXKV37Yy5oEABv6tGR0xKnGokVZbcCzFxQoRthSS9ifr6K2gOr6HTX0Ien8V4eBPH3C24hzt47fmb+MFzh0grH2fPeHjiH/8Olu95QPSs1BGx6lGP6QIICQbpLFo7LUICUt1CwfSoVU6+rpxBHBs6j/o6MSBBJ4Eq9V2G8kxWCjPjyp5CjCJYGBFCFoM2AZ6qCuoilaRW7SdSeY7aHEm6g8n1N3C4eUUqD3E3Ricp0OmsYuvKPt548Qo2r42QowesncL9n/0MojvPweO8kZKFNr7Qc8xOMpskxM8CpWb9CvD0AwmImeVn4EaynVBmdVKQ8zX0wllyxT6v7PNQtcOZy4DMHn90TrKiwmqGYv3Qt5PrZNWv8M1/9f/gxz/4EbYOWE3xpWJRFVMBcqxhvftDT+Opz/4CHnrk3aiLMfyG9FCNkPW8n883tU7lGuhGqpMkpoI9S0RqTwm+jhp+9hcVLjB5oEzwsV+fy2C3RluV8OoSManaDpODsfr3dIpiOMCUVQZqACO6JqsqO3tfSsIZDUq2ICorlMMpiv0hirSEs34Sd95xVlp2scrkBK7q99nUSPNUgk6njbTMg20fJqLD29vewXSSo5ZcjUrysurCakwnPoFuj8kw1X/YcwcoR74EqkyKEQtPaw9Zo/wAQqeATwdT7ld0mGa806mlbYZT0n2U65d7LTBNWcmkqRAL+DSUIZNK0U15mBBsc/4r1kQtoMJzVjDxGlA0EAt9o0XmtYjgISmBEYEhnWZzVgxDNL0IbdwgairRv5WUnVKtloVAPURYBZjwe30HndBBEFdybi5NWcH0kTIJhxYR9ZakacqaJ+j0ELGfImpM3RpOGemc5VG2HllNpLHTYIau3Ex60EOBQJT5N64NVkV5vvA84OsbxmolEwscA9I3Ab/fRdDtIJ3myIZTpNOpAGwBPuyJWinNI0FnlHSQJD2JN9LqEFVWoy3Y095HyX3Lz0iYgM97ymnu5EgSLemwgpiiapisYZzko658VFmAKm0wwj4qUcuz7Y2PaUa2BbWIfLikyTLpxKzIcFYs4DHi84wQjbrKJ0lyk308aYZIpoarTDKFOal8CZUkyQ/h91fQ7Ybw6AREQyLuiZJ06yCMl7C8cgJBN5IcnPKXITCipjOQnpNMGLKKnwQOuvt0QHbgLh1D0O2p+KEtkcQxnKiHhlVYuuwySVFNUGfssRljSgudSCcApy6Q+piUhwIuOU6FMFU8hJ0Okm5XrpuJYGkdR/aZsJbYZ5nzWhlCKoEJRGZVVXSFjVHRPdmnhKUVA7ue7yH2rmA4fA6XhudxCAfL8Tls9B5EEnSws3sDh8N9AYAnTjyI0D+N5fgSXEwxGW+jSHeBaoTJcB95OsXJYycQ+BEGB5exP7yEureBaGkJUT3C5GAXB6MpxryunocoLuFRa8r5J4kN5VDOxFTddNFfOoWllVMIix6arRyj8i0cjncQdjM4X3/+wowsYgcQJjAzm/jiz2b/rqM5VYNQQcjsgNXUK6n5SM8dveAkTanCC3FtlWBONzXXtvq3Arby2Xa2UX+3qToKSNFaEtMHae4WueBuqFKUklkxon8TgNmZUzlIZxUtleuUQMlUiKWkrzL3LI0bXZkAGQkwlRsjD1lxQtXGI4YqZwLpGX1I/5yZIZNFVd+l3TKNmQ2DWlJ0rMrcog7RHPZs7m1aC5jG8kJ/lmqaAg687jCgYFllmE0Aa4J18zyMe5x63UxeZAWf8yrQHJQdpfmaz5fA0cwZU0fSmpl5Oxg15iqQNE/fas8wc6w036Gms9z7jBKlf2aoTqY5lrlPqVwp8KQotgbAqwqK0ESlsb1ybCXwFBdHXbYzVTgF9Al65i02AuolHBcky7jxCl758U/w53/4B5hcfA0d0v26XfTW1oSeMhqNMBiPJBhrmfGLFL2VnybgIZui0zRY760gjnvi+tYENYLQw+2nTuOxJ5/EXX/v13GYdpBLhcVQbVX1T3QSuv8mN39uXnVbo099Uxji/FaBH33zG8CV7+HnP/cwVn/5n6K4cR0Og19Zy6qCEUaBBCnclekiKvRGEWDMKwFScZLspcrkyrrg90gVz+7vaPYMDaM09dNUtWTeLfS95b/ZlT27uij7iP5886cNKk3ihv8mtGHSgzX10biGymdblG8j4pLssV7rZh1LBlqDJr6vlEqDceAktVJpGM01mL0iihhYvdMIy157ovmYzWVLhz+7R10x1Hum6He0DtXsZYrSqgQyZm+ctYSRqqSuHhmdmq7q2kG8AdCSoBL6J/e6+eepPczci/4grhv6quq2LGa8ZOvXr1WfpdCnnbwz320YI0zekQlAQxFqd9S9mQ1jriOfMScsKqSqrisKrxrbFlUTipaPVSw2585prw8XYT1FOLyGZvMVOPkY3RN3YkjXyGIHq/U2hlc28cKPt/HS+RyV5+GBh/r4wD/8XUQnzkmihxAwcgJU4wx+oHRXuVMJ8Ox43IMVyBR69EwPTiMNnls+eqEjjtZq7yJFu0RBYxKti+XzLbWOjQBT+l9Sf6T3M65PMTaT8vAQjdMgdyNprYR8BH9yE5Otizjc2Rb90/LaKm4/5aGuI1y5fIC339zFzi7dUlfQOXM33vf5z6NcW0FF3aMYOanrNEZWTAiaSqYkcBzFyLFjBbMezfwPae5jqp1lCVLThUIuVQ4lz2BVWJmV6bHQbAAF7XTcIFRUJuTUXmtalJhzy5bsOMzKc/9j0kHWgYueW+K7X/8SXnv5VRyOSX0k+zMTIBh3OyKNuOeR9+DxDzyFO+66S/rwtQWNPdSaU/NazS1JjAr7U+nnmP2nyYkkkPXerdaO2g9ljFwXcUvdHr+4gsNKCSueBD+sabOiUpWIWrbKqrA7GaBwK3TiEEFZwC8KATU5WTORj3LswK2poeMcYcWtEEDHwJfO6gH1e2z51uao06mse7rHtlEAh2I8t0E3ctGLXGTs6cf+ofUU+XQolEvGEGXeypqmWpHBd4pCrnV8SKCRgVhIqjRBDt9ZFtprQ/orTWvgC/ARdoaj+nJyPHi3BeOpLudog5CVZzcU9+G8JfDMUI+nCLmxBl3UfqzGX3SBovxWPR71ucJxDhMyGAhIHURSlW5RsA1G6yBpXRTa5d3n2uZe0IuF+eMzDnBq5OylWTsICoKpQ8SkGIY+WOxmxdULab5TIZyqIDvzfOkP26SFMvqJfHV+M3Khq2lTYsIelU0sbZZU7Md+yIwnKozHI6k88k+2OslrFWMSfDO5K6AzYCKGVqtkClBLKGUlBARtjK0DD2G/C6+TYDrJMB6McTgc43A6FeBJF1eCTj5zUvV7vT5W144p85p2JP46qFkkCUQrWnpMLBNgsZ0KE2Au6jhBfzlBLZW+iareVi7yaYuD/RTjYYZouULUjSU+CcKO9L0NApX88sMEcaePIPKRZbsi2aHxEZ8jJTvsUc7qGfc0AV5BF0HcQdCJ4cahJPDzskBBGVFJf1omATqIVk+IfpF5erJmObZMsoKphqCLpf462dXSykUlYhnDMRnroGqY2CeKpVEigJ0LGOQ14pUNJCurCgzSD4CO3V6MvFKFKremuVMKFBVaLwaXjN9T119TMz6gd8ceIraOYfJBa7hpxBRGBN8qScw8QMUKNTW8Qq/mvVOm4YoMhBEVkzV1k6Jpu8Ka477OMUvcCN1gjMnwb7B548fYddcRbDyJM8t3oxOcBuoBdrd+gIPRW/CTPk5svAfL8f1Ycm8gnRzi5s2LmExvIAiGqIsR6qzBxsoJuK2L3Z0r2BvfQHLiNI6dOoN6sIX97es4zMcoExden+ucLf64L3BMNduIDHBxWl7C0tJtWFm+He6kwejSJeylVzFqUqydcuB85Sevt6byY/60M4Z2HyqTbTSBnwTjYqBwNPO9mAFXqVIVWBrqjDqQ5hUBySKIU/LclMZ8n7meWdBoBV4GANoAmd8vi/MWbruLr+M9m++xqxkGtMmYyOZlAuO5G6z9PrlFDRpvVc20qwqqgfDcYMIclnaAZxq2268zn2uek+ldZ65j0SHQgNvIV0HPLPi1WkYYYGl+tgg8F59BIYYACuCb99jPYPasbmGKYr7L/GmbR5istk3fk8/SiYZZUKnvwzw381nM2C5mvM0zNNcp8nqx27aFOe+s2CiqptYo6Uy/BAyWS6cE8wI45tRL8z55jkKdatGGbDFArkmOJjmF5194DT/997+P6vKLaKYTpE2I/soGhmO6npGiQrc56gEoIAc6pFm4DrJsijxjH08f67GPlSaEz8M67iNqA5w50cVDH3sY9/7G72B0qNxXaQ7ADVy0ZrKpqR6Zclw7QgCE2/hoahfVciQ0uxe+8lW415/Fpz7/Hqx86n9BcbglphWL8+TompHSu1ojmsljg0GzeJhZN3Pdngs2MFRVOEWlt9fR4vdzv5jTbTW9XM9r83xFpWIA1S0opmbeSl1OZ87E4ElXDmf6M+k/SFc7GjJoqrAklVRLCCaJOG8lS4sO2tbXFFxNu1WNh9W9y9959psAXu0ni5VUvrxhxYLjwUwiAwYCZLI0hEaq5yO1JhKoqMBX4XRDYTV7rtIfE8ZKj0teg+yhChTPgKAAANKL9C+T6JvnbeSzeTCSpWT2AGFj6NYaHD+TkGICWmk+1fWYpKQaCj1fFlptmTG3zYbENp62/SWZBvq75NxhayADrDW1XQyfDIghfasRVplyL+c918jyVCoaYIsRhEIfD+oUcbGD5vAS2tF1eH4HXv8uNKOXsOJuwUlbvP7KAC+8OMLBBGi8ET726Xfjgad/DV5nTWhk1O1Qe8TqLANFVj9UFYxmXAzAK7Ge78SRVLzLIsV0xJ6BE3XEFCPR+9Rc/6JZm6JgFUrWMCtRLep8imZygJIUwtEU5ZT0JiY4akzzAlNWmTwH6djFdNpgWpSY5qqVCK3603yK6WSEThLhkfvO4lOP97C9n+GNS4e4tF1he+Kj6Z7Ag098CI9/6ClUnoMx3TTFXVv1ihZtGYO2vFTBPbXfdY3czaWVhdLDN2qOBqpfrdDKdBWa5z6TdyZho/wfVN9Y/mJys7sSYjqeIE9TCR0StsnwA9W6SWtG6cEhcJLjIt+p9nZJvkgylaZskdAWS1JAc+qxWBFrUWYTbN64gcmQlRcXocdANkOYdBD1+giZ2IvpAtpDJ+nDd0O538RlA3g+SxKeG6kGqpYPBP2lNH7nd1HGELCqIVWquQmRSsgFUsmfknmiK7AGjPD+FcNAyzncFn23xGg0lqCZ1VjlPk8aJs8YlRilfkyog9KaoRCzG1I4e/2+/EkNZJExWM6QUaKRpSqJwXOKNR9pF0XTkwB5k0uyQSqxNJOBK9VDcJ+j1IKAHy4mjaKCGjNEJq5Jnwypm2OShHrAaQqH7qC6wOCIY7kcRbK3sYUQK0IkJ4ppnWwOYrEk+j1J4Ig5DP8hhkdHUq0DZBWPv6eTEumkQDopZdySZeW9IICNccqM9qwMdbiHJ36MwAlk3bD1GBMgWVGLFi/NC/FIkHM4zwQoREkCP1TVK+oN0yKTNmaybxNUN2xrVohZTxSGSPMcU1amuWex8FCWGLJaRfzs+UjiEN1OKP0qmWCoCq77AkXTIq1aaa3Bednp9RUFV4oXxgXXwTSdyD1GSQQ/jEBtqLRj8tgUBZK8nuZAVkczRotdCJD3Cl06Frd6njWSmNQyBhPHzXT3jofaCeB1GY+4kuyKxWeixvDgANdvbqJ0gdXjd2Dt2HH0+nTK9RGz4aXjIAq5N8bS6ofrl21VsrLCcExtbwsv9BCHAeKQjvkOJqOB0HfjpCcVPzkL6eCfZRhPJzIelMnFUQedmIl4Gp6ROUJg7wlQ7HSSWYtAJoxMNww+1wkNiKTCrCROEivCwXQ4klY9/ZVlScyFBJxtK/KAwPVQcm6UyptD8h2WKR/Hj581mUxkvR4OpjLGLEjxF/ejpJOg3+vJmcjXMZGqQhmWb+kRoOYUzZ48JxCdLtkwcAfwsCYU5boZCSV8aSlAhufx2lvfRlOuobP0WaysPIaNYIwxEwZ+jeG1b2M8PS8V3NUT78Vx7wyC3TcxHLTSHm/YXMZB+SLK5gAryQl03RVpkZPnu5imA3hOgo1jJ3GDNPvpAG2YIVyu4SZAvAS0Axf7+2xj1iJIJF+F8Zi9rvtY6bwLy8m9aNNtDG5+F1ujPsbJIU7dFc7bqSwG4yZAnGe5jzp88udmcUvj90XhvNVXzgRcKtCbax9M9UMeXsONj5Qs3Z7C6gNmwNdM37hQKbCDUvN3LnhWGwz4kAevQYsd1JrDag5OTAVmDqaN6dEioLaBuGTaNK12Mag2h4mpMJrK50ynZTWQNkGoAWU2ALYDdH4mD3tmNxd/mfEy91nn6jU/q5pp35c9DmZRmQCBP1O95o6O0SLgk0bHtwCeiwB1trlZVVwzpvZz48Fzq3E4Mmd1dnxxHhvAP5vPutWJ+W77TzOOpnJprpeHpoyRNnwyIJlVE/N+o+dTYf/cnZKVEQlQCCCSU3jj/EU8/6U/QHr+x8gHA4yLAH7cQ1bxEC0kQBCnT53JZzWThyWTDCWtsB1I0/deSQv1DLmbSFuVd51bx/s+9wE88g//CW5uMxhlXyomCZRjLJOiXGPa2E7xVLjZVdQtemjXO7h8YQc//fKX4Vx/Fp/5pfdj43O/h+nuFTkQ1X0akK6qwmocZqtvIYGj/l29TgX9Kst3tPo9Hz9Ls+kaqqyuXN8iaULnSENfmz+3eUJBro2xkqVbNs9zcR5KBUJXKQUU6u8z7oNCAyXQpD2hBi8CABnc6FYevAZxF8xpq6/oUUwYCNgRMM2gWLUZkv9/R9sPDRiNgkxoRbVqFC58HMUM4VwUCqrWyioUS7MWDQoki6p0wSbxJsEDQRD7BUp1WoNfAaGqIiBjwsPZj4TepWjPqvK2mLCSwFAHKmbvMAwFCbI1kM5SRQo9unZVQc7opHmA8x5NMm0x0aWCIdIBVVVL0cUVkJXcjwai0gdSHEtJJ6bpDEE+AQirWeow58EuiU1JSpIyxoCNLqBAhzb56RbKvbdRD6+LEVbcuR3V+FX0201kBxleeWkfL74yxrSKcfLsEr74Dz6JM/ecFlojA+C2ZdBfqSqN5KUUEZR9Cic33paAiKYU3O6FglkVAlIIErjub2wF2NnLhf7G58eAk2MjwYluO1KR6BaoVi1ezXthwKT6eJasFnJu0ISFPXal+s5/V7DuYHCI3d2bAnhPnTyO9z92Pz70QIC3L+/g1QvbuLpboIrWcPb+x/Hhz3wO5+5/AKNsqhMuaqxlyyhKAaHyrdoUis+c7TuEDkigKdVQRRdkNpx7mKS8NHOFz5BzgG6/pFDzOcdJLC7ZDK76zRAj0kkZxTSqrx+rIqQiS1MEBphJD37SVcDTSihKQpssA2IVnsncP0k1JPCkfo7VJur82Ag9S2WOd5IASSeAK8ZfmoLH6mHJRAfZQBG6SQ+1MxWZAZMJrLYJCCOI1hVKJgzqiutJuW4SJHFu8jlW4kDMlh+KFk9qJ9tHCA2SrBJCGGq1Gahq0zPZsmMGrgoYCJVNkooK2PPzJWbIU5WU4mebnsFkNGgbYaGdCy0/k8/mfFPun6V8RpJEEr+IzrRhP0htViUO0GrPIK2QiQA5D/jZuep9aMdfZj/g55I+StMZIYOTEkrQpSs9XPesvpExI3uGNlIjjVTo5WTWhAG63a6sZz4jtiwppRd1K4nYwWCI0WiCjHRcaggrnpMt9qYHMg8JhDmW4oVjV6l5NvC56Z7KZCuwp+WUYLMii0y5pwpLQlyOtSkBnwlbjfAsblhBVIlFaohrJnXpAJsQ7PhCmeW6Fl06398CQ7YHYa9RAqMwRCdhMoWVLa5ORZfP60YSRQRHTFqomFLpoZVuXu/VdYC400W3z8piJBT8UTqVPZ5Ospz3fhTDjztH2nsZVpKJByVG1MUemzNmnus8eU+acyjVXCZNpY0aq7yTFPu7u9g52EPY6+DYmXuwtLwmPTvJiul1O+qIcrgvyC4tZ47fUC8N5DI+noB6xv+BBxTTEa5euYQg7KPXX1FSC7aZC3ykWYbBcCjna6dL3W8sVVdJMIUBwsAX4E9dZC/pKBM0rlUuvYp9iHMB9dx3JIbWzBPBORxpVvKzDFEnQafXlfXIs4mfGdCBmTE3926RY6kuBsYXwTDi+P7pZIqDg4lQ0fkMDdvIgH2+N01TaaeXsf8uz9OADDKdXGBitFayKI5a0iPtfUUq9OTPOc4ULSYYFZcwml4W4N1beRiRdw7uYIpJ0cHysQT16GXs7l1E5nZx/OzDePDsHTh8+w0U6TEUbYP96se4NvkPmFSbOLEcYjU8LS16suwAw/EQ03GLM2eWpd3L9l4hRlHJUoRkaUXo5IPrIwyHqZwRHjG6y6QH4NV9xM6dSNy7ELUHKLMf4uogB5ZC3HPf++D8+atXWjs4t6tYdhbeBi3m3/laySgxtNbBhgEpZmLPgjidmVwEnrNgsOFhopram0lvV78M7UroSswA3KJhuh1QcmMzoHkWHOlN0q6E2ddrAMUikFN92FRwNKOM6RfZ4NO0YJkBljkamWm9uKmyQmLuxzYEmQEay2DCzlLZ92G+Q3Km2v3Qvn7zWqkMCo9oXtmbvdfSq9mg1v4ee3zMQhW6nHXgmPljV2RVLUj9WnytfVDZVXb7+R15Rrrq+HeCRasibX+n+W51jQoc2Ndl/9y8zwSqnGty2GsnZana6OBJzYM5xUuBCq03kkbMqvm5gqasqzQogg1cvrqJl778zzB+/YdIDw4wzBzkpEF5dCxjHy698eiDkkGqUGkYwLIHVNOi45boly5KP8Ok9tiyF/ffuYEnnvkgHvlH/wS7u5Vk5EjhEi0M89OCrLTOTKqTquLZME3ZevBPLuPtN7fw3J/8qQDPz/7S+3Hi8/8HRjuXxPp+PmgWQNIVMXWY6eSTUI21ZflMB6WAp6K/mCTVnHJrA0KVNKEBlKazERxZWlpTPeAasueD/czN3DEBqaH4G4qcCZXkdVqDKyGaVXk0NG0GLDOdpq5OCO1d6L5qfnB8Z1U/Vrsc0lCU66w8feo+JZmg54gAdlFGzCUHlkbWjLC8XjTcajVJlcW4nSoELAEVaxYS5Op5IhUfqweiWtsRXCfWdHVVKZrNZzPG0vpDWe2bPd5mccheN6suKZdb87wM0FeyCbUSSKNTxU4dLM3uV4Fj9T0KIJi91TxHYxQk185qDKsNPPTZo02awSvGCCsls+ct55DeCBhM0XmXff/Yf1ZkDkwekHaoTLYq6d3JsW2QODmKwVWMb55HNbiObtDBqY17cawzhDO9gjdefBM/fX4Ll64zV7MkSZ933buO2IUAGkUBVgCDQbSqPqn1RpDoZGonUA7H1HOpip/jqTnIVb/vdjBuXKnCsIk7kwDcF+jEymIHE6kMMEnji6SPbgBftLucZ65Y8rPyQYp+2OQImXAKAslG85Ynk6GATlLKTh5fw313n8VDd4S4fG0HF6/vYXdYIeisS3/HJz/6EXHxTEvllkqQxfnH78uzTJt7UJOkXI35DPIyVQkEWWCaGKunuO+H8n4CP+5n4uxMMGF6g9J4o8sWAx3ZK5aiAOPxWKqzBLxKA0ZNnXLU5t/pMOlEqromYNe01tFyGF6FtAfyFQOKyTiCDQl8tZ4qZ5KATsN8PqLX4nbowgtVooZBJSsjBNorSyvIvQIlJQxcc8xDEXATYJSknerWNtJ/UFV6lM7YVKxUJVjWVODjGBPtBGACPLn3a+ApbIhWqmUl90HtIswAlnNGnEh1PML7JgWdsgvdSXxmIiYOmWy/4LkSALNyxL2IFTzGt7kAZuVS3O2qthvqfkmjZLKjRDqdYDQcIZtSEzaW3wRUpPT22RqLe6K4XKsYUCq1HOuqlqrqIG8wKRTI474Yk0LNqizpwAR+ek+k2QsTFZI0E8CsWjHxuqlPZ4CfZpWsDVaTJ9MRxpOxXC+ZD9T0uW4giZYrh2M1xpR4aNCn9mx1isnMZIVb2tkIHULWLXV4BK6UVDBRx/0l8dgeh1VRVcgQIywmUbTeUNa7UKiVyROvV5JNHEfKOJhMEGptgNxRplqcy+JOy4SfTlgI8CTQlfVOoO1KJVNM/aQKScmXaq3EZx6FK4ijBBFBJlkWbYu0oEGTJ23PgkhpCFUCSJ1F8t9SFNBdDvS6IV13poC3ziG+Tl4vrswKHtciwPQkARQx7zJJMdjbw/54iM7yEiZViJjyoV4i1fOlpb5UOHldogJQxs1SVeO4kYnBPYuDRqAahz7ydIjzb7wunhhh3NF7ZoX19TWpqKeTVO6HIF8qtELnVSwCjlcchYjjSKqe4vjLApScWzWylK66U5l/sgfx+zVFnmPQCSNMyLII2EtT9Yfl/yRu1N4YcorrMZSKP9ejjg35Jxk0XFuTaamc/6NoJkkQ2ZHMKVYVqecl/ZlUVXaUUO3FBFcxQUNZFHufc22FHro+HQAAIABJREFUN4CqC69eFhfrOG6QF3sYjenxUaOzMgJts6qxh6TYgOe/C/FSiMn+Bbz19pvYnVS47Z478YH33o7hlQmKPEAbjVFGL2Hs/iXS+m10fCBuluDk7IqQYVIMUeQuljqr2N/JsbtL5ouP7nIPTujixs4e9q9w/2tonoyo68CLVEI4H4WYDpaAdAMrSYuVpS1cmxwC3R7O3vZRON966eIR4GkDTA7AOwOYeSVQAIrWYNmgwQSp9mdV1C7M6G6adsaMiQlUOMCszlimFTaos4GRbTZjA2UTtAjI0A3TDRizg0oDlOwA1Q5+F4G4oe2a4GgxO2/u4ajuTI3C7P40UBOgI7S0dzaZXwRpPwsMHgFo2qzAgMVZ4GaDSsM31EDglsBMG2/Id+oHqC75KC2VG5xt6GCetblWeeYKmc7BivW99nXawME8awN0zVirOaY+ynyvOTwMfVEzPN9BoT1yAfoTFFCwgmEdvNugRLqpSZVQVVtkvCWgNFQXbSpE10oenmKhrd1XZxenKLisQFC7Q+BZRsdx9do2Xv3q/4fswk+QHR5IsHc4ztBwEyYlT5spyabPQ92AAgAp7bZpNuGUWHUiVGGOceUhrF3cfWYFj33yPbj/N/5HjKc6GKPIXz5TrSuG6QrE8IDTSZ6S2V8f0elVnH/9ugBPb/On+PTn34tjn/s9jHcvoq7yuW5LV8M0M1XrtvUzf+eA62NePUBmPefA850mYotvv9VcMWvWzjLa69H+DDsBZCdTFvenkj3TdBsLQ1c3PTrlGTIgYcDfMmAOlY2X1lXy+fDvvB4mpwIe9JruyetitlWBUm2KIwGHOlBUFGTpYq1EFSeCgDO7XQjBja6+Kj2ZckkV+u5CgmdGZ9XBBdth0FbezGnNP5uBPgHRpO0KSFZJO3OYKnqgqjrweqVaNRsTBtKGdq+WqnlGpHYa7f7iOWKuV1En1WGswL7RAavEzSxpxSqhdpPmt3BsJdgwrqdy/6L4UuMtr2GAqDTnrDxI8EnQJjRQH+yXpjLMFWInR3ZwDZPdS2imO+hHHZxavwPrSYbp/kU896MX8cpr29g+jFB5PRTtBGtrLtZ7ywLGVK+1SGtJqelpMJmS0phL9XE1iCQYLYRapaoqEsDwPkIGSTFw/Dj8pWV0Ol3E3R7CSPWB495Ai31SAKVfIBVz2sVbNGMSkBIoqYDYZ+afuiRqnUI6Q6o5SF0YKwqx72CpE2F9tYe1fotxSvfJAnnlwQ2ZKT+OU+duE8AmlHxGjKR/kZJKcCB6T+5r832eVR7uc3xeXC+qnYpaF1zzbIEga6suJBAliOIzNMBTAkkGzCGpyjWaMJbgjWBR0bS5ldVSIeZ/k4oWhGofM3Rx06rItBwz87ZgP+PZOmPhW+2rnMeSNCgKeEWLoKADZQnGKiKJFGlGJVRIl3RQBoyt2QtY8VTV/Zz02jzTVStV1aE1CO9DEjPcM7jmJYmlgCcrKX0dwEsQymBVNMysnBN0lhIks0JDOjkrmaT9sfLCP6WyTM1mlgutkiJVSWpQNyctGVgF1LQ96gTpQO65SEs6iqpzgIkSadtA3a2nr5Frhf0KuSfWNdJ0gsFwINdGWiKvh3sOn71HQyZWMSWAVy7TRiLE9U1APOW9MXFMgOt46BIskBlCAK0rR6yScH9kkM7xIfgTPSKrPfTIaJXbJ42dBPywF2TB1jYqocr5TjhDKiodVEegC+hR3afMGWM6JodsxaaeKjkkXHypX6vzkY6oBGtMNnQ6Mj9YxSL4FI8Lvl67ksteI4nGWKqzvAfxz9BxkgA/VghJ2XRj1atbWBzKzZisB3HjleQNwVcg84VzmckaPjNhnghtnT9Tz65H+jfBJF/HqhwBK18pe56Wh7G6TnMgVt312SLzUdy+VYJIJCJSDTc5UNNma+7ErKrlKh6h4y+FlOwpKh1X0kKotjcPdqU1ybj0sbJ+DMeOrYrukpRi7h2iT2XPeQJ7xr91oZILlFG01FmSmu5gud+R1jRXLr0tvYPLBjjY38d4NMHxjeM4eeKEqpxK/3o1RylxIKjmuqenhnJcJuVbtUPh3CFTiGea7ME0h2QiUruJm2Q254jfOkKl5bxzfOXvwufF/ZasCc5jVnzVc1BJdNsjxiSG+B3cs5kQFnNP/Rzl3JZ4gS7MpRQmmPDgfKYEgFVvqZ3X/FxeM5OlHoroAjwaVGXLiLCBOEgEeE4mNL0CgqVryMqXkY8G6Dl3oanvwWBcYDLYw87ejmiSz9y9jne/exXetA/4B3A6N9D415DXl9E6u+jFNeqxh8MbPoZDFw4ZB50O6qLC7vZIWAXU6XpBIlrka5v7qIYxvQ3FxtsNqctlUa1BlTnIRgGcso/lOMFqv8ZuOUTmB+h0z8H5xgtvtYtVPxM4cINYzJ6/A3wZS3sdzdkT3AALDrRsVrPKnLFJ10G9BPayUwh3x85+2wGV+WxmQG3QYiaADSiEJiFlHgUyFiuyBijNKlpWldF89gzUWqDMBK3mM+2qrCmn22B4kcorRjW6EjL/rNnfZnjNGCu8E6wr/aEKyFQ2ZHHMbRAto8rqkMn2LWjd5t/8ThbkLOizonnbzMgO8o9cg8TlKgtuj+Xi3+3PN9e8WDE3c2YxsF58/nZ1fj5mR6u8Uuex+snaAN6+FlbdJVNqaI+m9Y2u5BlgXrel0Pjm2lpFMTPv53WQjuAwy8xcbP8srl7dxhvf/CO0V15CNjjEte0RNrcPJCgxoN2AT2pBSOWUZ8hAlvqTKhfgeSzqoY5LjCoXQQmcO97FQx9+GPd+4b9Dib42wGJVSoNZMj/BzLQBnpp2SOvwxkN82zpef/kKnv8PX0G0/SI+8czjWPrE/4TR3iXlFKerjvb8n4M5dX12okSel3poszFn1lS0hWLDrhIYM/Mvam+Enq2qZDaYNGuIz2hGH9e9Mu3kloyT9Xz53/Y6mu0PostRvzjW4v6oaTOmX6tU04TyRqmTyuA7TiCUHkmBaCAjAbjWBKsPVM6Dam5poym9FhhsqOsl8JxfgEr2HG1zwp8SvChNpdonGaCaeSr/LZVN1hVV/0qpKJnqoQaK5t/plKglQhL08IAmiGYwLdjZaONIItLGLTNpgLl+TREMGRCR8ENgIHKGoxRsA9qN79ksgahBs5qD6llJFYQBgGUIZO/VZp4IiNRaUbNJivzeTEgGM0JtjGYaP0Ob5gUq8Kkoq0FVC4Ai6CuFhlsgdgtU031U41241Vgqit14CR03RT3ewaWLN3Bzr8S46iJvA5RNhn7fwfHVE4jDjgRWQaTaAzAwJUWKNECCT7eu0GFFkAGQ6LI6COJYAkRWtPjepNuBv9QTIw1WTQxFi89AOV7mCrSQTolqRuGUQFIHNlyDlF6IGRt7+UkQyz6JSkNJl1Q6pnrUHzq00/eEFiygkMGcG4h+i2Dc8ejEmIv0xQ9YVWHQTF2qAkaS7OP1iJuzbgfBbL8GTirB587cOlXfT66bQpnoSJVMzSH+NpozU9Ubm36mOoEqrWTyTAAQ1570AGR/wFwBLNGU6h6zqvo/1/rSaIfBOUGb0OrF1ZIgjUG/mhNu68FtQ0m8sN6W10qnyTYKPWrFXOrOhmKAw37XArC4j/H5UCfGYFWDWwk+a5ph5XLPvv5eoUzqRaFo4Ypyy/GUCgMdRqepqs7q6+Ozz6WnoQIPnBf9/pJUL9M0w3A40ECVrZDUPYkJF+/JI0WQ/Wm1yRGda6V/pJCe1VxlJ8FatdsgpVhAsatAtjgPlyWm2UQlL3hdTC4INd8ToxWe80Jt19pUIyPitQpYNPpu0XG6qk2IrjIxPcTRlqtxSa1VlFHue6Q4Sz9Nea1KRnmu0k3TeZayh94yq+PKmIrO79OUoLiF31tXZkNaf8prVHpj1YZDQGjMVi6K0qzMMHWLP+5FMn/U75Wkq6pTnCuiqeU+o4Dn/LxxEEUxur2egHCh15o+zrLnM2lAiqT2RDFVR967kUVIsk8BFYJU7hNyXir8rMeIkgOVZEpIZdXGl2Q1CCjVIF0SP2I65sCnTlAnC+Vs1P4cwpLQ7YvmfWnnxmb2OS/3TPNJbrghe1SSqg6EPG7SDId7e7i8eQ0Tml71N3Dmtttx8uQGkpi67kYSXmQ7sdWUHJG8Ieqh+awiJe3gvsU5QOBJ+vHeziZyxxeHX2q9uZa6nR6Wl1bk7BEZDJkhTPFIVVgxpbiv04GWv1n95L7Beci9SiryJgmnadKmPiI5GMYdukWa0Bl4NlJOQ6DJ8y7LBHg6XItcH5rSLwke3beY90HpAOeLiRtU/KINVDUbSSjlBJz0HOD7qxK9OECHRl9Njcl4IvpXmkSGcYDlO3fQW9pDM0mQ722gGPWQFwNpWzLKS4Rr1xD334DvUQu6jsnhBm5ca5Akx7C83sXKcWB5o0HSL7DM3p3RJTjRJhyHSSHVTzQKhhjupLj2Zo3tmyGcqI/V5Q5Ggz0U+RSdDvWqIaY0kzosMJoUcMtlZKmLvGCyiBTkFFFUod/1EbKrh8cWRBE6QYxx08eEjBF6737zxbePAE8z4UxF7u+sRJlVod9kB++L1QpuxCowNSY3KsicBa+sAIgezcq0WMBFJqwO0EQDsPDLDshMRGnX3Mx9mM+ZfZ5dZbA+80gQvWCAYTYcA3bMn4Y+ZH+HuS5zn4b2MAvGrP6p9i2ZgNoGUfy5fZ82cLoVyJvFZHTe+hlaDPMZkrHXpgBmkUgVUNPjjEugUOBMzGzpvxavzdBaFsd7cWwW58ki2JX7N3QZ+d45ZOCjM1pSW+Njg1X7uiQBYuaOnBsGGNsjrykwusWDXI/Was2yAlKJUZlhu6It16M3QAN4pOpTZ1LxjNbuwiU25P3Wv0Rw802xxL94Yx9Xru+o1gi6X6FQ8FglEL0PW0nUsplN6HhH4OmVWE+WUYaZuG6GhYM7T/Tw8IcfxoNf/B1U3rKiBDVcJ1qPJ2tnTrVVbVaYqAqk4W9ydh2vvHARL371z9DdfxUf/9yj6Hz0dzHauyyfY4I5AwjtSrhsoCT2L8yH2ahq6iXpOXaCQQJYQ+eZ0WllJGZvtdeYPXdEtTYDPFYF26bTO9SNq8+ag+SjZj5yPaT20idxdigp92mh12itlQS2bLkhmhu+VrlUC+VO5qgy+ShaGk3w7FA/F7Cs9Z8C8jR1x1BJ1YxWkYVci/m7gFupVcv1G8qvzEeNtoxuSfoAWm1RVJJAaerEtVofsjToUQkCIBHzhY5oYqQhuVTjCqmYqQSNyuRKY3ZWWkEgoyhjpMsxkJOAXwC5qdyqtSpnBwM9kTepYENdq3bm1pRgjjdDYgY0ap9Ta3LW+kffE/9VnsUsAUTKptJSi+pKA3BWbpj9lkBSCYBVJlycVrUjdVlKc3UG/VwjWZFKRT/yG3h1DrfK4DW5XAM1k0GdIahoyFKjchLpRVi0pGBmCP0a3Yh9zxgQk+7FKh6DErY+IG1QjaNQ7qVpPB2oQ3R7faGjkasvtFpSucSoL0fL6pzQj6mxI8iZYjw8FKt7Mdmh1rH1ECbKtML0g+UzTicToUKySsgAnNopoe5p6is/j7TZcjpBlU9lP9gbljIPeG18VgK6aL7EigQNzjwHq8dOo7e8LhW4zc3NmXZYACCDatEGkmLuCdDkOiA4IkjK0gz7B4cyv2XvaFXfRQOY1RxlKwHa82uNp+eJqZI0Y+fc5f5X5qKJ4m/p00dQlNdIp6wUEpTzMw2LyGYTuajdRsadVRB5LjRimkyFUif988Qj1QOtkhiGeAF7NbKyXGNluY/TJ04gCQPcvHEdTd6C9FxF+VbMAEkI6T3GzF0+e5rLlAVN4pgQUQBAJYsUxdOhVlcbrokmklU1Jies9U4aXkbXzyhStFIa4+iqIbXAw8FA6Vi1ptgUCjj36ajJe+bZLg3qWXGWOafAJ6+B1SOCvCLn/ajEHr1X6TDK6+Y+xbHXwgwFE6WjjIeMFciFfuMCUrRnBe9TxXi6YqbN0YwBGme+aOVkz6tFk6k07SopJdWsUCVOFGWZDqGhuKL2lztYO7YiJj+ya3J9i/7TQ8w9wHiJ6GQc9y4xw9SyMLa1iPt9zeKYNZVW+5CwP5gU8BHRpdbsQ0bmoFlmwjAwoIz7adJRXRKY6FfBiU4Aa2d881lao67OS7XfSq9kelloNoBizykqM+eWgG/Z05R2mgY8oueVZJvStSuXXFOBU2BREtcyFtpsU8tF1Oez4skeoFIqVa22hJ6sKqbKYFHLIZjI4rUSeIa+YgCUNarhBHs727h0/SrGeYalU+dw27k7cfzYqvSJJPCsWJ1mzFSpRLMwZ6RneS16dFJt5exhgj7g6d8gnQzFfMsPYywJC6Q309BTR5+Lb4mSTpCFYOIIPmeuFSaIOT48h8U3Q2jUKqGj/DLYXkaxlOTMkUyaalEihn7CeFCPUcaK+v00FQDLarZiPujPI1Vf+w8I0BW6OvclJoEU60UxpszcNt0kFM2Wr+c9r/U7WOl2BYQeHhxgb/8A0yxH2Ivx4NMtTt62CaQudt9aweaFCOPRGK7fx/5kiuUzA5y5e4D+Soa8dTDZD7C/1cNt557AAw/fjTvuIvvlAAeTQyTudZT1VcCZIgpW0fFPiSprOr6O3a0Bbl6psbfHWIbrpcX+9kD6fi71EnkGwyF1stz7WNXsIZ2EyDIfWc7E5xTdXo1z5xKsLjPxRWlFi8BNULYPoenlmOLlucbTDr3N301guPjfJojj5iBl+1mGf+74ulh1Ulky7bqoq3UGeKqNisGH6cd0tM2ACRxnn6k3OxtU2GDIBDqWzFBBlgXwxe81jlY20DQbzQzkzTHKbJgWARN/YFdPzQZsqJ1yTZabrKkGqUBynmlSQEsrJC3aq/0MDPxSAdfcpdW+B/N3uQ6LEnWrZyrPkQu2m8wq3PYYLIJk+3nYFadZ1VFoLbfWUtr3YdNpbeD8DqAgFaWj1F3zOeaQkyBfmwDZz2bxPrhhLP5a/Gxlua0NSQw40u7NJnso2W5PVRPn36fotfLfbLDM4IgbdzGFT5v+9btx6com3vj6HyHaOY9mOsWVrQGu3NhGQk2JaLl40FMPqChEzEzSqIBUn0Kag9eI/BIrUR9TZ4QBm3lXHu49vYL3fuI9eN8//l+Rtl3RMBjdgFTaJJpRmWPJGDJzzSbXbizAs3P7MTz/k/N48atfxdLgDXzymcfRefp3Mdq/KjoUo2eUoH6BQs4gjJusvQYV8FYASD0jdQhx3I62VJm7WCtQxnmjDTOM3tUyFzJzcS5TUfPCVMmOzk3lPDtbvrNqvzap0UCGGUwlmVT0UgX851U8CWxYUROqraKXCfCki5Cmo/P1DGx4hIikWpsCyb9rzYaiADKzqtoBCOScaSDVuBzZp2j6RPqouHTqHsfaEVKTWtVcm7WDMXRVFfCYIFTAocugRtPBGZQK/SvUgYk2SeABqumuZkzF2Gbmnql6agptiYDJShzI4ayr1ubPkHQ8hUpnz0d60unm6LJfMDOvk0lCOtYBwIzKrR6o9KxTrZ/UAS4dBKjDodlHmQsoYpAh2kdS1aQpuzJdCiOlg+JYUQcZCHWNWfZCXF7p2swpEDCJwMQaKxys9BAEsmJJ7TWD2iCGk3ThMNgh7XA6kn6NUrFhpSJgNVy5lna6PSj9FfvHRUilsqT68XIMFD1OzTvDmmF7cLdh0EIHVtI3UxTpBKPBPsbDgdBCafwQVjQ+6kjlgRWovMhEizc4PMT48FAy83TFphMkq9xs3s72KT1qr7oJRqT4b20KLbNwaNBB11Pud4oSTvpfEHIcFWg9dfudWF47jt3dHbz8yivKkIZtd7ThjVAn6xrL/RXRLRGIHju2gaU+TSkmuHrlOtJM6bJUTkAFisbfQNabNvCQZAhpuAXplSqA43MqamXCo7SxqsrOihz3S6GjWh4MJmlujH1qticQ4MEWLZ58DltXTafKaEc0mKRzco0xQZgQACk96trqMm47eVKSIxcvvCWaYO7PomXUmmdJLuk2MpJM8UJEUVccOFkhln1wZhik2sUwaHN9gnTDgph7W3DKm0o33VLduI9+vy/3SeBtziuh1Obsw9pBIl5mxtVaJUBn80u3cyMY5rpQNGhFZVctMRhAaxMzbVxmEo38rqrhvuBogzRFYZdEDhMkVu/VI/umSexy/rOVEMdZjLUVW0tq8ARmunJIMGLAAttHSDLPabHU72M8Gqr9lrpZL0IU++iv9NBb6mN7f0+uobe8iuXVdTGnkh69pqCggYVKmrHnJGmNOQK6FfeWZ8Z33IcMc8mADZEeFJqpJ3RLTWu3PQc0hZdJYlYqZbx0IkIAo3gHqDHrxokk/giExGhKJ5s5T3ldii3QSDKQ4JLxgDGiEiqwnBV8rq642yvWgDbsk37GPC/U3FH1AWrFFSgSwzdpu6T3U00TFyYI16SuzMoZZSUOFGCrhDVHrxB5re+iLUo00wzZ4RCHe7u4ubcr7aPC1ZNYP34cy0sdBOydGrpoJakyxf9f17X1ynWe5WfO59lHbzvePsWO0yRVW7UNVSmiEuICJCpACCGugVuue4HK30DithetkJBQLxA30Ah6CGpJaNLQNK5TO4697djee47rMGvWDHqe93vXLE/cLW3Z3p49s9a3vsN7eA7JLJLkhOJudvKJntDaI7qCyIMUq2WiRFWd0nUVu3uHePH6DVy4eMxtGWeTCWazBNPZXGufNAU/MznlxOMPEFoWJb3rLX58QARwnJV8KmEM8OSgoZDNY+vcUfm6pBNDSgeVxFlsIyJEMHFpQlg8ybOmED/lWsnZtZxIwIvFN0eCKH60wzU0UZjh8tzJMey2MWw3JVYma53ZXJ/T3OniS98AXnp1LOTMw/fbeP8nwIOP5qi19jBNI1x8Fbj6mQydnYy5KaoZ7Tl3cHT823jltVdw81oL7cYIo5R+2G9gOplgnXXR75zDsLeDOBrh/scfYXSaIJrWkOU1pPkCZ4+neHg3N/4nfXRZqFoSbbVGmq7w8B41DrpY5X0sl7SIW2B3r4IbN7rYGRB2S4fTuYqx1drrGBy3kFTeReU/PnhQRPTlZJGT1SEwnCjl4Nz/zgku/HKAghWJ2laCx3GucrIGjoMnoCWglKo7DJDN7P75iYYemgu9bGUP24mutUMsePTrKsPwyslzOVgtJypFMOsV/RJMdTtp8vcrJ4J83+3E0xaAdX81LmET8wRuGzrogfansiVbbYWCZPn/t5NiCZgW3b3QkQjwmGJ8uPEQkuMbZ6kTu52Il5O+cme2GC8mTc8R8dlO8La7uuXk0/+uORO6rL9pXmgcg2+nP0u/xk91zIJ4VTmZLict9nODRviXiwwZrNLnE3f6TRJrRuEu6V+CgrM6SqhXvkR1eBn3HzzBe//yj8DH76G6WIjjef/hE7QJ5iCXiwR4iS7IvE9WzLF4PPRMqqBJyEttiUG9g/HqFOOsgu6qgZcv7uC3fv91fO1vvoXpuoVE3KVYvGnZfKjISMVVCtSY7xzPl0alLW/P7pVz+O8fviuO5870Fv7wT7+C/T/4JuanJyboUVT0bbvw7qCNr3Fj/KtcAPH5rb1W7uPPJv7+Wp8L3I+zhUPJ7R3La23TYd6Mse9Pn5ofrNhuWcE4VHd7/fu1+3sUnYMSZ7HgBzMRC8kpQwuH5xLG5XBhFbxDT12Mr2CMHcDESgK3x6t8nzr8V1UsqeTIQkio3DPYY5WUh7XBi2poVuzw9bHivT0TPKgza/6AGmer8RpfVPPcnqmSgWZXf/f7V2VYUEbjCWrbkcALA2xLRD3Q94PXP5tdVR7IfF/fe/ka79hobfPwZwK/9VXez3U9C0sETITDFNAJg5TQyHyK6WSELInFPTKYNMU+qHTI77agXoTWcq6a0Ib1udgakSgTg3D6w+UVLJJM8KcFLVzOpvJAJHSLQjtn87GsXQYUjeDZV59RNsy6I+J38WCnZTxUjImiWNfG5JHzJIkjiYix40pLE3LeeC0MhivL81jnXUEl51MGHhNV2BkgsXIubhLXbmtHZ9tsEWMSzTCP5/KOJJS2ysSH5vVd8pBqYGMgSpb6vnjpMq5cvorJaIRff3gb0/kMS4rvrAz6KusKWTtk6HR6SqIJvzw4d4jeYIDRaITbt2+rQ6XnzmJD6P4wuG422tbhr9XkE8jOE6v9nzx6rKRJa4/2EaGQ6IlneW7ZWgbiiN0bV2W1ZJ2fxf83IRFCDKiInGhcHRpfPk/5d9svvEhivEYGoHwujP0FN2ViSPsVdgVXOTo9Wj80NPZUHx10Oyp83P/oHrI2ywMBmq54xs4nciT5ZSI0TEpDgMlCRODhqTPl9mxUG87mSg60hsndDJBcjof4kVGEfLFCrz7QmuEYUnCJ88DXukOUsaQAHJVbNqgSD+ycyyYYJwWrbIWXaFTh7Ar8bnZMmBDYHhnUz0Ng7hQajg+TIyaLHOOy4JHvsbzm7u4OmpzjTJgCekjoChZ2nePcamJ3sCv4cL/TksAM+W4UwdrfGeDOnQ9x+vgT9HYuoLNzAAL6GE9yjf3q179Go9nBheMrOH/xkuZcfW1ieFbDMjSJeJXspCcp4ihS4tnpD5UAsMhs6A1DhhkVwaCrTIh8rLmXMYHVXCuQe+QbBqVxnrPB69vJHBrDIHrFc4CfYYlPrmIVx48QfX4Jvk36QZjj+pkg5ERtNJT8e3xJRWa/PxY38iwPFK4NDBW1FdbNZ2lmQg9IPd/uWfu8a9yVzniPA9UhJJ1iRU2hBkXwsVjniCcTJKOpOp60nEnI0ex3kNS66PT7lnAuE0H7V8sUMb1KT0eyI2EyOx1PrKsaRNhkE0Rl2xrQagDnj87h1ZdfRa83xDSKcDqa4PHpiEh35JUqUirUBkE3a3KEppd7eLOwIvXnoFkgOK8l9ybyF+hgAa6sM4rnJFWNWVAhh1qHtZ2xHSa41nY2dJR/XinXMXi/f5tonc8tP/+2zzXi/ilOAAAUnUlEQVSuIamPRxHq9GaN50gj2qwEmDpVj3sNfPnPF7j5mTWOBg2M79bw3psrvPNTwpUHWGKO48+vcONVoDdYY1IDuhUgGQPzxWUc7l3HjaN9HPaA+t4+8sabqFDzYdlGnhHmP8Zk+hQxxdXWLcTREtMpn3uNFsGYPh1L7bdTJxKiizzr4uxphpMHkwA5p49KD1jzzK1if7+BneESleVchdR8nSJdZ6h2L2L/cg/x8gSV7986KRLPcuDmgbkHE5uAb9N54mtUZQiLsJxIlAN7Vd+LQL5g5egQ8AfCA46G9ybssjEFN0jA5nf4em4e5eDWX19OXLxDUP5dT3zKv/upiCf8oPx7ImKXktjnJeH82fOSRh9T/0zriW2+tpPE7eRsO0HyAFGboatylhL18r35exGw4VA+30Q9OCwCbcFVNtV3v8LnjZ+/73ayXE7g3DPpN41v+T7Kz8V/XoxDSPr939tJcPG7DuFwSHYJ1uljyHuhbPf2PP/0e1owXszncBN6XWEgvsKqYnYRqqqpS8pKpqnI6qALRuHkZLU5f4aX8PjJFD/7539AcuunjEwxiSu4//AputrlqkjJZeJ7cW1Ua4jpC0W7Bdr1EBJLMYd6hm61hfF6hFleRSev4/q5Hr7wu5/DV//q74D+OQlB0AeQe3K73dRhRogKK/Xs3NXJ3eK3zMCr6F09hx+88Rbe/M53sTP5AH/0Z1/FhT/+eySTJ5YcPNNwdgihQc2sckso2eZp+5g7VIevazdNCfJ5z7JYJ0zAq61ifdv7BLGbktgMoYBW3dxUGpXIhATJrotwRftd7VVhX/E9pXju8uUwCJkn0OUDwwUiGvRepBpjQkikqXOKaxaCWwYmLWoviB5iYgwViikooDAxEgmb1JjgbcSVyvOxWL9as1WsluyQkFcFKW3y/9Vjk2iJCUsgZRBrAQLvmdehbiaDFcGCyfchJNi6TavQ3RCcU/U5/5OdGVNlLK8JPYMgHCKeEzvgFUs+PBl/3thSGZDVfO01zvUNBznXjCk/mr/lNp4hhLxWXKO1QoUdTCYOKxVUKHqSppG8E4U+YDiwSLCMpsFfjwlQUz6S6s4s2fVj0EcI7QrVOgVu6uj2Okoq0yjBeDRDEuWIZinGkylG8wkaizWOhvs42N/DJBrh0dmJFDHPDYbo1ZpYtTqYJ+y4JkpCpIyZ5eL1MWgUpDOirQIDSyqap1KI7bQo3ECxGPPx4/0Q/BoRBhrHoMUDPWSo1CnEg7iVEM/p4sF5pCuKkk0wiadSWVUi22igzQ6vil3WacmokruqYZbk8tc7PDjC6GyMJ48/EaR01VnhbDRS0E9+FDtoSZyiS+uQFZF15K2yY2hPZEJ4V+CUMhH0rh/XIbt44riJn8h7NXibd410ltDrLhQ3uVuoC1pArK1bRIVTR45Yw9zUlKWAym63upd1VFh5Tyx4FvyQxuxqhfo+ZPuBdFy4hwhyyDOOXTzOX+MMcn0AhO9SzGuFrgLnttY5u8ziy1J0JE4QM1AO3EwiM1j5Z6DaaJpitIlHZahzr/Pue+ANuiqpVEpZxNT6tERRZ1OAg/Lqed1azyzu07qDqBJ2iVKDFYs3SIsHIjA4WoS/qwjEa2IXnF16ciFN4ZPvzQ5aOySe1hG1/YBFD84/+dtSSCpn4mcq2Sq68vpVUElVAJEfbbOLwc4FdHtdU33VdVkSzc/isxgOhxjud9Fi9Mr9xzYWvZZznEk+5xARCZ1WDw0FtvSItM5/r1XD8dEBbr3/C5w8uIf+wSV0d88jyVJTq16tcPvOR+j2d3F8+UXsHRwppqxLrTbA+0ktIOqEz4JUCK6lKJbya7vfD+pnxslU6dS5+YFzyQ53Ee8E5Aq1F+QVHMr5ShTJ+wtxIiGzLEBo3+aeT5EvznNaO7GIlFJ4JqhzByEjnsv8nYRWSizSNBriNM/ntM0wHjX3UdvDCBM9ExeSX+IURklAM1HAxzqeFe59nbbmgyXihoRxWK/H3q2GUSe0hxONETjSHvvpLOA5RpvQTkuJ5+jJU6SjMWrpUly+FW0QWw1U+vSTHJDNjNn0KZZJhCW9iZmcsktJODFjm2xlCTfREqQ0NBuy9CF3dWfYwWduvoTrl18UJPzDux/h/z64hXsnjySwmFNwjd9U+SdkXIg+o6yYRbUVVPXcVKxU9doKHVKjrqmor1guUKN4r/x3k36lPKvJSacquoqz5MM31fFl51fK1yVtFYck+zq2NWCWTX5dmwAqoHoKoldwnUhiIJ4hHZ/p+StmsRAAtW4Fr//lGteuAS/sNJA9reLW2znefGOF2Wwfq+YCL3wuxssvA4N+G6eM5xpjIAEeTw/RqdzA/noHq8kTnK4TXH41R7M9Qb6eG880obr4SgXVCj1U6f8ckUbSx7XLV/Hw7gmePDhDt97ATp+iVg3xy1mo5F6eLZm0m2czO917ey1MTh/h9OEI1WUVg8EFdIbnkbbuYd2f4/R0hsr3fn537VAfJU+BZC2irqTen+XfGBrKsOkKRkOFTQMVOnxMiMRlCHhqhxo4tNYPGo9ULV4lbIbta6selUVzPOCXWtgyx2Q0KcjE2uTCQcQFY8lCWGbuN+kQLk8qw+dpPoYunwenBkUIfNLQ4dogwDZQuHLwXITbJYisB0zblQ6vyAomW1aetYyreCsGR87hsgVEnTwf+9AtlfH9ZjH54tFrA2RXQbEC7kCiF1/A7R/smanag4pBjbbhu4EI7/BfKqAZp20jy11YKBTZSVkA6dPjubGRCDDtUAGXEhwrkEWiwQpuFbVWewOlDMm27rXUeaPXmGT6g2y48+t0wIfAV4df6Fp7MF1+Por1xefccI2do+b36Bu4B+w+XrJgEZTOFGS9wmqIY0rd56gPDjGdrfHGd76NT/7nB8DTB6gQPrhmxb2qgz9bZ1IIy9XRyDChzxMRtoTWLKvo5WvstGjpkGG6ipCu62gvq7jS7eHzr7+G3/nm3wKD15CSs5Ml4nTpgAp8DRN+obCAfRNCRu5Gu1PF22/+GD/61+9hNbqPr3/9S/jy7/0JpvFEgbzBHK0LLNU/Fz+QHUkFSx48/M9QFVQ3LQiPWWdtjZ2aiZpsJzUa26LSwcCuHXh6eoug7qbNRnw6rvMMllSbQI6pKjK5kICM4OdW8ea39je+kZSKTTBAnRVXNCZiw2HtYQlyHqgyajme5k2D/DgG1FL1ZDBjAiaCJwoeTZ5bgEkFlVbOCcIF5ZHJPZW8XXZTGmZdoEDPC3ihQCd+qOxGUttHCQ6tNpTANtYE8xpkjh5tGo8sUlGBfD6poIYTi90+KhnLO7BCmCODVIMHMeHjN+HY+jO3ayEEm4EoA13et8O5uI4YHFCghaIXDkfzRN8TdhtrVvNrqLfoB0Z+JD/HngGTMSYkEkHh3I7ZYbPiBQ2/GUwXnR3yhr0KXyr+sBpMCOd8PtMBTzVJ+rbxus/GZ+oQG4eNHbKg4EnOqooSKyzSme5lMByKaxlnOT4++QQzVnzJ9ctWiKNEcNp+u4tem35whLwnsnHg+O0Oh3jh6Dz2dvoSeHn69KlgpiwEqMsbum1KGAgZpZBGUEL0ZEX7e+gGy8ge1nHzYk61zi6aKXmKHRXsyzqNuu6FojNUYVWFPqhVcn7xGbEmbzZgDCbJPW0GexeYv+Ay1RjU6l3EyVSvVyJCTpZ4wFzjFDrqq/C0IJdOPE1TVy2UgguYWUOQOnZwGB8YP3jTqfeTbcniZhCz8nhBxQsXAAxrgd4LvocrgQ5dKQvCuX5rSsqY0fP32elSt4udCnXsrTOhdcduh7waU/EbdYqqiGGTSp3bYG/Btcn74/7AeUsIc5Yysa8L0squeaHyXKXiqvGjJULiPE4Gvo2KLEo4L/l5LvDkrxMXWIWFIFISkhQ+PyVB9GNkN4w2Qit6bjq/1RWbQ4IQRIcarY64ntxjlNwoQVwrqWu1OloHCiMkULVGu0V0Bvdltz4hhJmWOOxuWXBOCDY5lhJpYUEkmpsVxYId+wb29g/lvcprLYubibbTbms9CxEnVWybvxIriiPdD2HiSnTY7aKPaI2JcU2epPzut+q4ceUF3P3wl3j3nbeQty5i58JLqLfY7ZrhYG8PWbpGo9ZDu9MLz95EphQflGgTihO5N4buLJ8/i9DqZklNuWGxh+yOTGGYe9dCnjmEGVsRQ+iWwKl3yogrz2uvDucsO7rqLIbOLvciFjt0RNIqJ0kwm8ywSCi2Fbj4UvrNkNHjMogj8XlJLyNw7nl9Oj/rLLg5aqaCer5GNU6RMXHNFyC8nBVQcYuXLILW7MzotEUVkN9sHKNTrSPd2cMqUBE8PnVqjdt0MZFlPE8EAH2Q4/EE2TxBs9rAsL+HVncoIaBLV460l5yePcXp6RPNQxUrXdwtiFTxAKXoTIfxmrrCayU97U4dx4eHuHZ8jJtHh4rtP7x/gh+/8x7eu/Mxlo0WllQkDxZSyi3kFhhQO2Gf9FDahTjVhS+h8BQj8Bwt/K/t+Ro1RBudPSuPvZ9Bu22oOPZowl6j2MiUelVs1bkWcJ3aAI3jaiiCQOVhMYxdWBYY5hHy6QTLlHB6U6tfk43RBF77C+DG1SFe2MvQWGQ4vVPH//6ojXv3lpilCxzeXOHm5+rY269iGmVYphnaTXaG68jjHWRnPcxHCfL6GJ2jBppNziuKGuVYpmvkGfdEU1hKFzmyegsHxxfwxVdexOO7H+BnP5yjsh6iv79EuzdiMx0DWt3QFmfN1pap97bqHNUEyTzGaESkXB+HO7s42m1iHI8RLWPk1QyVf3rrlsSFns3WTU2zHSoqxeEfdmpPujSUPEjCouS/yx1SD0r4+jLk1N+vyLJCcOF+Y9v/Xw5Upe45i8JBa4eQFBoZBHol0buBJW7Y8z5T9xE2lSLxLHXMNt0Hr4Q92+0tYmXHbW8lj8/rZBgndsNJ87H0z/L3TMRlssnqyY6bVvghHuaynp0qLPI5C7ypIPChBFdCMrYZ86vYQIPcuw4/EryVHxh00P24dDBXg7IXOyl632AnEt7PO50+h6zoHGB5oZq7fX+WTLuKqSUjrGj7nHELG8mnBw5RuWvl8Eq+nocZq24ddnkC9M+LKb6RaiQJWwlWNn4old/TDytWgbkAi+cfhAqKZxU2E1XXCsVkVy7jWAeepzYivohchhzNPsUQavi3b38X9370feDkNrqVHO3BUEipJY3JqTJGRck8wziOMJrFEjMhT6xVbaK/rmJQW2JeizAn7wk1tJY1XGr18fkvvIqvfeuvsR68jiSlsXmCeiVHMxA8lbox+ZDB4RLVbKHqcmWZoFPNcXLnl/jVz99COj3FjSvHuH71EsYLHhwhMVRFlIe1eYSZOAXnMhOlhXX4irEJf99o4YjHYBzPTbfPx7h4TgzYg0+vUBCSTeeGyCSP6n2s3jeQU1o8QE3lMRZsHOwZBahpCDjLa8yhMOWOP5WHjesVlA390AlFGEFMyb0hZ04HPy0R6LVla4qJIg9lVUqpvCixmZDc8rqCz5e8J4PQyKreClYJVCFl70RMSL0X54ES5VViSpKg2mgTWC7QqXAO55hHKR6PY8ma9ysxDg7Pob+zi2mU4MHDRzg7m0pttVWjlxmDZXKtKGlv3UF2ChdZgkUWK/E0Hif5K5mq7Ay61DEJPCIOEZOKToeCROQyWXLhnWWuL+928E/BJdOZ3ss4eFzjZoid8WCjXYQ6SksKHGqfIzyTgTo/ezolpNC5WqoYFMJFfJ4mhpRJSKI/IKyzjXkSi/OlPXBTySi62DZXCXteoNVqoNsfqKg1jhJ8dPIIGdHzzbYsWVgsqOdUBaRY0cb2S3vdeq3POzw4wP6wgziaYjweK9B0s/BNp984fUwsmRiYYEsFCyaOhH7l5rHpQhZe2DWLGgt+JMnPjokSOnbc54WyuSNodLsqFBD+yMTTzmUWawg1VgdPBQV2E3PUG+Q/N1BdD0Cng9WaAjKERQXRjbyCTneATrtvPMpFUGglwkB+ktZJd46k1G0FGSUE05Icg6BvKTFzv/TiTgGL3lgTOJQ2iyOtKZs3QQQlJI0qnAkqxyTSVFXNmL2r5F6fLZiuFdLJiOC6JQqECbv2jTp9kwO0MnTueQ8mQGSoGHXmgs8of8YOnnxBQ4zge4gKUe4hGhAJq2pViSqvy89bFfZLr6tXLfHxM4xzy8TLjF4gdeNuR915V/8txxx+HVZ0sC6cRMVWJqgisaA6VW3p20m0Bj1tTcik06FADGkXoTO+IJy5icWC/GkWSWoqYBjv0jx0qTMgxdyCi8j92GxHdB4H+KF8D8khZ1GQCU+wFOFzElWA/GjuOezEMefgXtmpy8qiRTEs2sNkKYadJq4dH+HO7V/gzR//Fxb1i9g7fgXdAbtXc7x47UW0aj1gxaTRiibaw1RBDhz3kCRqHgQ1Xa5HD/59vvFP7SlBZdkKZgnBJLb+1dmxTqbz9bSTBhEkt+NyGKerpLMIphhDz71TJDqc27PpVJ1KXWtQaef7kNPMa1Uhg2VrdpqjWEg/48K2df7xnOAAKmGnHeFkhuj0FFkWIcMSuWKPCiopdzSOcRfdg310d4daN4vJRF6cs8EuMm4CW0gXR7F4rCX+Kdca50yyUAewXe9g0D9At7cnK5vrVw6QJjOcPHqI09GZcTeDgBT3OIkesrBfW6O9roDmKZyD5BGvqiu0uy1cPTqPS+eO8NnjIxzs7eLj0zH+8+138JNf/grrdh8rnj8VzkmLF4XoKxZGoJWVfqQ8T7Z0Gy0H9wHnPOXPvYEQJCE2jbWiJG6FE41JoHzwI0Vb1mxy/1fjVqu7vChhmA1HFN5jk0coDSX0monnLAKiSF1iFptoZcVuU6UBXP5GB1/4Yh1HOwnaWY7srIEP323gvbeBT54ssH8NuPllYP/CCvNJjmS+Rrtj0dgybmM+biKeL1BvR1hItKpKFzEs0xx5atdpxSHba/P+AAfXL+Mrn72CyYP38ZN/n2GZ9dEaxmj0HqNTb+NgMES9SQQdPa1qKr5niwhJOkOzVUWUEHHTQrfWludvkpCUskK9leP/Acjf58amlaQK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4092" y="428604"/>
            <a:ext cx="1020643" cy="940311"/>
          </a:xfrm>
          <a:prstGeom prst="rect">
            <a:avLst/>
          </a:prstGeom>
          <a:noFill/>
        </p:spPr>
      </p:pic>
      <p:sp>
        <p:nvSpPr>
          <p:cNvPr id="11" name="10 Rectángulo"/>
          <p:cNvSpPr/>
          <p:nvPr/>
        </p:nvSpPr>
        <p:spPr>
          <a:xfrm>
            <a:off x="5072066" y="428604"/>
            <a:ext cx="37528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dirty="0" smtClean="0"/>
              <a:t>Gobierno de Quintana Roo 2016-2022</a:t>
            </a:r>
            <a:endParaRPr lang="es-MX" dirty="0"/>
          </a:p>
        </p:txBody>
      </p:sp>
      <p:sp>
        <p:nvSpPr>
          <p:cNvPr id="12" name="11 CuadroTexto"/>
          <p:cNvSpPr txBox="1"/>
          <p:nvPr/>
        </p:nvSpPr>
        <p:spPr>
          <a:xfrm>
            <a:off x="1214414" y="4286256"/>
            <a:ext cx="67866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“De la tierra sale el fruto que alimenta al hombre y del hombre salen las ideas para cuidar la tierra, amarla, protegerla y hacerla que sea mas productiva y florezca el bienestar de la naturaleza “.</a:t>
            </a:r>
            <a:endParaRPr lang="es-MX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18711" y="433240"/>
            <a:ext cx="1028026" cy="94031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79762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CuadroTexto"/>
          <p:cNvSpPr txBox="1"/>
          <p:nvPr/>
        </p:nvSpPr>
        <p:spPr>
          <a:xfrm>
            <a:off x="323528" y="188640"/>
            <a:ext cx="84249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 smtClean="0">
                <a:latin typeface="Futura Md BT" panose="020B0602020204020303" pitchFamily="34" charset="0"/>
              </a:rPr>
              <a:t>Crecimiento porcentual del número de trabajadores afiliados  al IMSS del periodo de Julio 2015 a Julio 2016 </a:t>
            </a:r>
            <a:endParaRPr lang="es-MX" sz="2000" b="1" dirty="0">
              <a:latin typeface="Futura Md BT" panose="020B0602020204020303" pitchFamily="34" charset="0"/>
            </a:endParaRPr>
          </a:p>
        </p:txBody>
      </p:sp>
      <p:sp>
        <p:nvSpPr>
          <p:cNvPr id="9" name="8 CuadroTexto"/>
          <p:cNvSpPr txBox="1"/>
          <p:nvPr/>
        </p:nvSpPr>
        <p:spPr>
          <a:xfrm>
            <a:off x="6801639" y="2780928"/>
            <a:ext cx="1514778" cy="2800767"/>
          </a:xfrm>
          <a:prstGeom prst="rect">
            <a:avLst/>
          </a:prstGeo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s-MX" sz="1600" dirty="0" smtClean="0"/>
              <a:t>Quintana Roo con un crecimiento anual  de 10.2 %  </a:t>
            </a:r>
            <a:r>
              <a:rPr lang="es-MX" sz="1600" b="1" dirty="0" smtClean="0">
                <a:solidFill>
                  <a:schemeClr val="tx1"/>
                </a:solidFill>
              </a:rPr>
              <a:t>el  Primero más alto</a:t>
            </a:r>
            <a:r>
              <a:rPr lang="es-MX" sz="1600" dirty="0" smtClean="0"/>
              <a:t> </a:t>
            </a:r>
            <a:r>
              <a:rPr lang="es-MX" sz="1600" b="1" dirty="0" smtClean="0"/>
              <a:t>del país</a:t>
            </a:r>
            <a:r>
              <a:rPr lang="es-MX" sz="1600" dirty="0" smtClean="0"/>
              <a:t>, generando </a:t>
            </a:r>
          </a:p>
          <a:p>
            <a:pPr algn="just"/>
            <a:r>
              <a:rPr lang="es-MX" sz="1600" dirty="0" smtClean="0"/>
              <a:t>34 387 empleos formales más que en Mayo de 2015</a:t>
            </a:r>
            <a:endParaRPr lang="es-MX" sz="1600" dirty="0"/>
          </a:p>
        </p:txBody>
      </p:sp>
      <p:graphicFrame>
        <p:nvGraphicFramePr>
          <p:cNvPr id="5" name="2 Gráfico"/>
          <p:cNvGraphicFramePr/>
          <p:nvPr>
            <p:extLst>
              <p:ext uri="{D42A27DB-BD31-4B8C-83A1-F6EECF244321}">
                <p14:modId xmlns:p14="http://schemas.microsoft.com/office/powerpoint/2010/main" val="3741190900"/>
              </p:ext>
            </p:extLst>
          </p:nvPr>
        </p:nvGraphicFramePr>
        <p:xfrm>
          <a:off x="891672" y="904358"/>
          <a:ext cx="5515711" cy="55244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7 CuadroTexto"/>
          <p:cNvSpPr txBox="1"/>
          <p:nvPr/>
        </p:nvSpPr>
        <p:spPr>
          <a:xfrm>
            <a:off x="785786" y="1928802"/>
            <a:ext cx="200026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 smtClean="0"/>
              <a:t>Quintana Roo contaba en julio de 2016 con 371 368 trabajadores afiliados al IMSS</a:t>
            </a:r>
            <a:endParaRPr lang="es-MX" sz="1600" dirty="0"/>
          </a:p>
        </p:txBody>
      </p:sp>
      <p:sp>
        <p:nvSpPr>
          <p:cNvPr id="10" name="9 CuadroTexto"/>
          <p:cNvSpPr txBox="1"/>
          <p:nvPr/>
        </p:nvSpPr>
        <p:spPr>
          <a:xfrm>
            <a:off x="5230003" y="6301897"/>
            <a:ext cx="31432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MX" sz="800" dirty="0" smtClean="0"/>
              <a:t>Fuente:  COPLADE, con datos tomados de la página WEB:</a:t>
            </a:r>
          </a:p>
          <a:p>
            <a:pPr algn="r"/>
            <a:r>
              <a:rPr lang="es-MX" sz="800" dirty="0" smtClean="0"/>
              <a:t>http://www.stps.gob.mx/gobmx/estadisticas/</a:t>
            </a:r>
            <a:endParaRPr lang="es-MX" sz="800" dirty="0"/>
          </a:p>
        </p:txBody>
      </p:sp>
    </p:spTree>
    <p:extLst>
      <p:ext uri="{BB962C8B-B14F-4D97-AF65-F5344CB8AC3E}">
        <p14:creationId xmlns:p14="http://schemas.microsoft.com/office/powerpoint/2010/main" val="3317344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CuadroTexto"/>
          <p:cNvSpPr txBox="1"/>
          <p:nvPr/>
        </p:nvSpPr>
        <p:spPr>
          <a:xfrm>
            <a:off x="395536" y="179929"/>
            <a:ext cx="79928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 smtClean="0">
                <a:latin typeface="Futura Md BT" panose="020B0602020204020303" pitchFamily="34" charset="0"/>
                <a:cs typeface="Arial" panose="020B0604020202020204" pitchFamily="34" charset="0"/>
              </a:rPr>
              <a:t>Tasa de desocupación por entidad federativa*</a:t>
            </a:r>
          </a:p>
          <a:p>
            <a:pPr algn="ctr"/>
            <a:r>
              <a:rPr lang="es-MX" sz="1200" b="1" dirty="0" smtClean="0">
                <a:latin typeface="Futura Md BT" panose="020B0602020204020303" pitchFamily="34" charset="0"/>
                <a:cs typeface="Arial" panose="020B0604020202020204" pitchFamily="34" charset="0"/>
              </a:rPr>
              <a:t>(</a:t>
            </a:r>
            <a:r>
              <a:rPr lang="es-MX" sz="1200" b="1" dirty="0">
                <a:latin typeface="Futura Md BT" panose="020B0602020204020303" pitchFamily="34" charset="0"/>
                <a:cs typeface="Arial" panose="020B0604020202020204" pitchFamily="34" charset="0"/>
              </a:rPr>
              <a:t>R</a:t>
            </a:r>
            <a:r>
              <a:rPr lang="es-MX" sz="1200" b="1" dirty="0" smtClean="0">
                <a:latin typeface="Futura Md BT" panose="020B0602020204020303" pitchFamily="34" charset="0"/>
                <a:cs typeface="Arial" panose="020B0604020202020204" pitchFamily="34" charset="0"/>
              </a:rPr>
              <a:t>esultados mensuales )</a:t>
            </a:r>
            <a:endParaRPr lang="es-MX" sz="1200" b="1" dirty="0">
              <a:latin typeface="Futura Md BT" panose="020B0602020204020303" pitchFamily="34" charset="0"/>
              <a:cs typeface="Arial" panose="020B0604020202020204" pitchFamily="34" charset="0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1521319" y="5475330"/>
            <a:ext cx="479919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800" dirty="0" smtClean="0"/>
              <a:t>Fuente: Elaboración propia en base a datos del INEGI.</a:t>
            </a:r>
          </a:p>
          <a:p>
            <a:r>
              <a:rPr lang="es-MX" sz="800" dirty="0" smtClean="0"/>
              <a:t>Fecha de consulta: 28/04/2016 14:16:15</a:t>
            </a:r>
          </a:p>
        </p:txBody>
      </p:sp>
      <p:sp>
        <p:nvSpPr>
          <p:cNvPr id="8" name="7 CuadroTexto"/>
          <p:cNvSpPr txBox="1"/>
          <p:nvPr/>
        </p:nvSpPr>
        <p:spPr>
          <a:xfrm>
            <a:off x="4860032" y="980728"/>
            <a:ext cx="3384376" cy="600164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s-MX" sz="1100" b="1" dirty="0" smtClean="0">
                <a:solidFill>
                  <a:schemeClr val="bg1"/>
                </a:solidFill>
              </a:rPr>
              <a:t>Durante el mes de </a:t>
            </a:r>
            <a:r>
              <a:rPr lang="es-MX" sz="1100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Marzo</a:t>
            </a:r>
            <a:r>
              <a:rPr lang="es-MX" sz="11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MX" sz="1100" b="1" dirty="0" smtClean="0">
                <a:solidFill>
                  <a:schemeClr val="bg1"/>
                </a:solidFill>
              </a:rPr>
              <a:t>2016, Quintana Roo registró una tasa de desocupación inferior a la media nacional, ocupando el lugar 10 con menor desempleo.</a:t>
            </a:r>
            <a:endParaRPr lang="es-MX" sz="1100" b="1" dirty="0">
              <a:solidFill>
                <a:schemeClr val="bg1"/>
              </a:solidFill>
            </a:endParaRPr>
          </a:p>
        </p:txBody>
      </p:sp>
      <p:sp>
        <p:nvSpPr>
          <p:cNvPr id="9" name="8 CuadroTexto"/>
          <p:cNvSpPr txBox="1"/>
          <p:nvPr/>
        </p:nvSpPr>
        <p:spPr>
          <a:xfrm>
            <a:off x="6372200" y="1607321"/>
            <a:ext cx="208823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100" dirty="0" smtClean="0"/>
              <a:t>Promedio nacional </a:t>
            </a:r>
            <a:r>
              <a:rPr lang="es-MX" sz="1100" b="1" dirty="0" smtClean="0"/>
              <a:t>3.86</a:t>
            </a:r>
            <a:endParaRPr lang="es-MX" sz="1100" b="1" dirty="0"/>
          </a:p>
        </p:txBody>
      </p:sp>
      <p:sp>
        <p:nvSpPr>
          <p:cNvPr id="2" name="1 CuadroTexto"/>
          <p:cNvSpPr txBox="1"/>
          <p:nvPr/>
        </p:nvSpPr>
        <p:spPr>
          <a:xfrm>
            <a:off x="1043608" y="980728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Marzo 2016</a:t>
            </a:r>
            <a:endParaRPr lang="es-MX" dirty="0"/>
          </a:p>
        </p:txBody>
      </p:sp>
      <p:graphicFrame>
        <p:nvGraphicFramePr>
          <p:cNvPr id="10" name="1 Gráfico"/>
          <p:cNvGraphicFramePr/>
          <p:nvPr>
            <p:extLst>
              <p:ext uri="{D42A27DB-BD31-4B8C-83A1-F6EECF244321}">
                <p14:modId xmlns:p14="http://schemas.microsoft.com/office/powerpoint/2010/main" val="2578611637"/>
              </p:ext>
            </p:extLst>
          </p:nvPr>
        </p:nvGraphicFramePr>
        <p:xfrm>
          <a:off x="611560" y="1988840"/>
          <a:ext cx="7876886" cy="33123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24643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CuadroTexto"/>
          <p:cNvSpPr txBox="1"/>
          <p:nvPr/>
        </p:nvSpPr>
        <p:spPr>
          <a:xfrm>
            <a:off x="867780" y="404664"/>
            <a:ext cx="75608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"/>
            <a:r>
              <a:rPr lang="es-MX" sz="2000" b="1" dirty="0" smtClean="0">
                <a:latin typeface="Futura Md BT" panose="020B0602020204020303" pitchFamily="34" charset="0"/>
              </a:rPr>
              <a:t>Chetumal: Inflación mensual y acumulada</a:t>
            </a:r>
          </a:p>
          <a:p>
            <a:pPr algn="ctr" fontAlgn="b"/>
            <a:r>
              <a:rPr lang="es-MX" sz="1400" dirty="0">
                <a:latin typeface="Futura Md BT" panose="020B0602020204020303" pitchFamily="34" charset="0"/>
              </a:rPr>
              <a:t>Base segunda quincena de diciembre 2010 = 100</a:t>
            </a:r>
            <a:endParaRPr lang="es-MX" sz="1400" b="1" dirty="0">
              <a:solidFill>
                <a:srgbClr val="0F243E"/>
              </a:solidFill>
              <a:latin typeface="Futura Md BT" panose="020B0602020204020303" pitchFamily="34" charset="0"/>
            </a:endParaRPr>
          </a:p>
          <a:p>
            <a:pPr algn="ctr" fontAlgn="b"/>
            <a:r>
              <a:rPr lang="es-MX" sz="1400" dirty="0" smtClean="0">
                <a:latin typeface="Futura Md BT" panose="020B0602020204020303" pitchFamily="34" charset="0"/>
              </a:rPr>
              <a:t>Cifras en %,  </a:t>
            </a:r>
            <a:r>
              <a:rPr lang="es-MX" sz="1400" dirty="0">
                <a:latin typeface="Futura Md BT" panose="020B0602020204020303" pitchFamily="34" charset="0"/>
              </a:rPr>
              <a:t>de </a:t>
            </a:r>
            <a:r>
              <a:rPr lang="es-MX" sz="1400" dirty="0" smtClean="0">
                <a:latin typeface="Futura Md BT" panose="020B0602020204020303" pitchFamily="34" charset="0"/>
              </a:rPr>
              <a:t>Julio 2015 </a:t>
            </a:r>
            <a:r>
              <a:rPr lang="es-MX" sz="1400" dirty="0">
                <a:latin typeface="Futura Md BT" panose="020B0602020204020303" pitchFamily="34" charset="0"/>
              </a:rPr>
              <a:t>a </a:t>
            </a:r>
            <a:r>
              <a:rPr lang="es-MX" sz="1400" dirty="0" smtClean="0">
                <a:latin typeface="Futura Md BT" panose="020B0602020204020303" pitchFamily="34" charset="0"/>
              </a:rPr>
              <a:t>Julio 2016.</a:t>
            </a:r>
            <a:endParaRPr lang="es-MX" sz="1400" b="1" dirty="0">
              <a:solidFill>
                <a:srgbClr val="006600"/>
              </a:solidFill>
              <a:latin typeface="Futura Md BT" panose="020B0602020204020303" pitchFamily="34" charset="0"/>
            </a:endParaRPr>
          </a:p>
        </p:txBody>
      </p:sp>
      <p:cxnSp>
        <p:nvCxnSpPr>
          <p:cNvPr id="9" name="8 Conector recto"/>
          <p:cNvCxnSpPr/>
          <p:nvPr/>
        </p:nvCxnSpPr>
        <p:spPr>
          <a:xfrm>
            <a:off x="4000496" y="5455359"/>
            <a:ext cx="792088" cy="0"/>
          </a:xfrm>
          <a:prstGeom prst="line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Conector recto"/>
          <p:cNvCxnSpPr/>
          <p:nvPr/>
        </p:nvCxnSpPr>
        <p:spPr>
          <a:xfrm>
            <a:off x="3994226" y="5661248"/>
            <a:ext cx="792088" cy="0"/>
          </a:xfrm>
          <a:prstGeom prst="line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1" name="10 CuadroTexto"/>
          <p:cNvSpPr txBox="1"/>
          <p:nvPr/>
        </p:nvSpPr>
        <p:spPr>
          <a:xfrm>
            <a:off x="4929190" y="5286388"/>
            <a:ext cx="14889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 smtClean="0"/>
              <a:t>Inflación mensual</a:t>
            </a:r>
            <a:endParaRPr lang="es-MX" sz="1200" b="1" dirty="0"/>
          </a:p>
        </p:txBody>
      </p:sp>
      <p:sp>
        <p:nvSpPr>
          <p:cNvPr id="12" name="11 CuadroTexto"/>
          <p:cNvSpPr txBox="1"/>
          <p:nvPr/>
        </p:nvSpPr>
        <p:spPr>
          <a:xfrm>
            <a:off x="4929190" y="5479767"/>
            <a:ext cx="38034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 smtClean="0"/>
              <a:t>Inflación  acumulada anua; de enero a  diciembre 2015 y de enero a febrero 2016</a:t>
            </a:r>
            <a:endParaRPr lang="es-MX" sz="1200" b="1" dirty="0"/>
          </a:p>
        </p:txBody>
      </p:sp>
      <p:sp>
        <p:nvSpPr>
          <p:cNvPr id="2" name="1 CuadroTexto"/>
          <p:cNvSpPr txBox="1"/>
          <p:nvPr/>
        </p:nvSpPr>
        <p:spPr>
          <a:xfrm>
            <a:off x="867408" y="5932274"/>
            <a:ext cx="766503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100" dirty="0" smtClean="0"/>
              <a:t>FUENTE : Elaboración Propia con datos del INEGI: Página. </a:t>
            </a:r>
            <a:r>
              <a:rPr lang="es-MX" sz="1100" dirty="0" smtClean="0">
                <a:hlinkClick r:id="rId2"/>
              </a:rPr>
              <a:t>http</a:t>
            </a:r>
            <a:r>
              <a:rPr lang="es-MX" sz="1100" dirty="0">
                <a:hlinkClick r:id="rId2"/>
              </a:rPr>
              <a:t>://</a:t>
            </a:r>
            <a:r>
              <a:rPr lang="es-MX" sz="1100" dirty="0" smtClean="0">
                <a:hlinkClick r:id="rId2"/>
              </a:rPr>
              <a:t>www.inegi.org.mx/sistemas/bie/default.aspx</a:t>
            </a:r>
            <a:endParaRPr lang="es-MX" sz="1100" dirty="0" smtClean="0"/>
          </a:p>
          <a:p>
            <a:r>
              <a:rPr lang="es-MX" sz="1100" dirty="0" smtClean="0"/>
              <a:t>Fecha </a:t>
            </a:r>
            <a:r>
              <a:rPr lang="es-MX" sz="1100" dirty="0"/>
              <a:t>de consulta: </a:t>
            </a:r>
            <a:r>
              <a:rPr lang="es-MX" sz="1100" dirty="0" smtClean="0"/>
              <a:t>30/08/2016</a:t>
            </a:r>
            <a:endParaRPr lang="es-MX" sz="1100" dirty="0"/>
          </a:p>
        </p:txBody>
      </p:sp>
      <p:graphicFrame>
        <p:nvGraphicFramePr>
          <p:cNvPr id="13" name="1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4205907"/>
              </p:ext>
            </p:extLst>
          </p:nvPr>
        </p:nvGraphicFramePr>
        <p:xfrm>
          <a:off x="323528" y="1142984"/>
          <a:ext cx="8640960" cy="36480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14 CuadroTexto"/>
          <p:cNvSpPr txBox="1"/>
          <p:nvPr/>
        </p:nvSpPr>
        <p:spPr>
          <a:xfrm>
            <a:off x="2571736" y="5000636"/>
            <a:ext cx="5040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000" dirty="0" smtClean="0"/>
              <a:t>2015</a:t>
            </a:r>
            <a:endParaRPr lang="es-MX" sz="1000" dirty="0"/>
          </a:p>
        </p:txBody>
      </p:sp>
      <p:sp>
        <p:nvSpPr>
          <p:cNvPr id="16" name="15 CuadroTexto"/>
          <p:cNvSpPr txBox="1"/>
          <p:nvPr/>
        </p:nvSpPr>
        <p:spPr>
          <a:xfrm>
            <a:off x="6500826" y="4968729"/>
            <a:ext cx="5040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000" dirty="0" smtClean="0"/>
              <a:t>2016</a:t>
            </a:r>
            <a:endParaRPr lang="es-MX" sz="1000" dirty="0"/>
          </a:p>
        </p:txBody>
      </p:sp>
      <p:cxnSp>
        <p:nvCxnSpPr>
          <p:cNvPr id="17" name="16 Conector recto"/>
          <p:cNvCxnSpPr/>
          <p:nvPr/>
        </p:nvCxnSpPr>
        <p:spPr>
          <a:xfrm flipV="1">
            <a:off x="1403648" y="4929198"/>
            <a:ext cx="2668286" cy="11970"/>
          </a:xfrm>
          <a:prstGeom prst="line">
            <a:avLst/>
          </a:prstGeom>
          <a:ln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17 CuadroTexto"/>
          <p:cNvSpPr txBox="1"/>
          <p:nvPr/>
        </p:nvSpPr>
        <p:spPr>
          <a:xfrm>
            <a:off x="6357950" y="1428736"/>
            <a:ext cx="205642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Se observa en el mes de </a:t>
            </a:r>
            <a:r>
              <a:rPr lang="es-MX" sz="10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acosto</a:t>
            </a:r>
            <a:r>
              <a:rPr lang="es-MX" sz="1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el inicio de la cuesta hacia arriba como sucedió en el 2015 la inflación mensual crece de julio a agosto en 0.56, y la acumulada era negativa ahora comienza a ser positiva</a:t>
            </a:r>
            <a:endParaRPr lang="es-MX" sz="1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9" name="18 Conector recto"/>
          <p:cNvCxnSpPr/>
          <p:nvPr/>
        </p:nvCxnSpPr>
        <p:spPr>
          <a:xfrm>
            <a:off x="4357686" y="4929198"/>
            <a:ext cx="4286280" cy="1588"/>
          </a:xfrm>
          <a:prstGeom prst="line">
            <a:avLst/>
          </a:prstGeom>
          <a:ln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8796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2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9610203"/>
              </p:ext>
            </p:extLst>
          </p:nvPr>
        </p:nvGraphicFramePr>
        <p:xfrm>
          <a:off x="395536" y="1797787"/>
          <a:ext cx="4572000" cy="3960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4 CuadroTexto"/>
          <p:cNvSpPr txBox="1"/>
          <p:nvPr/>
        </p:nvSpPr>
        <p:spPr>
          <a:xfrm>
            <a:off x="452208" y="502911"/>
            <a:ext cx="83682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 smtClean="0">
                <a:latin typeface="Futura Md BT" panose="020B0602020204020303" pitchFamily="34" charset="0"/>
              </a:rPr>
              <a:t>Quintana Roo: Promedio diario del salario de cotización al IMSS , Años 2010-2015</a:t>
            </a:r>
            <a:endParaRPr lang="es-MX" sz="2000" b="1" dirty="0">
              <a:latin typeface="Futura Md BT" panose="020B0602020204020303" pitchFamily="34" charset="0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395536" y="1149242"/>
            <a:ext cx="41044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(Promedios anuales en pesos)</a:t>
            </a:r>
            <a:endParaRPr lang="es-MX" sz="1400" dirty="0"/>
          </a:p>
        </p:txBody>
      </p:sp>
      <p:graphicFrame>
        <p:nvGraphicFramePr>
          <p:cNvPr id="7" name="3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49751861"/>
              </p:ext>
            </p:extLst>
          </p:nvPr>
        </p:nvGraphicFramePr>
        <p:xfrm>
          <a:off x="4823520" y="3603492"/>
          <a:ext cx="4068960" cy="2235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7 CuadroTexto"/>
          <p:cNvSpPr txBox="1"/>
          <p:nvPr/>
        </p:nvSpPr>
        <p:spPr>
          <a:xfrm>
            <a:off x="5471592" y="2752927"/>
            <a:ext cx="30243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/>
              <a:t>Promedio diario del salario de cotización al </a:t>
            </a:r>
            <a:r>
              <a:rPr lang="es-MX" sz="1600" dirty="0" smtClean="0"/>
              <a:t>IMSS, año 2015</a:t>
            </a:r>
            <a:endParaRPr lang="es-MX" sz="1600" dirty="0"/>
          </a:p>
        </p:txBody>
      </p:sp>
      <p:sp>
        <p:nvSpPr>
          <p:cNvPr id="9" name="8 CuadroTexto"/>
          <p:cNvSpPr txBox="1"/>
          <p:nvPr/>
        </p:nvSpPr>
        <p:spPr>
          <a:xfrm>
            <a:off x="5975648" y="3318666"/>
            <a:ext cx="18722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Promedios mensuales</a:t>
            </a:r>
            <a:endParaRPr lang="es-MX" sz="1200" dirty="0"/>
          </a:p>
        </p:txBody>
      </p:sp>
      <p:sp>
        <p:nvSpPr>
          <p:cNvPr id="10" name="9 CuadroTexto"/>
          <p:cNvSpPr txBox="1"/>
          <p:nvPr/>
        </p:nvSpPr>
        <p:spPr>
          <a:xfrm>
            <a:off x="1431984" y="6309320"/>
            <a:ext cx="64087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800" dirty="0" smtClean="0"/>
              <a:t>Fuente: Elaboración propia con datos del </a:t>
            </a:r>
            <a:r>
              <a:rPr lang="es-MX" sz="800" smtClean="0"/>
              <a:t>IMSS.</a:t>
            </a:r>
            <a:endParaRPr lang="es-MX" sz="800" dirty="0" smtClean="0"/>
          </a:p>
        </p:txBody>
      </p:sp>
    </p:spTree>
    <p:extLst>
      <p:ext uri="{BB962C8B-B14F-4D97-AF65-F5344CB8AC3E}">
        <p14:creationId xmlns:p14="http://schemas.microsoft.com/office/powerpoint/2010/main" val="638613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CuadroTexto"/>
          <p:cNvSpPr txBox="1"/>
          <p:nvPr/>
        </p:nvSpPr>
        <p:spPr>
          <a:xfrm>
            <a:off x="323528" y="332656"/>
            <a:ext cx="85689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 smtClean="0">
                <a:latin typeface="Futura Md BT" panose="020B0602020204020303" pitchFamily="34" charset="0"/>
              </a:rPr>
              <a:t>Quintana Roo</a:t>
            </a:r>
            <a:r>
              <a:rPr lang="es-MX" sz="2000" dirty="0" smtClean="0">
                <a:latin typeface="Futura Md BT" panose="020B0602020204020303" pitchFamily="34" charset="0"/>
              </a:rPr>
              <a:t>: Valor de la Producción de la Industria Manufacturera</a:t>
            </a:r>
          </a:p>
          <a:p>
            <a:pPr algn="ctr"/>
            <a:r>
              <a:rPr lang="es-MX" sz="2000" dirty="0" smtClean="0">
                <a:latin typeface="Futura Md BT" panose="020B0602020204020303" pitchFamily="34" charset="0"/>
              </a:rPr>
              <a:t>Encuesta Mensual de la Industria Manufacturera (EMIM)</a:t>
            </a:r>
            <a:endParaRPr lang="es-MX" sz="2000" dirty="0">
              <a:latin typeface="Futura Md BT" panose="020B0602020204020303" pitchFamily="34" charset="0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827584" y="1556792"/>
            <a:ext cx="74168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 smtClean="0"/>
              <a:t>Millones de Pesos</a:t>
            </a:r>
            <a:endParaRPr lang="es-MX" dirty="0"/>
          </a:p>
        </p:txBody>
      </p:sp>
      <p:sp>
        <p:nvSpPr>
          <p:cNvPr id="7" name="6 CuadroTexto"/>
          <p:cNvSpPr txBox="1"/>
          <p:nvPr/>
        </p:nvSpPr>
        <p:spPr>
          <a:xfrm>
            <a:off x="2246403" y="4813427"/>
            <a:ext cx="5040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 smtClean="0"/>
              <a:t>2015</a:t>
            </a:r>
            <a:endParaRPr lang="es-MX" sz="1200" b="1" dirty="0"/>
          </a:p>
        </p:txBody>
      </p:sp>
      <p:cxnSp>
        <p:nvCxnSpPr>
          <p:cNvPr id="9" name="8 Conector recto"/>
          <p:cNvCxnSpPr/>
          <p:nvPr/>
        </p:nvCxnSpPr>
        <p:spPr>
          <a:xfrm>
            <a:off x="5292080" y="4654061"/>
            <a:ext cx="3242081" cy="3176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9 CuadroTexto"/>
          <p:cNvSpPr txBox="1"/>
          <p:nvPr/>
        </p:nvSpPr>
        <p:spPr>
          <a:xfrm>
            <a:off x="7069682" y="4797152"/>
            <a:ext cx="5040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 smtClean="0"/>
              <a:t>2016</a:t>
            </a:r>
            <a:endParaRPr lang="es-MX" sz="1200" b="1" dirty="0"/>
          </a:p>
        </p:txBody>
      </p:sp>
      <p:sp>
        <p:nvSpPr>
          <p:cNvPr id="11" name="10 CuadroTexto"/>
          <p:cNvSpPr txBox="1"/>
          <p:nvPr/>
        </p:nvSpPr>
        <p:spPr>
          <a:xfrm>
            <a:off x="1043608" y="5517232"/>
            <a:ext cx="69127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800" dirty="0" smtClean="0"/>
              <a:t>Fuente: Elaboración propia con datos del INEGI.</a:t>
            </a:r>
          </a:p>
          <a:p>
            <a:r>
              <a:rPr lang="es-MX" sz="800" dirty="0" smtClean="0"/>
              <a:t>Fecha de consulta 29/09/2016 12:40:26 </a:t>
            </a:r>
            <a:endParaRPr lang="es-MX" sz="800" dirty="0"/>
          </a:p>
        </p:txBody>
      </p:sp>
      <p:cxnSp>
        <p:nvCxnSpPr>
          <p:cNvPr id="13" name="12 Conector recto"/>
          <p:cNvCxnSpPr/>
          <p:nvPr/>
        </p:nvCxnSpPr>
        <p:spPr>
          <a:xfrm>
            <a:off x="467544" y="4654061"/>
            <a:ext cx="4608512" cy="3176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1 Gráfico"/>
          <p:cNvGraphicFramePr/>
          <p:nvPr>
            <p:extLst>
              <p:ext uri="{D42A27DB-BD31-4B8C-83A1-F6EECF244321}">
                <p14:modId xmlns:p14="http://schemas.microsoft.com/office/powerpoint/2010/main" val="3581715500"/>
              </p:ext>
            </p:extLst>
          </p:nvPr>
        </p:nvGraphicFramePr>
        <p:xfrm>
          <a:off x="251520" y="1654116"/>
          <a:ext cx="8568952" cy="286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CuadroTexto"/>
          <p:cNvSpPr txBox="1"/>
          <p:nvPr/>
        </p:nvSpPr>
        <p:spPr>
          <a:xfrm>
            <a:off x="1187624" y="476672"/>
            <a:ext cx="655272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dirty="0" smtClean="0"/>
              <a:t>QUINTANA ROO</a:t>
            </a:r>
          </a:p>
          <a:p>
            <a:pPr algn="ctr"/>
            <a:r>
              <a:rPr lang="es-MX" dirty="0" smtClean="0"/>
              <a:t>ENCUESTA MENSUAL SOBRE EMPRESAS COMERCIALES</a:t>
            </a:r>
          </a:p>
          <a:p>
            <a:pPr algn="ctr"/>
            <a:r>
              <a:rPr lang="es-MX" dirty="0" smtClean="0"/>
              <a:t>COMPRAS</a:t>
            </a:r>
          </a:p>
          <a:p>
            <a:pPr algn="ctr"/>
            <a:r>
              <a:rPr lang="es-MX" sz="1400" dirty="0" smtClean="0"/>
              <a:t>JULIO 2015 A JULIO 2016 </a:t>
            </a:r>
          </a:p>
          <a:p>
            <a:pPr algn="ctr"/>
            <a:r>
              <a:rPr lang="es-MX" sz="1400" dirty="0" smtClean="0"/>
              <a:t>Índice base 2008 = 100</a:t>
            </a:r>
          </a:p>
        </p:txBody>
      </p:sp>
      <p:sp>
        <p:nvSpPr>
          <p:cNvPr id="6" name="5 CuadroTexto"/>
          <p:cNvSpPr txBox="1"/>
          <p:nvPr/>
        </p:nvSpPr>
        <p:spPr>
          <a:xfrm>
            <a:off x="2484338" y="5357826"/>
            <a:ext cx="23734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Comercio al por mayor</a:t>
            </a:r>
            <a:endParaRPr lang="es-MX" dirty="0"/>
          </a:p>
        </p:txBody>
      </p:sp>
      <p:sp>
        <p:nvSpPr>
          <p:cNvPr id="7" name="6 CuadroTexto"/>
          <p:cNvSpPr txBox="1"/>
          <p:nvPr/>
        </p:nvSpPr>
        <p:spPr>
          <a:xfrm>
            <a:off x="2459340" y="5082552"/>
            <a:ext cx="3168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Comercio al por menor</a:t>
            </a:r>
            <a:endParaRPr lang="es-MX" dirty="0"/>
          </a:p>
        </p:txBody>
      </p:sp>
      <p:cxnSp>
        <p:nvCxnSpPr>
          <p:cNvPr id="9" name="8 Conector recto"/>
          <p:cNvCxnSpPr/>
          <p:nvPr/>
        </p:nvCxnSpPr>
        <p:spPr>
          <a:xfrm>
            <a:off x="5004048" y="5286388"/>
            <a:ext cx="1224136" cy="0"/>
          </a:xfrm>
          <a:prstGeom prst="line">
            <a:avLst/>
          </a:prstGeom>
          <a:ln w="381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Conector recto"/>
          <p:cNvCxnSpPr/>
          <p:nvPr/>
        </p:nvCxnSpPr>
        <p:spPr>
          <a:xfrm>
            <a:off x="5000628" y="5500702"/>
            <a:ext cx="1224136" cy="0"/>
          </a:xfrm>
          <a:prstGeom prst="line">
            <a:avLst/>
          </a:prstGeom>
          <a:ln w="38100">
            <a:solidFill>
              <a:srgbClr val="2DAF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10 CuadroTexto"/>
          <p:cNvSpPr txBox="1"/>
          <p:nvPr/>
        </p:nvSpPr>
        <p:spPr>
          <a:xfrm>
            <a:off x="1691680" y="6143818"/>
            <a:ext cx="55446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800" dirty="0" smtClean="0"/>
              <a:t>Fuente: Elaboración propia con datos del INEGI.</a:t>
            </a:r>
          </a:p>
          <a:p>
            <a:r>
              <a:rPr lang="es-MX" sz="800" dirty="0" smtClean="0"/>
              <a:t>Fecha de consulta: 29/09/2016 13:35:25</a:t>
            </a:r>
          </a:p>
        </p:txBody>
      </p:sp>
      <p:cxnSp>
        <p:nvCxnSpPr>
          <p:cNvPr id="16" name="15 Conector recto"/>
          <p:cNvCxnSpPr/>
          <p:nvPr/>
        </p:nvCxnSpPr>
        <p:spPr>
          <a:xfrm>
            <a:off x="827584" y="4663675"/>
            <a:ext cx="4030168" cy="1588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20 Conector recto"/>
          <p:cNvCxnSpPr/>
          <p:nvPr/>
        </p:nvCxnSpPr>
        <p:spPr>
          <a:xfrm>
            <a:off x="5242780" y="4665263"/>
            <a:ext cx="3361668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25 CuadroTexto"/>
          <p:cNvSpPr txBox="1"/>
          <p:nvPr/>
        </p:nvSpPr>
        <p:spPr>
          <a:xfrm>
            <a:off x="2928926" y="4714884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 smtClean="0"/>
              <a:t>2015</a:t>
            </a:r>
            <a:endParaRPr lang="es-MX" dirty="0"/>
          </a:p>
        </p:txBody>
      </p:sp>
      <p:sp>
        <p:nvSpPr>
          <p:cNvPr id="27" name="26 CuadroTexto"/>
          <p:cNvSpPr txBox="1"/>
          <p:nvPr/>
        </p:nvSpPr>
        <p:spPr>
          <a:xfrm>
            <a:off x="5429256" y="4714884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 smtClean="0"/>
              <a:t>2016</a:t>
            </a:r>
            <a:endParaRPr lang="es-MX" dirty="0"/>
          </a:p>
        </p:txBody>
      </p:sp>
      <p:graphicFrame>
        <p:nvGraphicFramePr>
          <p:cNvPr id="14" name="1 Gráfico"/>
          <p:cNvGraphicFramePr/>
          <p:nvPr>
            <p:extLst>
              <p:ext uri="{D42A27DB-BD31-4B8C-83A1-F6EECF244321}">
                <p14:modId xmlns:p14="http://schemas.microsoft.com/office/powerpoint/2010/main" val="1193751891"/>
              </p:ext>
            </p:extLst>
          </p:nvPr>
        </p:nvGraphicFramePr>
        <p:xfrm>
          <a:off x="323528" y="1769334"/>
          <a:ext cx="8496944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CuadroTexto"/>
          <p:cNvSpPr txBox="1"/>
          <p:nvPr/>
        </p:nvSpPr>
        <p:spPr>
          <a:xfrm>
            <a:off x="539552" y="242917"/>
            <a:ext cx="82809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dirty="0" smtClean="0">
                <a:latin typeface="Futura Md BT" panose="020B0602020204020303" pitchFamily="34" charset="0"/>
              </a:rPr>
              <a:t>Quintana Roo: Ingresos por remesas familiares  2014-2016</a:t>
            </a:r>
          </a:p>
          <a:p>
            <a:pPr algn="ctr"/>
            <a:r>
              <a:rPr lang="es-MX" sz="2000" dirty="0" smtClean="0">
                <a:latin typeface="Futura Md BT" panose="020B0602020204020303" pitchFamily="34" charset="0"/>
              </a:rPr>
              <a:t>(Millones de dólares, cifras trimestrales.</a:t>
            </a:r>
            <a:endParaRPr lang="es-MX" sz="2000" dirty="0">
              <a:latin typeface="Futura Md BT" panose="020B0602020204020303" pitchFamily="34" charset="0"/>
            </a:endParaRPr>
          </a:p>
        </p:txBody>
      </p:sp>
      <p:cxnSp>
        <p:nvCxnSpPr>
          <p:cNvPr id="7" name="6 Conector recto"/>
          <p:cNvCxnSpPr/>
          <p:nvPr/>
        </p:nvCxnSpPr>
        <p:spPr>
          <a:xfrm>
            <a:off x="4713580" y="4581128"/>
            <a:ext cx="866532" cy="1588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Conector recto"/>
          <p:cNvCxnSpPr/>
          <p:nvPr/>
        </p:nvCxnSpPr>
        <p:spPr>
          <a:xfrm>
            <a:off x="759227" y="4581128"/>
            <a:ext cx="1868557" cy="1588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Conector recto"/>
          <p:cNvCxnSpPr/>
          <p:nvPr/>
        </p:nvCxnSpPr>
        <p:spPr>
          <a:xfrm>
            <a:off x="2715467" y="4581128"/>
            <a:ext cx="1893107" cy="1588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18 CuadroTexto"/>
          <p:cNvSpPr txBox="1"/>
          <p:nvPr/>
        </p:nvSpPr>
        <p:spPr>
          <a:xfrm>
            <a:off x="4861094" y="4670194"/>
            <a:ext cx="57150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050" dirty="0" smtClean="0"/>
              <a:t>2016</a:t>
            </a:r>
            <a:endParaRPr lang="es-MX" sz="1050" dirty="0"/>
          </a:p>
        </p:txBody>
      </p:sp>
      <p:sp>
        <p:nvSpPr>
          <p:cNvPr id="20" name="19 CuadroTexto"/>
          <p:cNvSpPr txBox="1"/>
          <p:nvPr/>
        </p:nvSpPr>
        <p:spPr>
          <a:xfrm>
            <a:off x="1520566" y="4670194"/>
            <a:ext cx="51317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100" dirty="0" smtClean="0"/>
              <a:t>2014</a:t>
            </a:r>
            <a:endParaRPr lang="es-MX" sz="1100" dirty="0"/>
          </a:p>
        </p:txBody>
      </p:sp>
      <p:sp>
        <p:nvSpPr>
          <p:cNvPr id="21" name="20 CuadroTexto"/>
          <p:cNvSpPr txBox="1"/>
          <p:nvPr/>
        </p:nvSpPr>
        <p:spPr>
          <a:xfrm>
            <a:off x="3485710" y="4653136"/>
            <a:ext cx="65284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050" dirty="0" smtClean="0"/>
              <a:t>2015</a:t>
            </a:r>
            <a:endParaRPr lang="es-MX" sz="1050" dirty="0"/>
          </a:p>
        </p:txBody>
      </p:sp>
      <p:sp>
        <p:nvSpPr>
          <p:cNvPr id="22" name="21 Flecha derecha"/>
          <p:cNvSpPr/>
          <p:nvPr/>
        </p:nvSpPr>
        <p:spPr>
          <a:xfrm>
            <a:off x="5990500" y="2564904"/>
            <a:ext cx="1296144" cy="2232248"/>
          </a:xfrm>
          <a:prstGeom prst="right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3" name="22 CuadroTexto"/>
          <p:cNvSpPr txBox="1"/>
          <p:nvPr/>
        </p:nvSpPr>
        <p:spPr>
          <a:xfrm>
            <a:off x="7668344" y="2214555"/>
            <a:ext cx="1152128" cy="2246769"/>
          </a:xfrm>
          <a:prstGeom prst="rect">
            <a:avLst/>
          </a:prstGeom>
          <a:noFill/>
          <a:ln w="38100">
            <a:noFill/>
          </a:ln>
          <a:scene3d>
            <a:camera prst="perspectiveLeft"/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es-MX" sz="1400" dirty="0" smtClean="0"/>
              <a:t>Del Segundo Trimestre de 2015 al segundo Trimestre de 2016 las remesas familiares crecieron en </a:t>
            </a:r>
            <a:r>
              <a:rPr lang="es-MX" sz="1400" b="1" dirty="0" smtClean="0"/>
              <a:t>10.5 %.</a:t>
            </a:r>
            <a:endParaRPr lang="es-MX" sz="1400" dirty="0"/>
          </a:p>
        </p:txBody>
      </p:sp>
      <p:sp>
        <p:nvSpPr>
          <p:cNvPr id="24" name="23 CuadroTexto"/>
          <p:cNvSpPr txBox="1"/>
          <p:nvPr/>
        </p:nvSpPr>
        <p:spPr>
          <a:xfrm>
            <a:off x="632092" y="4948264"/>
            <a:ext cx="49685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800" dirty="0" smtClean="0"/>
              <a:t>Fuente: Elaboración propia con datos del INEGI.</a:t>
            </a:r>
          </a:p>
          <a:p>
            <a:r>
              <a:rPr lang="es-MX" sz="800" dirty="0" smtClean="0"/>
              <a:t>Fecha de consulta: 30/08/2016.</a:t>
            </a:r>
          </a:p>
        </p:txBody>
      </p:sp>
      <p:graphicFrame>
        <p:nvGraphicFramePr>
          <p:cNvPr id="15" name="1 Gráfico"/>
          <p:cNvGraphicFramePr/>
          <p:nvPr>
            <p:extLst>
              <p:ext uri="{D42A27DB-BD31-4B8C-83A1-F6EECF244321}">
                <p14:modId xmlns:p14="http://schemas.microsoft.com/office/powerpoint/2010/main" val="4018564335"/>
              </p:ext>
            </p:extLst>
          </p:nvPr>
        </p:nvGraphicFramePr>
        <p:xfrm>
          <a:off x="316910" y="1204593"/>
          <a:ext cx="5540942" cy="33765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CuadroTexto"/>
          <p:cNvSpPr txBox="1"/>
          <p:nvPr/>
        </p:nvSpPr>
        <p:spPr>
          <a:xfrm>
            <a:off x="395536" y="260648"/>
            <a:ext cx="8352928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800" dirty="0" smtClean="0">
                <a:latin typeface="Futura Md BT" panose="020B0602020204020303" pitchFamily="34" charset="0"/>
              </a:rPr>
              <a:t>México: Inversión Extranjera Directa</a:t>
            </a:r>
            <a:r>
              <a:rPr lang="es-MX" dirty="0" smtClean="0">
                <a:latin typeface="Futura Md BT" panose="020B0602020204020303" pitchFamily="34" charset="0"/>
              </a:rPr>
              <a:t> </a:t>
            </a:r>
          </a:p>
          <a:p>
            <a:pPr algn="ctr"/>
            <a:r>
              <a:rPr lang="es-MX" dirty="0" smtClean="0">
                <a:latin typeface="Futura Md BT" panose="020B0602020204020303" pitchFamily="34" charset="0"/>
              </a:rPr>
              <a:t>(SCIAN)</a:t>
            </a:r>
          </a:p>
          <a:p>
            <a:pPr algn="ctr"/>
            <a:r>
              <a:rPr lang="es-MX" dirty="0" smtClean="0">
                <a:latin typeface="Futura Md BT" panose="020B0602020204020303" pitchFamily="34" charset="0"/>
              </a:rPr>
              <a:t>2008-2015</a:t>
            </a:r>
          </a:p>
          <a:p>
            <a:pPr algn="ctr"/>
            <a:r>
              <a:rPr lang="es-MX" sz="1200" dirty="0" smtClean="0">
                <a:latin typeface="Futura Md BT" panose="020B0602020204020303" pitchFamily="34" charset="0"/>
              </a:rPr>
              <a:t>Millones de dólares</a:t>
            </a:r>
            <a:endParaRPr lang="es-MX" sz="1200" dirty="0">
              <a:latin typeface="Futura Md BT" panose="020B0602020204020303" pitchFamily="34" charset="0"/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1259632" y="3226077"/>
            <a:ext cx="65527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dirty="0" smtClean="0">
                <a:latin typeface="Arial" pitchFamily="34" charset="0"/>
                <a:cs typeface="Arial" pitchFamily="34" charset="0"/>
              </a:rPr>
              <a:t>Quintana Roo: Inversión Extranjera Directa 2008-2015</a:t>
            </a:r>
          </a:p>
          <a:p>
            <a:pPr algn="ctr"/>
            <a:r>
              <a:rPr lang="es-MX" sz="1400" dirty="0" smtClean="0">
                <a:latin typeface="Arial" pitchFamily="34" charset="0"/>
                <a:cs typeface="Arial" pitchFamily="34" charset="0"/>
              </a:rPr>
              <a:t>Millones de dólares</a:t>
            </a:r>
            <a:endParaRPr lang="es-MX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1416061" y="6190565"/>
            <a:ext cx="64087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800" dirty="0" smtClean="0"/>
              <a:t>Fuente: Elaboración propia en base a datos del INEGI.</a:t>
            </a:r>
          </a:p>
          <a:p>
            <a:r>
              <a:rPr lang="es-MX" sz="800" dirty="0" smtClean="0">
                <a:hlinkClick r:id="rId2"/>
              </a:rPr>
              <a:t>http://www.inegi.org.mx/sistemas/bie/</a:t>
            </a:r>
            <a:r>
              <a:rPr lang="es-MX" sz="800" dirty="0" smtClean="0"/>
              <a:t>                                                Fecha de Consulta:  30/08/2016</a:t>
            </a:r>
            <a:endParaRPr lang="es-MX" sz="800" dirty="0"/>
          </a:p>
        </p:txBody>
      </p:sp>
      <p:graphicFrame>
        <p:nvGraphicFramePr>
          <p:cNvPr id="11" name="1 Gráfico"/>
          <p:cNvGraphicFramePr/>
          <p:nvPr>
            <p:extLst>
              <p:ext uri="{D42A27DB-BD31-4B8C-83A1-F6EECF244321}">
                <p14:modId xmlns:p14="http://schemas.microsoft.com/office/powerpoint/2010/main" val="135577236"/>
              </p:ext>
            </p:extLst>
          </p:nvPr>
        </p:nvGraphicFramePr>
        <p:xfrm>
          <a:off x="755576" y="4005064"/>
          <a:ext cx="7992888" cy="19657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2" name="2 Gráfico"/>
          <p:cNvGraphicFramePr/>
          <p:nvPr>
            <p:extLst>
              <p:ext uri="{D42A27DB-BD31-4B8C-83A1-F6EECF244321}">
                <p14:modId xmlns:p14="http://schemas.microsoft.com/office/powerpoint/2010/main" val="4143740645"/>
              </p:ext>
            </p:extLst>
          </p:nvPr>
        </p:nvGraphicFramePr>
        <p:xfrm>
          <a:off x="611560" y="1268760"/>
          <a:ext cx="8136904" cy="20459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34" descr="MAPA BA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8973" y="515174"/>
            <a:ext cx="2168811" cy="2769810"/>
          </a:xfrm>
          <a:prstGeom prst="rect">
            <a:avLst/>
          </a:prstGeom>
          <a:noFill/>
          <a:ln cap="rnd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5" name="4 CuadroTexto"/>
          <p:cNvSpPr txBox="1"/>
          <p:nvPr/>
        </p:nvSpPr>
        <p:spPr>
          <a:xfrm>
            <a:off x="458973" y="116632"/>
            <a:ext cx="2168811" cy="369332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MX" b="1" dirty="0" smtClean="0"/>
              <a:t>Quintana Roo</a:t>
            </a:r>
            <a:endParaRPr lang="es-MX" b="1" dirty="0"/>
          </a:p>
        </p:txBody>
      </p:sp>
      <p:sp>
        <p:nvSpPr>
          <p:cNvPr id="6" name="5 CuadroTexto"/>
          <p:cNvSpPr txBox="1"/>
          <p:nvPr/>
        </p:nvSpPr>
        <p:spPr>
          <a:xfrm>
            <a:off x="3779912" y="188640"/>
            <a:ext cx="44716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 smtClean="0">
                <a:latin typeface="Futura Md BT" panose="020B0602020204020303" pitchFamily="34" charset="0"/>
              </a:rPr>
              <a:t>Datos Generales del Estado</a:t>
            </a:r>
            <a:endParaRPr lang="es-MX" sz="2000" dirty="0">
              <a:latin typeface="Futura Md BT" panose="020B0602020204020303" pitchFamily="34" charset="0"/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3347864" y="764704"/>
            <a:ext cx="3312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dirty="0" smtClean="0"/>
              <a:t>Extensión Territorial   </a:t>
            </a:r>
            <a:r>
              <a:rPr lang="es-MX" b="1" dirty="0" smtClean="0"/>
              <a:t>50 843 Km2</a:t>
            </a:r>
            <a:endParaRPr lang="es-MX" b="1" dirty="0"/>
          </a:p>
        </p:txBody>
      </p:sp>
      <p:sp>
        <p:nvSpPr>
          <p:cNvPr id="8" name="7 CuadroTexto"/>
          <p:cNvSpPr txBox="1"/>
          <p:nvPr/>
        </p:nvSpPr>
        <p:spPr>
          <a:xfrm>
            <a:off x="3347864" y="1052736"/>
            <a:ext cx="540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dirty="0" smtClean="0"/>
              <a:t>Población Total, Encuesta </a:t>
            </a:r>
            <a:r>
              <a:rPr lang="es-MX" dirty="0" err="1" smtClean="0"/>
              <a:t>Intercensal</a:t>
            </a:r>
            <a:r>
              <a:rPr lang="es-MX" dirty="0" smtClean="0"/>
              <a:t> 2015:   1 501 562 habitantes</a:t>
            </a:r>
            <a:endParaRPr lang="es-MX" dirty="0"/>
          </a:p>
        </p:txBody>
      </p:sp>
      <p:sp>
        <p:nvSpPr>
          <p:cNvPr id="9" name="8 CuadroTexto"/>
          <p:cNvSpPr txBox="1"/>
          <p:nvPr/>
        </p:nvSpPr>
        <p:spPr>
          <a:xfrm>
            <a:off x="3347864" y="1700808"/>
            <a:ext cx="4824536" cy="376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dirty="0" smtClean="0"/>
              <a:t>Densidad de población:  </a:t>
            </a:r>
            <a:r>
              <a:rPr lang="es-MX" b="1" dirty="0" smtClean="0"/>
              <a:t>29.5 </a:t>
            </a:r>
            <a:r>
              <a:rPr lang="es-MX" dirty="0" smtClean="0"/>
              <a:t>habitantes por km2 </a:t>
            </a:r>
            <a:endParaRPr lang="es-MX" dirty="0"/>
          </a:p>
        </p:txBody>
      </p:sp>
      <p:sp>
        <p:nvSpPr>
          <p:cNvPr id="10" name="9 CuadroTexto"/>
          <p:cNvSpPr txBox="1"/>
          <p:nvPr/>
        </p:nvSpPr>
        <p:spPr>
          <a:xfrm>
            <a:off x="3347864" y="1988840"/>
            <a:ext cx="5256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dirty="0" smtClean="0"/>
              <a:t>Tasa de Crecimiento demográfico 2005-2010   </a:t>
            </a:r>
            <a:r>
              <a:rPr lang="es-MX" b="1" dirty="0" smtClean="0"/>
              <a:t>2.7 %</a:t>
            </a:r>
            <a:endParaRPr lang="es-MX" b="1" dirty="0"/>
          </a:p>
        </p:txBody>
      </p:sp>
      <p:sp>
        <p:nvSpPr>
          <p:cNvPr id="11" name="10 CuadroTexto"/>
          <p:cNvSpPr txBox="1"/>
          <p:nvPr/>
        </p:nvSpPr>
        <p:spPr>
          <a:xfrm>
            <a:off x="3347864" y="2276872"/>
            <a:ext cx="540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dirty="0" smtClean="0"/>
              <a:t>Viviendas Particulares habitadas  </a:t>
            </a:r>
            <a:r>
              <a:rPr lang="es-MX" b="1" dirty="0" smtClean="0"/>
              <a:t>441 200 </a:t>
            </a:r>
            <a:r>
              <a:rPr lang="es-MX" dirty="0" smtClean="0"/>
              <a:t>(EIC-2015)</a:t>
            </a:r>
            <a:endParaRPr lang="es-MX" dirty="0"/>
          </a:p>
        </p:txBody>
      </p:sp>
      <p:sp>
        <p:nvSpPr>
          <p:cNvPr id="12" name="11 CuadroTexto"/>
          <p:cNvSpPr txBox="1"/>
          <p:nvPr/>
        </p:nvSpPr>
        <p:spPr>
          <a:xfrm>
            <a:off x="3347864" y="2564904"/>
            <a:ext cx="53285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dirty="0" smtClean="0"/>
              <a:t>Tasa de Crecimiento de viviendas 2005-2010  </a:t>
            </a:r>
            <a:r>
              <a:rPr lang="es-MX" b="1" dirty="0" smtClean="0"/>
              <a:t>3.6% </a:t>
            </a:r>
            <a:endParaRPr lang="es-MX" b="1" dirty="0"/>
          </a:p>
        </p:txBody>
      </p:sp>
      <p:sp>
        <p:nvSpPr>
          <p:cNvPr id="13" name="12 CuadroTexto"/>
          <p:cNvSpPr txBox="1"/>
          <p:nvPr/>
        </p:nvSpPr>
        <p:spPr>
          <a:xfrm>
            <a:off x="3347864" y="2852936"/>
            <a:ext cx="4968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dirty="0" smtClean="0"/>
              <a:t>Actividad Principal: </a:t>
            </a:r>
            <a:r>
              <a:rPr lang="es-MX" b="1" dirty="0" smtClean="0"/>
              <a:t>Turismo</a:t>
            </a:r>
            <a:endParaRPr lang="es-MX" b="1" dirty="0"/>
          </a:p>
        </p:txBody>
      </p:sp>
      <p:sp>
        <p:nvSpPr>
          <p:cNvPr id="14" name="13 CuadroTexto"/>
          <p:cNvSpPr txBox="1"/>
          <p:nvPr/>
        </p:nvSpPr>
        <p:spPr>
          <a:xfrm>
            <a:off x="4956863" y="3552600"/>
            <a:ext cx="3816424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MX" b="1" dirty="0" smtClean="0"/>
              <a:t>INDICADORES MACROECONOMICOS</a:t>
            </a:r>
            <a:endParaRPr lang="es-MX" b="1" dirty="0"/>
          </a:p>
        </p:txBody>
      </p:sp>
      <p:grpSp>
        <p:nvGrpSpPr>
          <p:cNvPr id="29" name="28 Grupo"/>
          <p:cNvGrpSpPr/>
          <p:nvPr/>
        </p:nvGrpSpPr>
        <p:grpSpPr>
          <a:xfrm>
            <a:off x="4724509" y="3921932"/>
            <a:ext cx="4248472" cy="369332"/>
            <a:chOff x="4572000" y="3573016"/>
            <a:chExt cx="3816424" cy="369332"/>
          </a:xfrm>
          <a:solidFill>
            <a:srgbClr val="92D050"/>
          </a:solidFill>
        </p:grpSpPr>
        <p:sp>
          <p:nvSpPr>
            <p:cNvPr id="15" name="14 CuadroTexto"/>
            <p:cNvSpPr txBox="1"/>
            <p:nvPr/>
          </p:nvSpPr>
          <p:spPr>
            <a:xfrm>
              <a:off x="4572000" y="3573016"/>
              <a:ext cx="6480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2011</a:t>
              </a:r>
              <a:endParaRPr lang="es-MX" dirty="0"/>
            </a:p>
          </p:txBody>
        </p:sp>
        <p:sp>
          <p:nvSpPr>
            <p:cNvPr id="16" name="15 CuadroTexto"/>
            <p:cNvSpPr txBox="1"/>
            <p:nvPr/>
          </p:nvSpPr>
          <p:spPr>
            <a:xfrm>
              <a:off x="5364088" y="3573016"/>
              <a:ext cx="6480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2012</a:t>
              </a:r>
              <a:endParaRPr lang="es-MX" dirty="0"/>
            </a:p>
          </p:txBody>
        </p:sp>
        <p:sp>
          <p:nvSpPr>
            <p:cNvPr id="17" name="16 CuadroTexto"/>
            <p:cNvSpPr txBox="1"/>
            <p:nvPr/>
          </p:nvSpPr>
          <p:spPr>
            <a:xfrm>
              <a:off x="6156176" y="3573016"/>
              <a:ext cx="6480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2013</a:t>
              </a:r>
              <a:endParaRPr lang="es-MX" dirty="0"/>
            </a:p>
          </p:txBody>
        </p:sp>
        <p:sp>
          <p:nvSpPr>
            <p:cNvPr id="18" name="17 CuadroTexto"/>
            <p:cNvSpPr txBox="1"/>
            <p:nvPr/>
          </p:nvSpPr>
          <p:spPr>
            <a:xfrm>
              <a:off x="6948264" y="3573016"/>
              <a:ext cx="6480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2014</a:t>
              </a:r>
              <a:endParaRPr lang="es-MX" dirty="0"/>
            </a:p>
          </p:txBody>
        </p:sp>
        <p:sp>
          <p:nvSpPr>
            <p:cNvPr id="19" name="18 CuadroTexto"/>
            <p:cNvSpPr txBox="1"/>
            <p:nvPr/>
          </p:nvSpPr>
          <p:spPr>
            <a:xfrm>
              <a:off x="7740352" y="3573016"/>
              <a:ext cx="6480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2015</a:t>
              </a:r>
              <a:endParaRPr lang="es-MX" dirty="0"/>
            </a:p>
          </p:txBody>
        </p:sp>
      </p:grpSp>
      <p:sp>
        <p:nvSpPr>
          <p:cNvPr id="20" name="19 CuadroTexto"/>
          <p:cNvSpPr txBox="1"/>
          <p:nvPr/>
        </p:nvSpPr>
        <p:spPr>
          <a:xfrm>
            <a:off x="467544" y="3429000"/>
            <a:ext cx="3888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dirty="0" smtClean="0"/>
              <a:t>INDICADOR</a:t>
            </a:r>
            <a:endParaRPr lang="es-MX" dirty="0"/>
          </a:p>
        </p:txBody>
      </p:sp>
      <p:sp>
        <p:nvSpPr>
          <p:cNvPr id="21" name="20 CuadroTexto"/>
          <p:cNvSpPr txBox="1"/>
          <p:nvPr/>
        </p:nvSpPr>
        <p:spPr>
          <a:xfrm>
            <a:off x="467544" y="3798332"/>
            <a:ext cx="40324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1600" dirty="0" smtClean="0"/>
              <a:t>PIB (</a:t>
            </a:r>
            <a:r>
              <a:rPr lang="es-MX" sz="1200" dirty="0" smtClean="0"/>
              <a:t>millones de pesos de 2008)</a:t>
            </a:r>
            <a:endParaRPr lang="es-MX" sz="1200" dirty="0"/>
          </a:p>
        </p:txBody>
      </p:sp>
      <p:sp>
        <p:nvSpPr>
          <p:cNvPr id="22" name="21 CuadroTexto"/>
          <p:cNvSpPr txBox="1"/>
          <p:nvPr/>
        </p:nvSpPr>
        <p:spPr>
          <a:xfrm>
            <a:off x="467544" y="4077072"/>
            <a:ext cx="38884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1600" dirty="0" smtClean="0"/>
              <a:t>PIB Per cápita (miles de </a:t>
            </a:r>
            <a:r>
              <a:rPr lang="es-MX" sz="1200" dirty="0" smtClean="0"/>
              <a:t>pesos por habitante</a:t>
            </a:r>
            <a:r>
              <a:rPr lang="es-MX" sz="1600" dirty="0" smtClean="0"/>
              <a:t>)</a:t>
            </a:r>
            <a:endParaRPr lang="es-MX" sz="1600" dirty="0"/>
          </a:p>
        </p:txBody>
      </p:sp>
      <p:sp>
        <p:nvSpPr>
          <p:cNvPr id="23" name="22 CuadroTexto"/>
          <p:cNvSpPr txBox="1"/>
          <p:nvPr/>
        </p:nvSpPr>
        <p:spPr>
          <a:xfrm>
            <a:off x="467544" y="4365104"/>
            <a:ext cx="38884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1600" dirty="0" smtClean="0"/>
              <a:t>Población </a:t>
            </a:r>
            <a:r>
              <a:rPr lang="es-MX" sz="1200" dirty="0" smtClean="0"/>
              <a:t>(miles de hab, ENOE al IV Trimestre de c/año)</a:t>
            </a:r>
            <a:endParaRPr lang="es-MX" sz="1200" dirty="0"/>
          </a:p>
        </p:txBody>
      </p:sp>
      <p:sp>
        <p:nvSpPr>
          <p:cNvPr id="24" name="23 CuadroTexto"/>
          <p:cNvSpPr txBox="1"/>
          <p:nvPr/>
        </p:nvSpPr>
        <p:spPr>
          <a:xfrm>
            <a:off x="467544" y="4653136"/>
            <a:ext cx="40324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1600" dirty="0" smtClean="0"/>
              <a:t>Inflación Acumulada Anual </a:t>
            </a:r>
            <a:r>
              <a:rPr lang="es-MX" sz="1200" dirty="0" smtClean="0"/>
              <a:t>(INEGI)</a:t>
            </a:r>
            <a:endParaRPr lang="es-MX" sz="1200" dirty="0"/>
          </a:p>
        </p:txBody>
      </p:sp>
      <p:sp>
        <p:nvSpPr>
          <p:cNvPr id="25" name="24 CuadroTexto"/>
          <p:cNvSpPr txBox="1"/>
          <p:nvPr/>
        </p:nvSpPr>
        <p:spPr>
          <a:xfrm>
            <a:off x="458973" y="4869160"/>
            <a:ext cx="41130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1600" dirty="0" smtClean="0"/>
              <a:t>Tasa de desocupación (</a:t>
            </a:r>
            <a:r>
              <a:rPr lang="es-MX" sz="1200" dirty="0" smtClean="0"/>
              <a:t>al IV Trimestre de c/año)</a:t>
            </a:r>
            <a:endParaRPr lang="es-MX" sz="1200" dirty="0"/>
          </a:p>
        </p:txBody>
      </p:sp>
      <p:sp>
        <p:nvSpPr>
          <p:cNvPr id="26" name="25 CuadroTexto"/>
          <p:cNvSpPr txBox="1"/>
          <p:nvPr/>
        </p:nvSpPr>
        <p:spPr>
          <a:xfrm>
            <a:off x="458973" y="5157192"/>
            <a:ext cx="42570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1600" dirty="0" smtClean="0"/>
              <a:t>CPP BM (</a:t>
            </a:r>
            <a:r>
              <a:rPr lang="es-MX" sz="1200" dirty="0" smtClean="0"/>
              <a:t>Costo Porcentual Promedio de Captación)</a:t>
            </a:r>
            <a:endParaRPr lang="es-MX" sz="1200" dirty="0"/>
          </a:p>
        </p:txBody>
      </p:sp>
      <p:sp>
        <p:nvSpPr>
          <p:cNvPr id="27" name="26 CuadroTexto"/>
          <p:cNvSpPr txBox="1"/>
          <p:nvPr/>
        </p:nvSpPr>
        <p:spPr>
          <a:xfrm>
            <a:off x="458973" y="5445224"/>
            <a:ext cx="40410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1600" dirty="0" smtClean="0"/>
              <a:t>TIIE (</a:t>
            </a:r>
            <a:r>
              <a:rPr lang="es-MX" sz="1200" dirty="0" smtClean="0"/>
              <a:t>Tasa de Interés Interbancaria de Equilibrio</a:t>
            </a:r>
            <a:r>
              <a:rPr lang="es-MX" sz="1600" dirty="0"/>
              <a:t> </a:t>
            </a:r>
            <a:r>
              <a:rPr lang="es-MX" sz="1600" dirty="0" smtClean="0"/>
              <a:t>a 28 días</a:t>
            </a:r>
            <a:endParaRPr lang="es-MX" sz="1600" dirty="0"/>
          </a:p>
        </p:txBody>
      </p:sp>
      <p:sp>
        <p:nvSpPr>
          <p:cNvPr id="28" name="27 CuadroTexto"/>
          <p:cNvSpPr txBox="1"/>
          <p:nvPr/>
        </p:nvSpPr>
        <p:spPr>
          <a:xfrm>
            <a:off x="467544" y="5783778"/>
            <a:ext cx="38884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1600" dirty="0" smtClean="0"/>
              <a:t>Tipo de Cambio Peso-Dólar </a:t>
            </a:r>
            <a:r>
              <a:rPr lang="es-MX" sz="1200" dirty="0" smtClean="0"/>
              <a:t>(al 31 de dic. de c/año, Banxico)</a:t>
            </a:r>
            <a:endParaRPr lang="es-MX" sz="1200" dirty="0"/>
          </a:p>
        </p:txBody>
      </p:sp>
    </p:spTree>
    <p:extLst>
      <p:ext uri="{BB962C8B-B14F-4D97-AF65-F5344CB8AC3E}">
        <p14:creationId xmlns:p14="http://schemas.microsoft.com/office/powerpoint/2010/main" val="1173600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683568" y="260648"/>
            <a:ext cx="7920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 smtClean="0">
                <a:latin typeface="Futura Md BT" panose="020B0602020204020303" pitchFamily="34" charset="0"/>
              </a:rPr>
              <a:t>Quintana Roo </a:t>
            </a:r>
            <a:endParaRPr lang="es-MX" dirty="0">
              <a:latin typeface="Futura Md BT" panose="020B0602020204020303" pitchFamily="34" charset="0"/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683568" y="633964"/>
            <a:ext cx="7920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 smtClean="0">
                <a:latin typeface="Futura Md BT" panose="020B0602020204020303" pitchFamily="34" charset="0"/>
              </a:rPr>
              <a:t>Actividades Económicas</a:t>
            </a:r>
            <a:endParaRPr lang="es-MX" dirty="0">
              <a:latin typeface="Futura Md BT" panose="020B0602020204020303" pitchFamily="34" charset="0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736204" y="1003296"/>
            <a:ext cx="77242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 smtClean="0">
                <a:latin typeface="Futura Md BT" panose="020B0602020204020303" pitchFamily="34" charset="0"/>
              </a:rPr>
              <a:t>Agropecuarias, Forestales y Pesqueras</a:t>
            </a:r>
            <a:endParaRPr lang="es-MX" dirty="0">
              <a:latin typeface="Futura Md BT" panose="020B0602020204020303" pitchFamily="34" charset="0"/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683568" y="2060848"/>
            <a:ext cx="2736304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MX" dirty="0" smtClean="0"/>
              <a:t>Censo Agropecuario  2007</a:t>
            </a:r>
            <a:endParaRPr lang="es-MX" dirty="0"/>
          </a:p>
        </p:txBody>
      </p:sp>
      <p:sp>
        <p:nvSpPr>
          <p:cNvPr id="8" name="7 CuadroTexto"/>
          <p:cNvSpPr txBox="1"/>
          <p:nvPr/>
        </p:nvSpPr>
        <p:spPr>
          <a:xfrm>
            <a:off x="899592" y="2407891"/>
            <a:ext cx="2520280" cy="27699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Unidades de Producción: </a:t>
            </a:r>
            <a:r>
              <a:rPr lang="es-MX" sz="1200" b="1" dirty="0" smtClean="0"/>
              <a:t>32 424</a:t>
            </a:r>
            <a:endParaRPr lang="es-MX" sz="1200" b="1" dirty="0"/>
          </a:p>
        </p:txBody>
      </p:sp>
      <p:sp>
        <p:nvSpPr>
          <p:cNvPr id="11" name="10 CuadroTexto"/>
          <p:cNvSpPr txBox="1"/>
          <p:nvPr/>
        </p:nvSpPr>
        <p:spPr>
          <a:xfrm>
            <a:off x="899592" y="2684890"/>
            <a:ext cx="2529400" cy="5232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Superficie: </a:t>
            </a:r>
            <a:r>
              <a:rPr lang="es-MX" sz="1200" b="1" dirty="0" smtClean="0"/>
              <a:t>977 662 </a:t>
            </a:r>
            <a:r>
              <a:rPr lang="es-MX" sz="1200" dirty="0" smtClean="0"/>
              <a:t>has.</a:t>
            </a:r>
          </a:p>
          <a:p>
            <a:r>
              <a:rPr lang="es-MX" sz="1600" dirty="0" smtClean="0"/>
              <a:t>  </a:t>
            </a:r>
            <a:endParaRPr lang="es-MX" sz="1600" dirty="0"/>
          </a:p>
        </p:txBody>
      </p:sp>
      <p:sp>
        <p:nvSpPr>
          <p:cNvPr id="12" name="11 CuadroTexto"/>
          <p:cNvSpPr txBox="1"/>
          <p:nvPr/>
        </p:nvSpPr>
        <p:spPr>
          <a:xfrm>
            <a:off x="899592" y="2946500"/>
            <a:ext cx="2529400" cy="27699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Unidades con actividad: </a:t>
            </a:r>
            <a:r>
              <a:rPr lang="es-MX" sz="1200" b="1" dirty="0" smtClean="0"/>
              <a:t>26 781</a:t>
            </a:r>
            <a:endParaRPr lang="es-MX" sz="1200" b="1" dirty="0"/>
          </a:p>
        </p:txBody>
      </p:sp>
      <p:sp>
        <p:nvSpPr>
          <p:cNvPr id="13" name="12 CuadroTexto"/>
          <p:cNvSpPr txBox="1"/>
          <p:nvPr/>
        </p:nvSpPr>
        <p:spPr>
          <a:xfrm>
            <a:off x="899592" y="3223499"/>
            <a:ext cx="2529400" cy="27699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Superficie con actividad: </a:t>
            </a:r>
            <a:r>
              <a:rPr lang="es-MX" sz="1200" b="1" dirty="0" smtClean="0"/>
              <a:t>533 238 </a:t>
            </a:r>
            <a:r>
              <a:rPr lang="es-MX" sz="1200" dirty="0" smtClean="0"/>
              <a:t>has.</a:t>
            </a:r>
            <a:endParaRPr lang="es-MX" sz="1200" dirty="0"/>
          </a:p>
        </p:txBody>
      </p:sp>
      <p:sp>
        <p:nvSpPr>
          <p:cNvPr id="14" name="13 CuadroTexto"/>
          <p:cNvSpPr txBox="1"/>
          <p:nvPr/>
        </p:nvSpPr>
        <p:spPr>
          <a:xfrm>
            <a:off x="683568" y="3500498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Agrícola </a:t>
            </a:r>
            <a:r>
              <a:rPr lang="es-MX" b="1" dirty="0" smtClean="0"/>
              <a:t>2014</a:t>
            </a:r>
            <a:r>
              <a:rPr lang="es-MX" sz="1200" dirty="0" smtClean="0"/>
              <a:t> </a:t>
            </a:r>
            <a:r>
              <a:rPr lang="es-MX" sz="1200" dirty="0"/>
              <a:t>(</a:t>
            </a:r>
            <a:r>
              <a:rPr lang="es-MX" sz="1200" dirty="0" smtClean="0"/>
              <a:t>cíclicos + perennes</a:t>
            </a:r>
            <a:r>
              <a:rPr lang="es-MX" sz="1200" b="1" dirty="0" smtClean="0"/>
              <a:t>)</a:t>
            </a:r>
            <a:endParaRPr lang="es-MX" sz="1200" b="1" dirty="0"/>
          </a:p>
        </p:txBody>
      </p:sp>
      <p:sp>
        <p:nvSpPr>
          <p:cNvPr id="15" name="14 CuadroTexto"/>
          <p:cNvSpPr txBox="1"/>
          <p:nvPr/>
        </p:nvSpPr>
        <p:spPr>
          <a:xfrm>
            <a:off x="899592" y="3789040"/>
            <a:ext cx="25202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Superficie Sembrada: </a:t>
            </a:r>
            <a:r>
              <a:rPr lang="es-MX" sz="1200" b="1" dirty="0"/>
              <a:t>135,552.3</a:t>
            </a:r>
            <a:r>
              <a:rPr lang="es-MX" sz="1200" dirty="0" smtClean="0"/>
              <a:t> </a:t>
            </a:r>
            <a:endParaRPr lang="es-MX" sz="1200" dirty="0"/>
          </a:p>
        </p:txBody>
      </p:sp>
      <p:sp>
        <p:nvSpPr>
          <p:cNvPr id="16" name="15 CuadroTexto"/>
          <p:cNvSpPr txBox="1"/>
          <p:nvPr/>
        </p:nvSpPr>
        <p:spPr>
          <a:xfrm>
            <a:off x="899592" y="4016097"/>
            <a:ext cx="25202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Superficie Cosechada: 100 844 has. </a:t>
            </a:r>
            <a:endParaRPr lang="es-MX" sz="1200" dirty="0"/>
          </a:p>
        </p:txBody>
      </p:sp>
      <p:sp>
        <p:nvSpPr>
          <p:cNvPr id="17" name="16 CuadroTexto"/>
          <p:cNvSpPr txBox="1"/>
          <p:nvPr/>
        </p:nvSpPr>
        <p:spPr>
          <a:xfrm>
            <a:off x="899592" y="4191471"/>
            <a:ext cx="2448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Valor de la Producción:  </a:t>
            </a:r>
            <a:r>
              <a:rPr lang="es-MX" sz="1200" b="1" dirty="0" smtClean="0"/>
              <a:t>1,510,983.7</a:t>
            </a:r>
            <a:r>
              <a:rPr lang="es-MX" sz="1200" dirty="0" smtClean="0"/>
              <a:t>(miles de pesos)</a:t>
            </a:r>
            <a:endParaRPr lang="es-MX" sz="1200" dirty="0"/>
          </a:p>
        </p:txBody>
      </p:sp>
      <p:sp>
        <p:nvSpPr>
          <p:cNvPr id="18" name="17 CuadroTexto"/>
          <p:cNvSpPr txBox="1"/>
          <p:nvPr/>
        </p:nvSpPr>
        <p:spPr>
          <a:xfrm>
            <a:off x="827584" y="4859868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Ganadería 2014 </a:t>
            </a:r>
            <a:r>
              <a:rPr lang="es-MX" sz="1200" dirty="0" smtClean="0"/>
              <a:t>(anual )</a:t>
            </a:r>
          </a:p>
        </p:txBody>
      </p:sp>
      <p:sp>
        <p:nvSpPr>
          <p:cNvPr id="19" name="18 CuadroTexto"/>
          <p:cNvSpPr txBox="1"/>
          <p:nvPr/>
        </p:nvSpPr>
        <p:spPr>
          <a:xfrm>
            <a:off x="971600" y="5168225"/>
            <a:ext cx="23762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Producción de </a:t>
            </a:r>
            <a:r>
              <a:rPr lang="es-MX" sz="1200" b="1" dirty="0" smtClean="0"/>
              <a:t>Bovino:</a:t>
            </a:r>
            <a:r>
              <a:rPr lang="es-MX" sz="1200" dirty="0" smtClean="0"/>
              <a:t> 6 926 ton.</a:t>
            </a:r>
            <a:endParaRPr lang="es-MX" sz="1200" dirty="0"/>
          </a:p>
        </p:txBody>
      </p:sp>
      <p:sp>
        <p:nvSpPr>
          <p:cNvPr id="20" name="19 CuadroTexto"/>
          <p:cNvSpPr txBox="1"/>
          <p:nvPr/>
        </p:nvSpPr>
        <p:spPr>
          <a:xfrm>
            <a:off x="987364" y="5343599"/>
            <a:ext cx="22385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Valor de la producción </a:t>
            </a:r>
            <a:r>
              <a:rPr lang="es-MX" sz="1200" b="1" dirty="0" smtClean="0"/>
              <a:t>164 592 </a:t>
            </a:r>
            <a:r>
              <a:rPr lang="es-MX" sz="1200" dirty="0" smtClean="0"/>
              <a:t>(miles de pesos)</a:t>
            </a:r>
            <a:endParaRPr lang="es-MX" sz="1200" dirty="0"/>
          </a:p>
        </p:txBody>
      </p:sp>
      <p:sp>
        <p:nvSpPr>
          <p:cNvPr id="22" name="21 CuadroTexto"/>
          <p:cNvSpPr txBox="1"/>
          <p:nvPr/>
        </p:nvSpPr>
        <p:spPr>
          <a:xfrm>
            <a:off x="987364" y="5744289"/>
            <a:ext cx="22385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Lugar nacional: </a:t>
            </a:r>
            <a:r>
              <a:rPr lang="es-MX" sz="1200" b="1" dirty="0" smtClean="0"/>
              <a:t>31</a:t>
            </a:r>
            <a:endParaRPr lang="es-MX" sz="1200" b="1" dirty="0"/>
          </a:p>
        </p:txBody>
      </p:sp>
      <p:sp>
        <p:nvSpPr>
          <p:cNvPr id="23" name="22 CuadroTexto"/>
          <p:cNvSpPr txBox="1"/>
          <p:nvPr/>
        </p:nvSpPr>
        <p:spPr>
          <a:xfrm>
            <a:off x="932446" y="4584357"/>
            <a:ext cx="22385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Lugar nacional: </a:t>
            </a:r>
            <a:r>
              <a:rPr lang="es-MX" sz="1200" b="1" dirty="0" smtClean="0"/>
              <a:t>31</a:t>
            </a:r>
            <a:endParaRPr lang="es-MX" sz="1200" b="1" dirty="0"/>
          </a:p>
        </p:txBody>
      </p:sp>
      <p:sp>
        <p:nvSpPr>
          <p:cNvPr id="24" name="23 CuadroTexto"/>
          <p:cNvSpPr txBox="1"/>
          <p:nvPr/>
        </p:nvSpPr>
        <p:spPr>
          <a:xfrm>
            <a:off x="3419872" y="2060848"/>
            <a:ext cx="23762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Producción de </a:t>
            </a:r>
            <a:r>
              <a:rPr lang="es-MX" sz="1200" b="1" dirty="0" smtClean="0"/>
              <a:t>Porcino:</a:t>
            </a:r>
            <a:r>
              <a:rPr lang="es-MX" sz="1200" dirty="0" smtClean="0"/>
              <a:t> </a:t>
            </a:r>
            <a:r>
              <a:rPr lang="es-MX" sz="1200" b="1" dirty="0" smtClean="0"/>
              <a:t>7 301 ton</a:t>
            </a:r>
            <a:r>
              <a:rPr lang="es-MX" sz="1200" dirty="0" smtClean="0"/>
              <a:t>.</a:t>
            </a:r>
            <a:endParaRPr lang="es-MX" sz="1200" dirty="0"/>
          </a:p>
        </p:txBody>
      </p:sp>
      <p:sp>
        <p:nvSpPr>
          <p:cNvPr id="25" name="24 CuadroTexto"/>
          <p:cNvSpPr txBox="1"/>
          <p:nvPr/>
        </p:nvSpPr>
        <p:spPr>
          <a:xfrm>
            <a:off x="3419872" y="2272402"/>
            <a:ext cx="22385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Valor de la producción </a:t>
            </a:r>
            <a:r>
              <a:rPr lang="es-MX" sz="1200" b="1" dirty="0" smtClean="0"/>
              <a:t>202 760  </a:t>
            </a:r>
            <a:r>
              <a:rPr lang="es-MX" sz="1200" dirty="0" smtClean="0"/>
              <a:t>(miles de pesos)</a:t>
            </a:r>
            <a:endParaRPr lang="es-MX" sz="1200" dirty="0"/>
          </a:p>
        </p:txBody>
      </p:sp>
      <p:sp>
        <p:nvSpPr>
          <p:cNvPr id="26" name="25 CuadroTexto"/>
          <p:cNvSpPr txBox="1"/>
          <p:nvPr/>
        </p:nvSpPr>
        <p:spPr>
          <a:xfrm>
            <a:off x="3419872" y="2636912"/>
            <a:ext cx="22385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Lugar nacional: </a:t>
            </a:r>
            <a:r>
              <a:rPr lang="es-MX" sz="1200" b="1" dirty="0" smtClean="0"/>
              <a:t>23</a:t>
            </a:r>
            <a:endParaRPr lang="es-MX" sz="1200" b="1" dirty="0"/>
          </a:p>
        </p:txBody>
      </p:sp>
      <p:sp>
        <p:nvSpPr>
          <p:cNvPr id="27" name="26 CuadroTexto"/>
          <p:cNvSpPr txBox="1"/>
          <p:nvPr/>
        </p:nvSpPr>
        <p:spPr>
          <a:xfrm>
            <a:off x="3419872" y="3069610"/>
            <a:ext cx="23762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Producción de </a:t>
            </a:r>
            <a:r>
              <a:rPr lang="es-MX" sz="1200" b="1" dirty="0" smtClean="0"/>
              <a:t>Ovino:</a:t>
            </a:r>
            <a:r>
              <a:rPr lang="es-MX" sz="1200" dirty="0" smtClean="0"/>
              <a:t> </a:t>
            </a:r>
            <a:r>
              <a:rPr lang="es-MX" sz="1200" b="1" dirty="0" smtClean="0"/>
              <a:t>731 ton.</a:t>
            </a:r>
            <a:endParaRPr lang="es-MX" sz="1200" b="1" dirty="0"/>
          </a:p>
        </p:txBody>
      </p:sp>
      <p:sp>
        <p:nvSpPr>
          <p:cNvPr id="28" name="27 CuadroTexto"/>
          <p:cNvSpPr txBox="1"/>
          <p:nvPr/>
        </p:nvSpPr>
        <p:spPr>
          <a:xfrm>
            <a:off x="3419872" y="3269665"/>
            <a:ext cx="22385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Valor de la producción </a:t>
            </a:r>
            <a:r>
              <a:rPr lang="es-MX" sz="1200" b="1" dirty="0" smtClean="0"/>
              <a:t>20 212  </a:t>
            </a:r>
            <a:r>
              <a:rPr lang="es-MX" sz="1200" dirty="0" smtClean="0"/>
              <a:t>(miles de pesos)</a:t>
            </a:r>
            <a:endParaRPr lang="es-MX" sz="1200" dirty="0"/>
          </a:p>
        </p:txBody>
      </p:sp>
      <p:sp>
        <p:nvSpPr>
          <p:cNvPr id="29" name="28 CuadroTexto"/>
          <p:cNvSpPr txBox="1"/>
          <p:nvPr/>
        </p:nvSpPr>
        <p:spPr>
          <a:xfrm>
            <a:off x="3419872" y="3685164"/>
            <a:ext cx="22385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Lugar nacional: </a:t>
            </a:r>
            <a:r>
              <a:rPr lang="es-MX" sz="1200" b="1" dirty="0" smtClean="0"/>
              <a:t>26</a:t>
            </a:r>
            <a:endParaRPr lang="es-MX" sz="1200" b="1" dirty="0"/>
          </a:p>
        </p:txBody>
      </p:sp>
      <p:sp>
        <p:nvSpPr>
          <p:cNvPr id="30" name="29 CuadroTexto"/>
          <p:cNvSpPr txBox="1"/>
          <p:nvPr/>
        </p:nvSpPr>
        <p:spPr>
          <a:xfrm>
            <a:off x="3419872" y="4085248"/>
            <a:ext cx="23762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Producción de </a:t>
            </a:r>
            <a:r>
              <a:rPr lang="es-MX" sz="1200" b="1" dirty="0" smtClean="0"/>
              <a:t>Caprino</a:t>
            </a:r>
            <a:r>
              <a:rPr lang="es-MX" sz="1200" dirty="0" smtClean="0"/>
              <a:t>: </a:t>
            </a:r>
            <a:r>
              <a:rPr lang="es-MX" sz="1200" b="1" dirty="0" smtClean="0"/>
              <a:t>62</a:t>
            </a:r>
            <a:r>
              <a:rPr lang="es-MX" sz="1200" dirty="0" smtClean="0"/>
              <a:t> ton.</a:t>
            </a:r>
            <a:endParaRPr lang="es-MX" sz="1200" dirty="0"/>
          </a:p>
        </p:txBody>
      </p:sp>
      <p:sp>
        <p:nvSpPr>
          <p:cNvPr id="31" name="30 CuadroTexto"/>
          <p:cNvSpPr txBox="1"/>
          <p:nvPr/>
        </p:nvSpPr>
        <p:spPr>
          <a:xfrm>
            <a:off x="3413572" y="4293096"/>
            <a:ext cx="22385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Valor de la producción </a:t>
            </a:r>
            <a:r>
              <a:rPr lang="es-MX" sz="1200" b="1" dirty="0" smtClean="0"/>
              <a:t>1 522  </a:t>
            </a:r>
            <a:r>
              <a:rPr lang="es-MX" sz="1200" dirty="0" smtClean="0"/>
              <a:t>(miles de pesos)</a:t>
            </a:r>
            <a:endParaRPr lang="es-MX" sz="1200" dirty="0"/>
          </a:p>
        </p:txBody>
      </p:sp>
      <p:sp>
        <p:nvSpPr>
          <p:cNvPr id="32" name="31 CuadroTexto"/>
          <p:cNvSpPr txBox="1"/>
          <p:nvPr/>
        </p:nvSpPr>
        <p:spPr>
          <a:xfrm>
            <a:off x="3419872" y="4721368"/>
            <a:ext cx="22385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Lugar nacional: </a:t>
            </a:r>
            <a:r>
              <a:rPr lang="es-MX" sz="1200" b="1" dirty="0" smtClean="0"/>
              <a:t>28</a:t>
            </a:r>
            <a:endParaRPr lang="es-MX" sz="1200" b="1" dirty="0"/>
          </a:p>
        </p:txBody>
      </p:sp>
      <p:sp>
        <p:nvSpPr>
          <p:cNvPr id="33" name="32 CuadroTexto"/>
          <p:cNvSpPr txBox="1"/>
          <p:nvPr/>
        </p:nvSpPr>
        <p:spPr>
          <a:xfrm>
            <a:off x="3419872" y="5066600"/>
            <a:ext cx="2160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Producción de </a:t>
            </a:r>
            <a:r>
              <a:rPr lang="es-MX" sz="1200" b="1" dirty="0" smtClean="0"/>
              <a:t>Aves (gallinas y guajolotes):</a:t>
            </a:r>
            <a:r>
              <a:rPr lang="es-MX" sz="1200" dirty="0" smtClean="0"/>
              <a:t> </a:t>
            </a:r>
            <a:r>
              <a:rPr lang="es-MX" sz="1200" b="1" dirty="0" smtClean="0"/>
              <a:t>5 082 </a:t>
            </a:r>
            <a:r>
              <a:rPr lang="es-MX" sz="1200" dirty="0" smtClean="0"/>
              <a:t>ton.</a:t>
            </a:r>
            <a:endParaRPr lang="es-MX" sz="1200" dirty="0"/>
          </a:p>
        </p:txBody>
      </p:sp>
      <p:sp>
        <p:nvSpPr>
          <p:cNvPr id="34" name="33 CuadroTexto"/>
          <p:cNvSpPr txBox="1"/>
          <p:nvPr/>
        </p:nvSpPr>
        <p:spPr>
          <a:xfrm>
            <a:off x="3419872" y="5445224"/>
            <a:ext cx="22385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Valor de la producción </a:t>
            </a:r>
            <a:r>
              <a:rPr lang="es-MX" sz="1200" b="1" dirty="0" smtClean="0"/>
              <a:t>131 734 </a:t>
            </a:r>
            <a:r>
              <a:rPr lang="es-MX" sz="1200" dirty="0" smtClean="0"/>
              <a:t>(miles de pesos)</a:t>
            </a:r>
            <a:endParaRPr lang="es-MX" sz="1200" dirty="0"/>
          </a:p>
        </p:txBody>
      </p:sp>
      <p:sp>
        <p:nvSpPr>
          <p:cNvPr id="35" name="34 CuadroTexto"/>
          <p:cNvSpPr txBox="1"/>
          <p:nvPr/>
        </p:nvSpPr>
        <p:spPr>
          <a:xfrm>
            <a:off x="3413572" y="5877272"/>
            <a:ext cx="22385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Lugar nacional: </a:t>
            </a:r>
            <a:r>
              <a:rPr lang="es-MX" sz="1200" b="1" dirty="0" smtClean="0"/>
              <a:t>25</a:t>
            </a:r>
            <a:endParaRPr lang="es-MX" sz="1200" b="1" dirty="0"/>
          </a:p>
        </p:txBody>
      </p:sp>
      <p:sp>
        <p:nvSpPr>
          <p:cNvPr id="36" name="35 CuadroTexto"/>
          <p:cNvSpPr txBox="1"/>
          <p:nvPr/>
        </p:nvSpPr>
        <p:spPr>
          <a:xfrm>
            <a:off x="5580112" y="1988840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Producción Forestal 2015</a:t>
            </a:r>
            <a:endParaRPr lang="es-MX" dirty="0"/>
          </a:p>
        </p:txBody>
      </p:sp>
      <p:sp>
        <p:nvSpPr>
          <p:cNvPr id="37" name="36 CuadroTexto"/>
          <p:cNvSpPr txBox="1"/>
          <p:nvPr/>
        </p:nvSpPr>
        <p:spPr>
          <a:xfrm>
            <a:off x="5580112" y="2276872"/>
            <a:ext cx="23042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Maderas preciosas:  </a:t>
            </a:r>
            <a:r>
              <a:rPr lang="es-MX" sz="1200" b="1" dirty="0" smtClean="0"/>
              <a:t>6 954 M</a:t>
            </a:r>
            <a:r>
              <a:rPr lang="es-MX" sz="1200" b="1" baseline="30000" dirty="0" smtClean="0"/>
              <a:t>3</a:t>
            </a:r>
            <a:r>
              <a:rPr lang="es-MX" sz="1200" b="1" dirty="0" smtClean="0"/>
              <a:t>r</a:t>
            </a:r>
            <a:endParaRPr lang="es-MX" sz="1200" b="1" dirty="0"/>
          </a:p>
        </p:txBody>
      </p:sp>
      <p:sp>
        <p:nvSpPr>
          <p:cNvPr id="38" name="37 CuadroTexto"/>
          <p:cNvSpPr txBox="1"/>
          <p:nvPr/>
        </p:nvSpPr>
        <p:spPr>
          <a:xfrm>
            <a:off x="5580112" y="2492896"/>
            <a:ext cx="22385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Lugar nacional: </a:t>
            </a:r>
            <a:r>
              <a:rPr lang="es-MX" sz="1200" b="1" dirty="0" smtClean="0"/>
              <a:t>2</a:t>
            </a:r>
            <a:endParaRPr lang="es-MX" sz="1200" b="1" dirty="0"/>
          </a:p>
        </p:txBody>
      </p:sp>
      <p:sp>
        <p:nvSpPr>
          <p:cNvPr id="39" name="38 CuadroTexto"/>
          <p:cNvSpPr txBox="1"/>
          <p:nvPr/>
        </p:nvSpPr>
        <p:spPr>
          <a:xfrm>
            <a:off x="5580112" y="2913911"/>
            <a:ext cx="23042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Maderas comunes: </a:t>
            </a:r>
            <a:r>
              <a:rPr lang="es-MX" sz="1200" b="1" dirty="0" smtClean="0"/>
              <a:t>212 959 M</a:t>
            </a:r>
            <a:r>
              <a:rPr lang="es-MX" sz="1200" b="1" baseline="30000" dirty="0" smtClean="0"/>
              <a:t>3</a:t>
            </a:r>
            <a:r>
              <a:rPr lang="es-MX" sz="1200" b="1" dirty="0" smtClean="0"/>
              <a:t>r</a:t>
            </a:r>
            <a:endParaRPr lang="es-MX" sz="1200" b="1" dirty="0"/>
          </a:p>
        </p:txBody>
      </p:sp>
      <p:sp>
        <p:nvSpPr>
          <p:cNvPr id="40" name="39 CuadroTexto"/>
          <p:cNvSpPr txBox="1"/>
          <p:nvPr/>
        </p:nvSpPr>
        <p:spPr>
          <a:xfrm>
            <a:off x="5580112" y="3140968"/>
            <a:ext cx="22385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Lugar nacional: </a:t>
            </a:r>
            <a:r>
              <a:rPr lang="es-MX" sz="1200" b="1" dirty="0"/>
              <a:t>4</a:t>
            </a:r>
          </a:p>
        </p:txBody>
      </p:sp>
      <p:sp>
        <p:nvSpPr>
          <p:cNvPr id="41" name="40 CuadroTexto"/>
          <p:cNvSpPr txBox="1"/>
          <p:nvPr/>
        </p:nvSpPr>
        <p:spPr>
          <a:xfrm>
            <a:off x="5508104" y="3727302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Producción Pesquera 2014</a:t>
            </a:r>
            <a:endParaRPr lang="es-MX" dirty="0"/>
          </a:p>
        </p:txBody>
      </p:sp>
      <p:sp>
        <p:nvSpPr>
          <p:cNvPr id="42" name="41 CuadroTexto"/>
          <p:cNvSpPr txBox="1"/>
          <p:nvPr/>
        </p:nvSpPr>
        <p:spPr>
          <a:xfrm>
            <a:off x="5580112" y="4077738"/>
            <a:ext cx="27363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Volumen de producción total</a:t>
            </a:r>
            <a:r>
              <a:rPr lang="es-MX" sz="1200" b="1" dirty="0" smtClean="0"/>
              <a:t>: 3 791 ton</a:t>
            </a:r>
            <a:r>
              <a:rPr lang="es-MX" sz="1200" dirty="0" smtClean="0"/>
              <a:t>.</a:t>
            </a:r>
            <a:endParaRPr lang="es-MX" sz="1200" dirty="0"/>
          </a:p>
        </p:txBody>
      </p:sp>
      <p:sp>
        <p:nvSpPr>
          <p:cNvPr id="43" name="42 CuadroTexto"/>
          <p:cNvSpPr txBox="1"/>
          <p:nvPr/>
        </p:nvSpPr>
        <p:spPr>
          <a:xfrm>
            <a:off x="5580112" y="4653136"/>
            <a:ext cx="22385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Lugar nacional: </a:t>
            </a:r>
            <a:r>
              <a:rPr lang="es-MX" sz="1200" b="1" dirty="0" smtClean="0"/>
              <a:t>19</a:t>
            </a:r>
            <a:endParaRPr lang="es-MX" sz="1200" b="1" dirty="0"/>
          </a:p>
        </p:txBody>
      </p:sp>
      <p:sp>
        <p:nvSpPr>
          <p:cNvPr id="45" name="44 CuadroTexto"/>
          <p:cNvSpPr txBox="1"/>
          <p:nvPr/>
        </p:nvSpPr>
        <p:spPr>
          <a:xfrm>
            <a:off x="5580112" y="4293096"/>
            <a:ext cx="22385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Valor de la producción </a:t>
            </a:r>
            <a:r>
              <a:rPr lang="es-MX" sz="1200" b="1" dirty="0" smtClean="0"/>
              <a:t>160 537  </a:t>
            </a:r>
            <a:r>
              <a:rPr lang="es-MX" sz="1200" dirty="0" smtClean="0"/>
              <a:t>(miles de pesos)</a:t>
            </a:r>
            <a:endParaRPr lang="es-MX" sz="1200" dirty="0"/>
          </a:p>
        </p:txBody>
      </p:sp>
      <p:sp>
        <p:nvSpPr>
          <p:cNvPr id="46" name="45 CuadroTexto"/>
          <p:cNvSpPr txBox="1"/>
          <p:nvPr/>
        </p:nvSpPr>
        <p:spPr>
          <a:xfrm>
            <a:off x="5580112" y="5043171"/>
            <a:ext cx="32108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Volumen de producción de Langosta</a:t>
            </a:r>
            <a:r>
              <a:rPr lang="es-MX" sz="1200" b="1" dirty="0" smtClean="0"/>
              <a:t>: 278.5 ton</a:t>
            </a:r>
            <a:r>
              <a:rPr lang="es-MX" sz="1200" dirty="0" smtClean="0"/>
              <a:t>.</a:t>
            </a:r>
            <a:endParaRPr lang="es-MX" sz="1200" dirty="0"/>
          </a:p>
        </p:txBody>
      </p:sp>
      <p:sp>
        <p:nvSpPr>
          <p:cNvPr id="47" name="46 CuadroTexto"/>
          <p:cNvSpPr txBox="1"/>
          <p:nvPr/>
        </p:nvSpPr>
        <p:spPr>
          <a:xfrm>
            <a:off x="5580112" y="5229200"/>
            <a:ext cx="22385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Valor de la producción </a:t>
            </a:r>
            <a:r>
              <a:rPr lang="es-MX" sz="1200" b="1" dirty="0" smtClean="0"/>
              <a:t>46 712 </a:t>
            </a:r>
            <a:r>
              <a:rPr lang="es-MX" sz="1200" dirty="0" smtClean="0"/>
              <a:t>(miles de pesos)</a:t>
            </a:r>
            <a:endParaRPr lang="es-MX" sz="1200" dirty="0"/>
          </a:p>
        </p:txBody>
      </p:sp>
      <p:sp>
        <p:nvSpPr>
          <p:cNvPr id="48" name="47 CuadroTexto"/>
          <p:cNvSpPr txBox="1"/>
          <p:nvPr/>
        </p:nvSpPr>
        <p:spPr>
          <a:xfrm>
            <a:off x="5580112" y="5605789"/>
            <a:ext cx="22385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Lugar nacional: </a:t>
            </a:r>
            <a:r>
              <a:rPr lang="es-MX" sz="1200" b="1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036783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CuadroTexto"/>
          <p:cNvSpPr txBox="1"/>
          <p:nvPr/>
        </p:nvSpPr>
        <p:spPr>
          <a:xfrm>
            <a:off x="539552" y="836712"/>
            <a:ext cx="280831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b="1" dirty="0" smtClean="0"/>
              <a:t>Producto Interno Bruto </a:t>
            </a:r>
            <a:endParaRPr lang="es-MX" sz="900" b="1" dirty="0" smtClean="0"/>
          </a:p>
          <a:p>
            <a:pPr algn="ctr"/>
            <a:r>
              <a:rPr lang="es-MX" sz="1400" dirty="0" smtClean="0"/>
              <a:t>(Millones de pesos)</a:t>
            </a:r>
          </a:p>
          <a:p>
            <a:pPr algn="ctr"/>
            <a:r>
              <a:rPr lang="es-MX" sz="1400" b="1" dirty="0" smtClean="0"/>
              <a:t>A precios corrientes</a:t>
            </a:r>
            <a:endParaRPr lang="es-MX" sz="1400" b="1" dirty="0"/>
          </a:p>
        </p:txBody>
      </p:sp>
      <p:graphicFrame>
        <p:nvGraphicFramePr>
          <p:cNvPr id="7" name="13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33319962"/>
              </p:ext>
            </p:extLst>
          </p:nvPr>
        </p:nvGraphicFramePr>
        <p:xfrm>
          <a:off x="4211960" y="1020797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7 CuadroTexto"/>
          <p:cNvSpPr txBox="1"/>
          <p:nvPr/>
        </p:nvSpPr>
        <p:spPr>
          <a:xfrm>
            <a:off x="5868144" y="836712"/>
            <a:ext cx="280831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b="1" dirty="0"/>
              <a:t>P</a:t>
            </a:r>
            <a:r>
              <a:rPr lang="es-MX" b="1" dirty="0" smtClean="0"/>
              <a:t>roducto Interno Bruto</a:t>
            </a:r>
          </a:p>
          <a:p>
            <a:pPr algn="ctr"/>
            <a:r>
              <a:rPr lang="es-MX" sz="1400" dirty="0" smtClean="0"/>
              <a:t>Precios corrientes 2014</a:t>
            </a:r>
          </a:p>
          <a:p>
            <a:pPr algn="ctr"/>
            <a:r>
              <a:rPr lang="es-MX" sz="1400" dirty="0" smtClean="0"/>
              <a:t>Miles de millones de dólares USA</a:t>
            </a:r>
            <a:endParaRPr lang="es-MX" sz="1400" dirty="0"/>
          </a:p>
        </p:txBody>
      </p:sp>
      <p:sp>
        <p:nvSpPr>
          <p:cNvPr id="9" name="8 CuadroTexto"/>
          <p:cNvSpPr txBox="1"/>
          <p:nvPr/>
        </p:nvSpPr>
        <p:spPr>
          <a:xfrm>
            <a:off x="4572000" y="3717032"/>
            <a:ext cx="42484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000" dirty="0" smtClean="0"/>
              <a:t>Datos del Banco Mundial, México el INEGI.</a:t>
            </a:r>
            <a:endParaRPr lang="es-MX" sz="1000" dirty="0"/>
          </a:p>
          <a:p>
            <a:r>
              <a:rPr lang="es-MX" sz="1000" dirty="0" smtClean="0"/>
              <a:t>Dólar EUA. Tipo de cambio 1 dólar = 14.721 pesos mexicanos de diciembre de 2014.</a:t>
            </a:r>
          </a:p>
        </p:txBody>
      </p:sp>
      <p:sp>
        <p:nvSpPr>
          <p:cNvPr id="10" name="9 CuadroTexto"/>
          <p:cNvSpPr txBox="1"/>
          <p:nvPr/>
        </p:nvSpPr>
        <p:spPr>
          <a:xfrm>
            <a:off x="1295636" y="2852936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MX" sz="1400" dirty="0" smtClean="0"/>
              <a:t>2014</a:t>
            </a:r>
            <a:r>
              <a:rPr lang="es-MX" sz="1000" baseline="10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</a:t>
            </a:r>
            <a:endParaRPr lang="es-MX" sz="1000" baseline="100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1 CuadroTexto"/>
          <p:cNvSpPr txBox="1"/>
          <p:nvPr/>
        </p:nvSpPr>
        <p:spPr>
          <a:xfrm>
            <a:off x="899592" y="116632"/>
            <a:ext cx="7200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 smtClean="0">
                <a:latin typeface="Futura Md BT" panose="020B0602020204020303" pitchFamily="34" charset="0"/>
                <a:cs typeface="Arial" panose="020B0604020202020204" pitchFamily="34" charset="0"/>
              </a:rPr>
              <a:t>Tamaño de la economía del Estado de Quintana Roo</a:t>
            </a:r>
            <a:endParaRPr lang="es-MX" sz="2000" b="1" dirty="0">
              <a:latin typeface="Futura Md BT" panose="020B0602020204020303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0" name="19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0672262"/>
              </p:ext>
            </p:extLst>
          </p:nvPr>
        </p:nvGraphicFramePr>
        <p:xfrm>
          <a:off x="4572000" y="4365104"/>
          <a:ext cx="4392488" cy="204631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48882"/>
                <a:gridCol w="2043606"/>
              </a:tblGrid>
              <a:tr h="259159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s-MX" sz="14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Principales variables socioeconómicas</a:t>
                      </a:r>
                      <a:endParaRPr lang="es-MX" sz="1400" b="1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207327">
                <a:tc>
                  <a:txBody>
                    <a:bodyPr/>
                    <a:lstStyle/>
                    <a:p>
                      <a:pPr algn="ctr" fontAlgn="b"/>
                      <a:r>
                        <a:rPr lang="es-MX" sz="12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Variable</a:t>
                      </a:r>
                      <a:endParaRPr lang="es-MX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2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Dato</a:t>
                      </a:r>
                      <a:endParaRPr lang="es-MX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7327">
                <a:tc>
                  <a:txBody>
                    <a:bodyPr/>
                    <a:lstStyle/>
                    <a:p>
                      <a:pPr algn="just" fontAlgn="b"/>
                      <a:r>
                        <a:rPr lang="es-MX" sz="10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Población (Encuesta</a:t>
                      </a:r>
                      <a:r>
                        <a:rPr lang="es-MX" sz="1000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 intercensal 2015</a:t>
                      </a:r>
                      <a:r>
                        <a:rPr lang="es-MX" sz="10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es-MX" sz="10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1 501 562 (1.3</a:t>
                      </a:r>
                      <a:r>
                        <a:rPr lang="es-MX" sz="1000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s-MX" sz="10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% del total nacional)</a:t>
                      </a:r>
                      <a:endParaRPr lang="es-MX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7327">
                <a:tc>
                  <a:txBody>
                    <a:bodyPr/>
                    <a:lstStyle/>
                    <a:p>
                      <a:pPr algn="just" fontAlgn="b"/>
                      <a:r>
                        <a:rPr lang="es-MX" sz="10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Numero de </a:t>
                      </a:r>
                      <a:r>
                        <a:rPr lang="es-MX" sz="1000" u="none" strike="noStrike" dirty="0" err="1" smtClean="0">
                          <a:solidFill>
                            <a:schemeClr val="tx1"/>
                          </a:solidFill>
                          <a:effectLst/>
                        </a:rPr>
                        <a:t>Viv</a:t>
                      </a:r>
                      <a:r>
                        <a:rPr lang="es-MX" sz="10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.</a:t>
                      </a:r>
                      <a:r>
                        <a:rPr lang="es-MX" sz="1000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s-MX" sz="1000" u="none" strike="noStrike" baseline="0" dirty="0" err="1" smtClean="0">
                          <a:solidFill>
                            <a:schemeClr val="tx1"/>
                          </a:solidFill>
                          <a:effectLst/>
                        </a:rPr>
                        <a:t>Part</a:t>
                      </a:r>
                      <a:r>
                        <a:rPr lang="es-MX" sz="1000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. Habitadas</a:t>
                      </a:r>
                      <a:endParaRPr lang="es-MX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es-MX" sz="10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441 200</a:t>
                      </a:r>
                      <a:endParaRPr lang="es-MX" sz="10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7327">
                <a:tc>
                  <a:txBody>
                    <a:bodyPr/>
                    <a:lstStyle/>
                    <a:p>
                      <a:pPr algn="just" fontAlgn="b"/>
                      <a:r>
                        <a:rPr lang="es-MX" sz="10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Número de municipios</a:t>
                      </a:r>
                      <a:endParaRPr lang="es-MX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es-MX" sz="10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11</a:t>
                      </a:r>
                      <a:endParaRPr lang="es-MX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5262">
                <a:tc>
                  <a:txBody>
                    <a:bodyPr/>
                    <a:lstStyle/>
                    <a:p>
                      <a:pPr algn="just" fontAlgn="b"/>
                      <a:r>
                        <a:rPr lang="es-MX" sz="10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Producto Interno Bruto Estatal, 2014 (millones de pesos a precios de 2008)</a:t>
                      </a:r>
                      <a:endParaRPr lang="es-MX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es-MX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214</a:t>
                      </a:r>
                      <a:r>
                        <a:rPr lang="es-MX" sz="10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310.6</a:t>
                      </a:r>
                      <a:endParaRPr lang="es-MX" sz="10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5262">
                <a:tc>
                  <a:txBody>
                    <a:bodyPr/>
                    <a:lstStyle/>
                    <a:p>
                      <a:pPr algn="just" fontAlgn="b"/>
                      <a:r>
                        <a:rPr lang="es-MX" sz="1000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PIB 2014 a precios corrientes</a:t>
                      </a:r>
                      <a:r>
                        <a:rPr lang="es-MX" sz="10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es-MX" sz="10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 (millones de pesos)</a:t>
                      </a:r>
                      <a:endParaRPr lang="es-MX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es-MX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263</a:t>
                      </a:r>
                      <a:r>
                        <a:rPr lang="es-MX" sz="10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 742.5</a:t>
                      </a:r>
                      <a:endParaRPr lang="es-MX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7327"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MX" sz="8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Fuente: Elaboración Propia con datos del INEGI</a:t>
                      </a:r>
                      <a:endParaRPr lang="es-MX" sz="8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2" name="21 CuadroTexto"/>
          <p:cNvSpPr txBox="1"/>
          <p:nvPr/>
        </p:nvSpPr>
        <p:spPr>
          <a:xfrm>
            <a:off x="683568" y="4221088"/>
            <a:ext cx="3528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Producto Interno Bruto 2014 de los estados de la Península de Yucatán . Millones de </a:t>
            </a:r>
            <a:r>
              <a:rPr lang="es-MX" sz="1200" b="1" dirty="0" smtClean="0"/>
              <a:t>pesos constantes </a:t>
            </a:r>
            <a:r>
              <a:rPr lang="es-MX" sz="1200" dirty="0" smtClean="0"/>
              <a:t>de 2008</a:t>
            </a:r>
            <a:endParaRPr lang="es-MX" sz="1200" dirty="0"/>
          </a:p>
        </p:txBody>
      </p:sp>
      <p:sp>
        <p:nvSpPr>
          <p:cNvPr id="23" name="22 CuadroTexto"/>
          <p:cNvSpPr txBox="1"/>
          <p:nvPr/>
        </p:nvSpPr>
        <p:spPr>
          <a:xfrm>
            <a:off x="683568" y="6165884"/>
            <a:ext cx="34563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100" dirty="0" smtClean="0"/>
              <a:t>Fuente: Elaboración propia con datos del INEGI</a:t>
            </a:r>
            <a:endParaRPr lang="es-MX" sz="1100" dirty="0"/>
          </a:p>
        </p:txBody>
      </p:sp>
      <p:sp>
        <p:nvSpPr>
          <p:cNvPr id="6" name="5 CuadroTexto"/>
          <p:cNvSpPr txBox="1"/>
          <p:nvPr/>
        </p:nvSpPr>
        <p:spPr>
          <a:xfrm>
            <a:off x="2928926" y="3786190"/>
            <a:ext cx="10081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000" dirty="0" smtClean="0"/>
              <a:t>Total 262 825</a:t>
            </a:r>
            <a:endParaRPr lang="es-MX" sz="1000" b="1" dirty="0"/>
          </a:p>
        </p:txBody>
      </p:sp>
      <p:sp>
        <p:nvSpPr>
          <p:cNvPr id="18" name="17 CuadroTexto"/>
          <p:cNvSpPr txBox="1"/>
          <p:nvPr/>
        </p:nvSpPr>
        <p:spPr>
          <a:xfrm>
            <a:off x="1547664" y="5301208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900" dirty="0" smtClean="0"/>
              <a:t> 2014</a:t>
            </a:r>
            <a:r>
              <a:rPr lang="es-MX" sz="900" baseline="30000" dirty="0" smtClean="0"/>
              <a:t>r</a:t>
            </a:r>
            <a:endParaRPr lang="es-MX" sz="900" baseline="30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15" name="1 Gráfico"/>
          <p:cNvGraphicFramePr/>
          <p:nvPr>
            <p:extLst>
              <p:ext uri="{D42A27DB-BD31-4B8C-83A1-F6EECF244321}">
                <p14:modId xmlns:p14="http://schemas.microsoft.com/office/powerpoint/2010/main" val="1889939258"/>
              </p:ext>
            </p:extLst>
          </p:nvPr>
        </p:nvGraphicFramePr>
        <p:xfrm>
          <a:off x="857224" y="4643446"/>
          <a:ext cx="3471861" cy="13573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6" name="2 Gráfico"/>
          <p:cNvGraphicFramePr/>
          <p:nvPr>
            <p:extLst>
              <p:ext uri="{D42A27DB-BD31-4B8C-83A1-F6EECF244321}">
                <p14:modId xmlns:p14="http://schemas.microsoft.com/office/powerpoint/2010/main" val="3614646002"/>
              </p:ext>
            </p:extLst>
          </p:nvPr>
        </p:nvGraphicFramePr>
        <p:xfrm>
          <a:off x="500034" y="1643050"/>
          <a:ext cx="3500462" cy="26432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113472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>
            <a:normAutofit fontScale="90000"/>
          </a:bodyPr>
          <a:lstStyle/>
          <a:p>
            <a:r>
              <a:rPr lang="es-MX" sz="2000" dirty="0" smtClean="0">
                <a:latin typeface="Futura Md BT" panose="020B0602020204020303" pitchFamily="34" charset="0"/>
              </a:rPr>
              <a:t>Actividades Secundarias de Quintana Roo</a:t>
            </a:r>
            <a:endParaRPr lang="es-MX" sz="2000" dirty="0">
              <a:latin typeface="Futura Md BT" panose="020B0602020204020303" pitchFamily="34" charset="0"/>
            </a:endParaRPr>
          </a:p>
        </p:txBody>
      </p:sp>
      <p:sp>
        <p:nvSpPr>
          <p:cNvPr id="3" name="2 CuadroTexto"/>
          <p:cNvSpPr txBox="1"/>
          <p:nvPr/>
        </p:nvSpPr>
        <p:spPr>
          <a:xfrm>
            <a:off x="4918782" y="1186299"/>
            <a:ext cx="3024336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s-MX" sz="1400" dirty="0"/>
              <a:t>Unidades Económicas </a:t>
            </a:r>
            <a:r>
              <a:rPr lang="es-MX" sz="1400" dirty="0" smtClean="0"/>
              <a:t> 43 978  </a:t>
            </a:r>
            <a:endParaRPr lang="es-MX" sz="1400" dirty="0"/>
          </a:p>
        </p:txBody>
      </p:sp>
      <p:sp>
        <p:nvSpPr>
          <p:cNvPr id="4" name="3 CuadroTexto"/>
          <p:cNvSpPr txBox="1"/>
          <p:nvPr/>
        </p:nvSpPr>
        <p:spPr>
          <a:xfrm>
            <a:off x="683568" y="548680"/>
            <a:ext cx="7920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 smtClean="0">
                <a:latin typeface="Futura Md BT" panose="020B0602020204020303" pitchFamily="34" charset="0"/>
              </a:rPr>
              <a:t>Censos Económicos 2014, (Datos Oportunos)</a:t>
            </a:r>
            <a:endParaRPr lang="es-MX" dirty="0">
              <a:latin typeface="Futura Md BT" panose="020B0602020204020303" pitchFamily="34" charset="0"/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4932040" y="1412776"/>
            <a:ext cx="3384376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s-MX" sz="1400" dirty="0"/>
              <a:t>Personal </a:t>
            </a:r>
            <a:r>
              <a:rPr lang="es-MX" sz="1400" dirty="0" smtClean="0"/>
              <a:t>Ocupado     335 985  </a:t>
            </a:r>
            <a:endParaRPr lang="es-MX" sz="1400" dirty="0"/>
          </a:p>
        </p:txBody>
      </p:sp>
      <p:sp>
        <p:nvSpPr>
          <p:cNvPr id="6" name="5 CuadroTexto"/>
          <p:cNvSpPr txBox="1"/>
          <p:nvPr/>
        </p:nvSpPr>
        <p:spPr>
          <a:xfrm>
            <a:off x="4932040" y="2113692"/>
            <a:ext cx="3816424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Gastos por consumo de bienes </a:t>
            </a:r>
            <a:r>
              <a:rPr lang="es-MX" sz="1400" dirty="0"/>
              <a:t>y servicios </a:t>
            </a:r>
            <a:r>
              <a:rPr lang="es-MX" sz="1400" dirty="0" smtClean="0"/>
              <a:t>  </a:t>
            </a:r>
          </a:p>
          <a:p>
            <a:r>
              <a:rPr lang="es-MX" sz="1400" dirty="0" smtClean="0"/>
              <a:t>141 901 388  (miles de pesos</a:t>
            </a:r>
            <a:r>
              <a:rPr lang="es-MX" sz="1400" dirty="0" smtClean="0"/>
              <a:t>).</a:t>
            </a:r>
            <a:endParaRPr lang="es-MX" sz="1400" dirty="0"/>
          </a:p>
        </p:txBody>
      </p:sp>
      <p:sp>
        <p:nvSpPr>
          <p:cNvPr id="7" name="6 CuadroTexto"/>
          <p:cNvSpPr txBox="1"/>
          <p:nvPr/>
        </p:nvSpPr>
        <p:spPr>
          <a:xfrm>
            <a:off x="4932040" y="1628800"/>
            <a:ext cx="3143874" cy="52322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s-MX" sz="1400" dirty="0" smtClean="0"/>
              <a:t>Ingresos por suministro de bienes</a:t>
            </a:r>
          </a:p>
          <a:p>
            <a:r>
              <a:rPr lang="es-MX" sz="1400" dirty="0"/>
              <a:t>y servicios </a:t>
            </a:r>
            <a:r>
              <a:rPr lang="es-MX" sz="1400" dirty="0" smtClean="0"/>
              <a:t>193 379 472 (miles de pesos).</a:t>
            </a:r>
            <a:endParaRPr lang="es-MX" sz="1400" dirty="0"/>
          </a:p>
        </p:txBody>
      </p:sp>
      <p:graphicFrame>
        <p:nvGraphicFramePr>
          <p:cNvPr id="8" name="2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76905501"/>
              </p:ext>
            </p:extLst>
          </p:nvPr>
        </p:nvGraphicFramePr>
        <p:xfrm>
          <a:off x="4410236" y="2999575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8 CuadroTexto"/>
          <p:cNvSpPr txBox="1"/>
          <p:nvPr/>
        </p:nvSpPr>
        <p:spPr>
          <a:xfrm>
            <a:off x="4799980" y="5664180"/>
            <a:ext cx="41011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 smtClean="0"/>
              <a:t>Unidades Económicas 2013 por tamaño</a:t>
            </a:r>
            <a:endParaRPr lang="es-MX" sz="1600" dirty="0"/>
          </a:p>
        </p:txBody>
      </p:sp>
      <p:graphicFrame>
        <p:nvGraphicFramePr>
          <p:cNvPr id="10" name="4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34177692"/>
              </p:ext>
            </p:extLst>
          </p:nvPr>
        </p:nvGraphicFramePr>
        <p:xfrm>
          <a:off x="258181" y="2834593"/>
          <a:ext cx="4322754" cy="29523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10 CuadroTexto"/>
          <p:cNvSpPr txBox="1"/>
          <p:nvPr/>
        </p:nvSpPr>
        <p:spPr>
          <a:xfrm>
            <a:off x="458978" y="5664180"/>
            <a:ext cx="41011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 smtClean="0"/>
              <a:t>Unidades Económicas 2008 por tamaño</a:t>
            </a:r>
            <a:endParaRPr lang="es-MX" sz="1600" dirty="0"/>
          </a:p>
        </p:txBody>
      </p:sp>
      <p:sp>
        <p:nvSpPr>
          <p:cNvPr id="12" name="11 CuadroTexto"/>
          <p:cNvSpPr txBox="1"/>
          <p:nvPr/>
        </p:nvSpPr>
        <p:spPr>
          <a:xfrm>
            <a:off x="827584" y="1329199"/>
            <a:ext cx="302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/>
              <a:t>Unidades Económicas </a:t>
            </a:r>
            <a:r>
              <a:rPr lang="es-MX" sz="1400" dirty="0" smtClean="0"/>
              <a:t>38 794   </a:t>
            </a:r>
            <a:endParaRPr lang="es-MX" sz="1400" dirty="0"/>
          </a:p>
        </p:txBody>
      </p:sp>
      <p:sp>
        <p:nvSpPr>
          <p:cNvPr id="14" name="13 CuadroTexto"/>
          <p:cNvSpPr txBox="1"/>
          <p:nvPr/>
        </p:nvSpPr>
        <p:spPr>
          <a:xfrm>
            <a:off x="827584" y="1566664"/>
            <a:ext cx="302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Personal Ocupado 308 477   </a:t>
            </a:r>
            <a:endParaRPr lang="es-MX" sz="1400" dirty="0"/>
          </a:p>
        </p:txBody>
      </p:sp>
      <p:sp>
        <p:nvSpPr>
          <p:cNvPr id="15" name="14 CuadroTexto"/>
          <p:cNvSpPr txBox="1"/>
          <p:nvPr/>
        </p:nvSpPr>
        <p:spPr>
          <a:xfrm>
            <a:off x="827584" y="1781200"/>
            <a:ext cx="31839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1400" dirty="0" smtClean="0"/>
              <a:t>Ingresos por suministro de bienes</a:t>
            </a:r>
          </a:p>
          <a:p>
            <a:r>
              <a:rPr lang="es-MX" sz="1400" dirty="0"/>
              <a:t>y </a:t>
            </a:r>
            <a:r>
              <a:rPr lang="es-MX" sz="1400" dirty="0" smtClean="0"/>
              <a:t>servicios 162 158 053  (miles de pesos).</a:t>
            </a:r>
            <a:endParaRPr lang="es-MX" sz="1400" dirty="0"/>
          </a:p>
        </p:txBody>
      </p:sp>
      <p:sp>
        <p:nvSpPr>
          <p:cNvPr id="16" name="15 CuadroTexto"/>
          <p:cNvSpPr txBox="1"/>
          <p:nvPr/>
        </p:nvSpPr>
        <p:spPr>
          <a:xfrm>
            <a:off x="827584" y="2332514"/>
            <a:ext cx="3816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Gastos por consumo de bienes </a:t>
            </a:r>
            <a:r>
              <a:rPr lang="es-MX" sz="1400" dirty="0"/>
              <a:t>y servicios </a:t>
            </a:r>
            <a:r>
              <a:rPr lang="es-MX" sz="1400" dirty="0" smtClean="0"/>
              <a:t>  </a:t>
            </a:r>
          </a:p>
          <a:p>
            <a:r>
              <a:rPr lang="es-MX" sz="1400" dirty="0"/>
              <a:t> </a:t>
            </a:r>
            <a:r>
              <a:rPr lang="es-MX" sz="1400" dirty="0" smtClean="0"/>
              <a:t>117 271 823 (miles de pesos).</a:t>
            </a:r>
            <a:endParaRPr lang="es-MX" sz="1400" dirty="0"/>
          </a:p>
        </p:txBody>
      </p:sp>
      <p:sp>
        <p:nvSpPr>
          <p:cNvPr id="17" name="16 CuadroTexto"/>
          <p:cNvSpPr txBox="1"/>
          <p:nvPr/>
        </p:nvSpPr>
        <p:spPr>
          <a:xfrm>
            <a:off x="1559903" y="971436"/>
            <a:ext cx="10678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2008</a:t>
            </a:r>
            <a:endParaRPr lang="es-MX" dirty="0"/>
          </a:p>
        </p:txBody>
      </p:sp>
      <p:sp>
        <p:nvSpPr>
          <p:cNvPr id="18" name="17 CuadroTexto"/>
          <p:cNvSpPr txBox="1"/>
          <p:nvPr/>
        </p:nvSpPr>
        <p:spPr>
          <a:xfrm>
            <a:off x="5664359" y="899428"/>
            <a:ext cx="10678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2013</a:t>
            </a:r>
            <a:endParaRPr lang="es-MX" dirty="0"/>
          </a:p>
        </p:txBody>
      </p:sp>
      <p:sp>
        <p:nvSpPr>
          <p:cNvPr id="19" name="18 CuadroTexto"/>
          <p:cNvSpPr txBox="1"/>
          <p:nvPr/>
        </p:nvSpPr>
        <p:spPr>
          <a:xfrm>
            <a:off x="5868144" y="6252974"/>
            <a:ext cx="273630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MX" sz="800" dirty="0" smtClean="0"/>
              <a:t>Los Censos Económicos se hicieron en 2014 con datos 2013.</a:t>
            </a:r>
            <a:endParaRPr lang="es-MX" sz="800" dirty="0"/>
          </a:p>
        </p:txBody>
      </p:sp>
    </p:spTree>
    <p:extLst>
      <p:ext uri="{BB962C8B-B14F-4D97-AF65-F5344CB8AC3E}">
        <p14:creationId xmlns:p14="http://schemas.microsoft.com/office/powerpoint/2010/main" val="3182770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 anchor="ctr">
            <a:normAutofit fontScale="90000"/>
          </a:bodyPr>
          <a:lstStyle/>
          <a:p>
            <a:r>
              <a:rPr lang="es-MX" dirty="0" smtClean="0">
                <a:latin typeface="Futura Md BT" panose="020B0602020204020303" pitchFamily="34" charset="0"/>
              </a:rPr>
              <a:t>Servicios</a:t>
            </a:r>
            <a:endParaRPr lang="es-MX" dirty="0">
              <a:latin typeface="Futura Md BT" panose="020B0602020204020303" pitchFamily="34" charset="0"/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827584" y="836712"/>
            <a:ext cx="7488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 smtClean="0"/>
              <a:t>Turismo 2014</a:t>
            </a:r>
            <a:endParaRPr lang="es-MX" dirty="0"/>
          </a:p>
        </p:txBody>
      </p:sp>
      <p:sp>
        <p:nvSpPr>
          <p:cNvPr id="3" name="2 CuadroTexto"/>
          <p:cNvSpPr txBox="1"/>
          <p:nvPr/>
        </p:nvSpPr>
        <p:spPr>
          <a:xfrm>
            <a:off x="827584" y="1700808"/>
            <a:ext cx="12601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Hoteles   </a:t>
            </a:r>
            <a:r>
              <a:rPr lang="es-MX" sz="1400" b="1" dirty="0" smtClean="0"/>
              <a:t>931 </a:t>
            </a:r>
            <a:endParaRPr lang="es-MX" sz="1400" b="1" dirty="0"/>
          </a:p>
        </p:txBody>
      </p:sp>
      <p:sp>
        <p:nvSpPr>
          <p:cNvPr id="5" name="4 CuadroTexto"/>
          <p:cNvSpPr txBox="1"/>
          <p:nvPr/>
        </p:nvSpPr>
        <p:spPr>
          <a:xfrm>
            <a:off x="827584" y="1254532"/>
            <a:ext cx="2520280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dirty="0" smtClean="0"/>
              <a:t>Infraestructura Hotelera</a:t>
            </a:r>
          </a:p>
          <a:p>
            <a:pPr algn="ctr"/>
            <a:r>
              <a:rPr lang="es-MX" sz="900" b="1" dirty="0" smtClean="0"/>
              <a:t>(diciembre )</a:t>
            </a:r>
            <a:endParaRPr lang="es-MX" sz="900" b="1" dirty="0"/>
          </a:p>
        </p:txBody>
      </p:sp>
      <p:sp>
        <p:nvSpPr>
          <p:cNvPr id="6" name="5 CuadroTexto"/>
          <p:cNvSpPr txBox="1"/>
          <p:nvPr/>
        </p:nvSpPr>
        <p:spPr>
          <a:xfrm>
            <a:off x="2195736" y="1700808"/>
            <a:ext cx="13681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Cuartos  </a:t>
            </a:r>
            <a:r>
              <a:rPr lang="es-MX" sz="1400" b="1" dirty="0" smtClean="0"/>
              <a:t>88 280</a:t>
            </a:r>
            <a:endParaRPr lang="es-MX" sz="1400" b="1" dirty="0"/>
          </a:p>
        </p:txBody>
      </p:sp>
      <p:sp>
        <p:nvSpPr>
          <p:cNvPr id="7" name="6 CuadroTexto"/>
          <p:cNvSpPr txBox="1"/>
          <p:nvPr/>
        </p:nvSpPr>
        <p:spPr>
          <a:xfrm>
            <a:off x="4572000" y="1196752"/>
            <a:ext cx="34563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dirty="0" smtClean="0"/>
              <a:t>Afluencia a Zonas Arqueológicas    </a:t>
            </a:r>
          </a:p>
          <a:p>
            <a:pPr algn="ctr"/>
            <a:r>
              <a:rPr lang="es-MX" sz="1400" dirty="0" smtClean="0"/>
              <a:t> </a:t>
            </a:r>
            <a:r>
              <a:rPr lang="es-MX" sz="1400" b="1" dirty="0" smtClean="0"/>
              <a:t>2 142 702    Personas</a:t>
            </a:r>
            <a:endParaRPr lang="es-MX" sz="1400" b="1" dirty="0"/>
          </a:p>
        </p:txBody>
      </p:sp>
      <p:sp>
        <p:nvSpPr>
          <p:cNvPr id="8" name="7 CuadroTexto"/>
          <p:cNvSpPr txBox="1"/>
          <p:nvPr/>
        </p:nvSpPr>
        <p:spPr>
          <a:xfrm>
            <a:off x="7031496" y="3212976"/>
            <a:ext cx="13569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b="1" dirty="0" smtClean="0"/>
              <a:t>14 497 251</a:t>
            </a:r>
            <a:endParaRPr lang="es-MX" sz="1400" b="1" dirty="0"/>
          </a:p>
        </p:txBody>
      </p:sp>
      <p:sp>
        <p:nvSpPr>
          <p:cNvPr id="9" name="8 CuadroTexto"/>
          <p:cNvSpPr txBox="1"/>
          <p:nvPr/>
        </p:nvSpPr>
        <p:spPr>
          <a:xfrm>
            <a:off x="4860032" y="2298269"/>
            <a:ext cx="1800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Turistas</a:t>
            </a:r>
            <a:endParaRPr lang="es-MX" sz="1400" dirty="0"/>
          </a:p>
        </p:txBody>
      </p:sp>
      <p:sp>
        <p:nvSpPr>
          <p:cNvPr id="10" name="9 CuadroTexto"/>
          <p:cNvSpPr txBox="1"/>
          <p:nvPr/>
        </p:nvSpPr>
        <p:spPr>
          <a:xfrm>
            <a:off x="4882480" y="2606046"/>
            <a:ext cx="19217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Visitantes en Crucero</a:t>
            </a:r>
            <a:endParaRPr lang="es-MX" sz="1400" dirty="0"/>
          </a:p>
        </p:txBody>
      </p:sp>
      <p:sp>
        <p:nvSpPr>
          <p:cNvPr id="11" name="10 CuadroTexto"/>
          <p:cNvSpPr txBox="1"/>
          <p:nvPr/>
        </p:nvSpPr>
        <p:spPr>
          <a:xfrm>
            <a:off x="4860032" y="2913823"/>
            <a:ext cx="18722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México- Belice</a:t>
            </a:r>
            <a:endParaRPr lang="es-MX" sz="1400" dirty="0"/>
          </a:p>
        </p:txBody>
      </p:sp>
      <p:sp>
        <p:nvSpPr>
          <p:cNvPr id="12" name="11 CuadroTexto"/>
          <p:cNvSpPr txBox="1"/>
          <p:nvPr/>
        </p:nvSpPr>
        <p:spPr>
          <a:xfrm>
            <a:off x="4680012" y="1990492"/>
            <a:ext cx="34923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/>
              <a:t>Turistas y visitantes que visitaron el Estado </a:t>
            </a:r>
          </a:p>
        </p:txBody>
      </p:sp>
      <p:sp>
        <p:nvSpPr>
          <p:cNvPr id="13" name="12 CuadroTexto"/>
          <p:cNvSpPr txBox="1"/>
          <p:nvPr/>
        </p:nvSpPr>
        <p:spPr>
          <a:xfrm>
            <a:off x="4860032" y="3140968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Total</a:t>
            </a:r>
            <a:endParaRPr lang="es-MX" dirty="0"/>
          </a:p>
        </p:txBody>
      </p:sp>
      <p:sp>
        <p:nvSpPr>
          <p:cNvPr id="14" name="13 CuadroTexto"/>
          <p:cNvSpPr txBox="1"/>
          <p:nvPr/>
        </p:nvSpPr>
        <p:spPr>
          <a:xfrm>
            <a:off x="6959488" y="2621599"/>
            <a:ext cx="13569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/>
              <a:t> </a:t>
            </a:r>
            <a:r>
              <a:rPr lang="es-MX" sz="1400" dirty="0" smtClean="0"/>
              <a:t>  3 821  533</a:t>
            </a:r>
            <a:endParaRPr lang="es-MX" sz="1400" dirty="0"/>
          </a:p>
        </p:txBody>
      </p:sp>
      <p:sp>
        <p:nvSpPr>
          <p:cNvPr id="15" name="14 CuadroTexto"/>
          <p:cNvSpPr txBox="1"/>
          <p:nvPr/>
        </p:nvSpPr>
        <p:spPr>
          <a:xfrm>
            <a:off x="6959488" y="2298269"/>
            <a:ext cx="13569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 10 137  509</a:t>
            </a:r>
            <a:endParaRPr lang="es-MX" sz="1400" dirty="0"/>
          </a:p>
        </p:txBody>
      </p:sp>
      <p:sp>
        <p:nvSpPr>
          <p:cNvPr id="16" name="15 CuadroTexto"/>
          <p:cNvSpPr txBox="1"/>
          <p:nvPr/>
        </p:nvSpPr>
        <p:spPr>
          <a:xfrm>
            <a:off x="7247520" y="2905199"/>
            <a:ext cx="13569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538 209  </a:t>
            </a:r>
            <a:endParaRPr lang="es-MX" sz="1400" dirty="0"/>
          </a:p>
        </p:txBody>
      </p:sp>
      <p:cxnSp>
        <p:nvCxnSpPr>
          <p:cNvPr id="19" name="18 Conector recto"/>
          <p:cNvCxnSpPr/>
          <p:nvPr/>
        </p:nvCxnSpPr>
        <p:spPr>
          <a:xfrm>
            <a:off x="7164288" y="3212976"/>
            <a:ext cx="780864" cy="0"/>
          </a:xfrm>
          <a:prstGeom prst="line">
            <a:avLst/>
          </a:prstGeom>
          <a:ln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21 CuadroTexto"/>
          <p:cNvSpPr txBox="1"/>
          <p:nvPr/>
        </p:nvSpPr>
        <p:spPr>
          <a:xfrm>
            <a:off x="827584" y="2190547"/>
            <a:ext cx="27054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dirty="0" smtClean="0"/>
              <a:t>Ocupación Hotelera Promedio </a:t>
            </a:r>
            <a:r>
              <a:rPr lang="es-MX" sz="1400" b="1" dirty="0" smtClean="0"/>
              <a:t>69.2% </a:t>
            </a:r>
            <a:endParaRPr lang="es-MX" sz="1400" b="1" dirty="0"/>
          </a:p>
        </p:txBody>
      </p:sp>
      <p:sp>
        <p:nvSpPr>
          <p:cNvPr id="23" name="22 CuadroTexto"/>
          <p:cNvSpPr txBox="1"/>
          <p:nvPr/>
        </p:nvSpPr>
        <p:spPr>
          <a:xfrm>
            <a:off x="971600" y="2775487"/>
            <a:ext cx="27363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Estadía (días promedio) </a:t>
            </a:r>
            <a:r>
              <a:rPr lang="es-MX" sz="1400" b="1" dirty="0" smtClean="0"/>
              <a:t>3.6</a:t>
            </a:r>
            <a:endParaRPr lang="es-MX" sz="1400" b="1" dirty="0"/>
          </a:p>
        </p:txBody>
      </p:sp>
      <p:sp>
        <p:nvSpPr>
          <p:cNvPr id="24" name="23 CuadroTexto"/>
          <p:cNvSpPr txBox="1"/>
          <p:nvPr/>
        </p:nvSpPr>
        <p:spPr>
          <a:xfrm>
            <a:off x="971600" y="3140968"/>
            <a:ext cx="27363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dirty="0" smtClean="0"/>
              <a:t>Derrama Económica </a:t>
            </a:r>
          </a:p>
          <a:p>
            <a:pPr algn="ctr"/>
            <a:r>
              <a:rPr lang="es-MX" sz="1400" b="1" dirty="0" smtClean="0"/>
              <a:t>8 258.9 </a:t>
            </a:r>
            <a:r>
              <a:rPr lang="es-MX" sz="1400" dirty="0" smtClean="0"/>
              <a:t>(millones de dólares)</a:t>
            </a:r>
            <a:endParaRPr lang="es-MX" sz="1400" dirty="0"/>
          </a:p>
        </p:txBody>
      </p:sp>
      <p:graphicFrame>
        <p:nvGraphicFramePr>
          <p:cNvPr id="42" name="3 Gráfico"/>
          <p:cNvGraphicFramePr/>
          <p:nvPr>
            <p:extLst>
              <p:ext uri="{D42A27DB-BD31-4B8C-83A1-F6EECF244321}">
                <p14:modId xmlns:p14="http://schemas.microsoft.com/office/powerpoint/2010/main" val="1759506428"/>
              </p:ext>
            </p:extLst>
          </p:nvPr>
        </p:nvGraphicFramePr>
        <p:xfrm>
          <a:off x="755576" y="4149080"/>
          <a:ext cx="3672408" cy="2088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3" name="1 Gráfico"/>
          <p:cNvGraphicFramePr/>
          <p:nvPr>
            <p:extLst>
              <p:ext uri="{D42A27DB-BD31-4B8C-83A1-F6EECF244321}">
                <p14:modId xmlns:p14="http://schemas.microsoft.com/office/powerpoint/2010/main" val="762925965"/>
              </p:ext>
            </p:extLst>
          </p:nvPr>
        </p:nvGraphicFramePr>
        <p:xfrm>
          <a:off x="4781550" y="4221088"/>
          <a:ext cx="3143249" cy="2265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6" name="45 CuadroTexto"/>
          <p:cNvSpPr txBox="1"/>
          <p:nvPr/>
        </p:nvSpPr>
        <p:spPr>
          <a:xfrm>
            <a:off x="1043608" y="3645024"/>
            <a:ext cx="3240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b="1" dirty="0" smtClean="0"/>
              <a:t>Cuartos de Hotel por principales Entidades Federativas 2013</a:t>
            </a:r>
            <a:endParaRPr lang="es-MX" sz="1400" b="1" dirty="0"/>
          </a:p>
        </p:txBody>
      </p:sp>
      <p:sp>
        <p:nvSpPr>
          <p:cNvPr id="47" name="46 CuadroTexto"/>
          <p:cNvSpPr txBox="1"/>
          <p:nvPr/>
        </p:nvSpPr>
        <p:spPr>
          <a:xfrm>
            <a:off x="4716016" y="3573016"/>
            <a:ext cx="36564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b="1" dirty="0" smtClean="0"/>
              <a:t>Centros de hospedaje por principales Entidades Federativas 2013</a:t>
            </a:r>
            <a:endParaRPr lang="es-MX" sz="1400" b="1" dirty="0"/>
          </a:p>
        </p:txBody>
      </p:sp>
      <p:sp>
        <p:nvSpPr>
          <p:cNvPr id="48" name="47 CuadroTexto"/>
          <p:cNvSpPr txBox="1"/>
          <p:nvPr/>
        </p:nvSpPr>
        <p:spPr>
          <a:xfrm>
            <a:off x="467544" y="4221088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900" b="1" dirty="0" smtClean="0"/>
              <a:t>Quintana Roo </a:t>
            </a:r>
            <a:r>
              <a:rPr lang="es-MX" sz="900" b="1" dirty="0" err="1" smtClean="0"/>
              <a:t>Ier</a:t>
            </a:r>
            <a:r>
              <a:rPr lang="es-MX" sz="900" b="1" dirty="0" smtClean="0"/>
              <a:t>.</a:t>
            </a:r>
          </a:p>
          <a:p>
            <a:pPr algn="ctr"/>
            <a:r>
              <a:rPr lang="es-MX" sz="900" b="1" dirty="0" smtClean="0"/>
              <a:t> Lugar  Nacional</a:t>
            </a:r>
            <a:endParaRPr lang="es-MX" sz="900" b="1" dirty="0"/>
          </a:p>
        </p:txBody>
      </p:sp>
      <p:sp>
        <p:nvSpPr>
          <p:cNvPr id="49" name="48 CuadroTexto"/>
          <p:cNvSpPr txBox="1"/>
          <p:nvPr/>
        </p:nvSpPr>
        <p:spPr>
          <a:xfrm>
            <a:off x="7596336" y="4509120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900" b="1" dirty="0" smtClean="0"/>
              <a:t>Quintana Roo 4o.</a:t>
            </a:r>
          </a:p>
          <a:p>
            <a:pPr algn="ctr"/>
            <a:r>
              <a:rPr lang="es-MX" sz="900" b="1" dirty="0" smtClean="0"/>
              <a:t> Lugar  Nacional</a:t>
            </a:r>
            <a:endParaRPr lang="es-MX" sz="900" b="1" dirty="0"/>
          </a:p>
        </p:txBody>
      </p:sp>
      <p:sp>
        <p:nvSpPr>
          <p:cNvPr id="52" name="51 CuadroTexto"/>
          <p:cNvSpPr txBox="1"/>
          <p:nvPr/>
        </p:nvSpPr>
        <p:spPr>
          <a:xfrm>
            <a:off x="1457654" y="6362219"/>
            <a:ext cx="468052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800" dirty="0" smtClean="0"/>
              <a:t>Fuente: Elaboración propia con datos del INEGI. AE y G por entidad federativa.  </a:t>
            </a:r>
            <a:endParaRPr lang="es-MX" sz="800" dirty="0"/>
          </a:p>
        </p:txBody>
      </p:sp>
      <p:sp>
        <p:nvSpPr>
          <p:cNvPr id="28" name="27 CuadroTexto"/>
          <p:cNvSpPr txBox="1"/>
          <p:nvPr/>
        </p:nvSpPr>
        <p:spPr>
          <a:xfrm>
            <a:off x="5148064" y="5157192"/>
            <a:ext cx="6480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800" dirty="0" smtClean="0"/>
              <a:t>24 </a:t>
            </a:r>
          </a:p>
          <a:p>
            <a:pPr algn="ctr"/>
            <a:r>
              <a:rPr lang="es-MX" sz="800" dirty="0" smtClean="0"/>
              <a:t>Estados</a:t>
            </a:r>
            <a:endParaRPr lang="es-MX" sz="800" dirty="0"/>
          </a:p>
        </p:txBody>
      </p:sp>
    </p:spTree>
    <p:extLst>
      <p:ext uri="{BB962C8B-B14F-4D97-AF65-F5344CB8AC3E}">
        <p14:creationId xmlns:p14="http://schemas.microsoft.com/office/powerpoint/2010/main" val="2577757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 smtClean="0"/>
              <a:t>Salud 2014</a:t>
            </a:r>
            <a:endParaRPr lang="es-MX" dirty="0"/>
          </a:p>
        </p:txBody>
      </p:sp>
      <p:sp>
        <p:nvSpPr>
          <p:cNvPr id="6" name="5 Marcador de contenido"/>
          <p:cNvSpPr txBox="1">
            <a:spLocks noGrp="1"/>
          </p:cNvSpPr>
          <p:nvPr>
            <p:ph idx="1"/>
          </p:nvPr>
        </p:nvSpPr>
        <p:spPr>
          <a:xfrm>
            <a:off x="457200" y="1600200"/>
            <a:ext cx="3250704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Total de Unidades Médicas de las</a:t>
            </a:r>
          </a:p>
          <a:p>
            <a:pPr>
              <a:buNone/>
            </a:pPr>
            <a:r>
              <a:rPr lang="es-MX" sz="1400" dirty="0" smtClean="0"/>
              <a:t> Instituciones del Sector Público  </a:t>
            </a:r>
            <a:r>
              <a:rPr lang="es-MX" sz="1400" b="1" dirty="0" smtClean="0"/>
              <a:t>257</a:t>
            </a:r>
            <a:endParaRPr lang="es-MX" sz="1400" b="1" dirty="0"/>
          </a:p>
        </p:txBody>
      </p:sp>
      <p:sp>
        <p:nvSpPr>
          <p:cNvPr id="7" name="6 Abrir llave"/>
          <p:cNvSpPr/>
          <p:nvPr/>
        </p:nvSpPr>
        <p:spPr>
          <a:xfrm>
            <a:off x="3563888" y="1397676"/>
            <a:ext cx="1960004" cy="874549"/>
          </a:xfrm>
          <a:prstGeom prst="leftBrace">
            <a:avLst>
              <a:gd name="adj1" fmla="val 18077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8" name="7 CuadroTexto"/>
          <p:cNvSpPr txBox="1"/>
          <p:nvPr/>
        </p:nvSpPr>
        <p:spPr>
          <a:xfrm>
            <a:off x="5091844" y="1484784"/>
            <a:ext cx="21602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De consulta Externa  </a:t>
            </a:r>
            <a:r>
              <a:rPr lang="es-MX" sz="1400" b="1" dirty="0" smtClean="0"/>
              <a:t>237</a:t>
            </a:r>
            <a:endParaRPr lang="es-MX" sz="1400" b="1" dirty="0"/>
          </a:p>
        </p:txBody>
      </p:sp>
      <p:sp>
        <p:nvSpPr>
          <p:cNvPr id="9" name="8 CuadroTexto"/>
          <p:cNvSpPr txBox="1"/>
          <p:nvPr/>
        </p:nvSpPr>
        <p:spPr>
          <a:xfrm>
            <a:off x="5076056" y="1681063"/>
            <a:ext cx="33123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De Hospitalización General  </a:t>
            </a:r>
            <a:r>
              <a:rPr lang="es-MX" sz="1400" b="1" dirty="0" smtClean="0"/>
              <a:t>16</a:t>
            </a:r>
            <a:endParaRPr lang="es-MX" sz="1400" b="1" dirty="0"/>
          </a:p>
        </p:txBody>
      </p:sp>
      <p:sp>
        <p:nvSpPr>
          <p:cNvPr id="10" name="9 CuadroTexto"/>
          <p:cNvSpPr txBox="1"/>
          <p:nvPr/>
        </p:nvSpPr>
        <p:spPr>
          <a:xfrm>
            <a:off x="5076056" y="1897087"/>
            <a:ext cx="31683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De Hospitalización Especializada   </a:t>
            </a:r>
            <a:r>
              <a:rPr lang="es-MX" sz="1400" b="1" dirty="0" smtClean="0"/>
              <a:t>4</a:t>
            </a:r>
            <a:endParaRPr lang="es-MX" sz="1400" b="1" dirty="0"/>
          </a:p>
        </p:txBody>
      </p:sp>
      <p:sp>
        <p:nvSpPr>
          <p:cNvPr id="11" name="10 CuadroTexto"/>
          <p:cNvSpPr txBox="1"/>
          <p:nvPr/>
        </p:nvSpPr>
        <p:spPr>
          <a:xfrm>
            <a:off x="467544" y="4082298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Personal Médico</a:t>
            </a:r>
            <a:endParaRPr lang="es-MX" dirty="0"/>
          </a:p>
        </p:txBody>
      </p:sp>
      <p:sp>
        <p:nvSpPr>
          <p:cNvPr id="12" name="11 Abrir llave"/>
          <p:cNvSpPr/>
          <p:nvPr/>
        </p:nvSpPr>
        <p:spPr>
          <a:xfrm>
            <a:off x="2339752" y="3429000"/>
            <a:ext cx="864096" cy="1675928"/>
          </a:xfrm>
          <a:prstGeom prst="leftBrace">
            <a:avLst>
              <a:gd name="adj1" fmla="val 8333"/>
              <a:gd name="adj2" fmla="val 4788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3" name="12 CuadroTexto"/>
          <p:cNvSpPr txBox="1"/>
          <p:nvPr/>
        </p:nvSpPr>
        <p:spPr>
          <a:xfrm>
            <a:off x="3275856" y="3429000"/>
            <a:ext cx="52565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Médicos Generales Y/o Familiares   676</a:t>
            </a:r>
            <a:endParaRPr lang="es-MX" sz="1400" dirty="0"/>
          </a:p>
        </p:txBody>
      </p:sp>
      <p:sp>
        <p:nvSpPr>
          <p:cNvPr id="14" name="13 CuadroTexto"/>
          <p:cNvSpPr txBox="1"/>
          <p:nvPr/>
        </p:nvSpPr>
        <p:spPr>
          <a:xfrm>
            <a:off x="3275856" y="3717032"/>
            <a:ext cx="26282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Médicos Especialistas   1 348</a:t>
            </a:r>
            <a:endParaRPr lang="es-MX" sz="1400" dirty="0"/>
          </a:p>
        </p:txBody>
      </p:sp>
      <p:sp>
        <p:nvSpPr>
          <p:cNvPr id="15" name="14 CuadroTexto"/>
          <p:cNvSpPr txBox="1"/>
          <p:nvPr/>
        </p:nvSpPr>
        <p:spPr>
          <a:xfrm>
            <a:off x="3275856" y="4005064"/>
            <a:ext cx="17439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Residentes    138</a:t>
            </a:r>
            <a:endParaRPr lang="es-MX" sz="1400" dirty="0"/>
          </a:p>
        </p:txBody>
      </p:sp>
      <p:sp>
        <p:nvSpPr>
          <p:cNvPr id="16" name="15 CuadroTexto"/>
          <p:cNvSpPr txBox="1"/>
          <p:nvPr/>
        </p:nvSpPr>
        <p:spPr>
          <a:xfrm>
            <a:off x="3275856" y="4273351"/>
            <a:ext cx="40324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Internos y Pasantes  189</a:t>
            </a:r>
            <a:endParaRPr lang="es-MX" sz="1400" dirty="0"/>
          </a:p>
        </p:txBody>
      </p:sp>
      <p:sp>
        <p:nvSpPr>
          <p:cNvPr id="17" name="16 CuadroTexto"/>
          <p:cNvSpPr txBox="1"/>
          <p:nvPr/>
        </p:nvSpPr>
        <p:spPr>
          <a:xfrm>
            <a:off x="3275856" y="4797152"/>
            <a:ext cx="30401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En labores administrativas  194</a:t>
            </a:r>
            <a:endParaRPr lang="es-MX" sz="1400" dirty="0"/>
          </a:p>
        </p:txBody>
      </p:sp>
      <p:sp>
        <p:nvSpPr>
          <p:cNvPr id="18" name="17 CuadroTexto"/>
          <p:cNvSpPr txBox="1"/>
          <p:nvPr/>
        </p:nvSpPr>
        <p:spPr>
          <a:xfrm>
            <a:off x="3264632" y="4509120"/>
            <a:ext cx="38996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Odontólogos   134</a:t>
            </a:r>
            <a:endParaRPr lang="es-MX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539552" y="116632"/>
            <a:ext cx="468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 smtClean="0">
                <a:latin typeface="Futura Md BT" panose="020B0602020204020303" pitchFamily="34" charset="0"/>
              </a:rPr>
              <a:t>Comunicaciones y Transportes</a:t>
            </a:r>
            <a:endParaRPr lang="es-MX" sz="2000" dirty="0">
              <a:latin typeface="Futura Md BT" panose="020B0602020204020303" pitchFamily="34" charset="0"/>
            </a:endParaRPr>
          </a:p>
        </p:txBody>
      </p:sp>
      <p:graphicFrame>
        <p:nvGraphicFramePr>
          <p:cNvPr id="28" name="3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34555468"/>
              </p:ext>
            </p:extLst>
          </p:nvPr>
        </p:nvGraphicFramePr>
        <p:xfrm>
          <a:off x="251520" y="2204864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9" name="2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95591881"/>
              </p:ext>
            </p:extLst>
          </p:nvPr>
        </p:nvGraphicFramePr>
        <p:xfrm>
          <a:off x="4788024" y="2373546"/>
          <a:ext cx="3888432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0" name="29 Rectángulo"/>
          <p:cNvSpPr/>
          <p:nvPr/>
        </p:nvSpPr>
        <p:spPr>
          <a:xfrm>
            <a:off x="6588224" y="2060848"/>
            <a:ext cx="16535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dirty="0"/>
              <a:t>Tipo de servicio</a:t>
            </a:r>
          </a:p>
        </p:txBody>
      </p:sp>
      <p:sp>
        <p:nvSpPr>
          <p:cNvPr id="31" name="30 Rectángulo"/>
          <p:cNvSpPr/>
          <p:nvPr/>
        </p:nvSpPr>
        <p:spPr>
          <a:xfrm>
            <a:off x="1619672" y="2123564"/>
            <a:ext cx="18062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dirty="0"/>
              <a:t>Clase de vehículo</a:t>
            </a:r>
          </a:p>
        </p:txBody>
      </p:sp>
      <p:sp>
        <p:nvSpPr>
          <p:cNvPr id="32" name="31 Rectángulo"/>
          <p:cNvSpPr/>
          <p:nvPr/>
        </p:nvSpPr>
        <p:spPr>
          <a:xfrm>
            <a:off x="2699792" y="836712"/>
            <a:ext cx="38767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2000" dirty="0">
                <a:latin typeface="Futura Md BT" panose="020B0602020204020303" pitchFamily="34" charset="0"/>
              </a:rPr>
              <a:t>Vehículos de motor registrados </a:t>
            </a:r>
          </a:p>
        </p:txBody>
      </p:sp>
      <p:sp>
        <p:nvSpPr>
          <p:cNvPr id="34" name="33 CuadroTexto"/>
          <p:cNvSpPr txBox="1"/>
          <p:nvPr/>
        </p:nvSpPr>
        <p:spPr>
          <a:xfrm>
            <a:off x="4031940" y="1484784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 smtClean="0"/>
              <a:t>2014</a:t>
            </a:r>
            <a:endParaRPr lang="es-MX" dirty="0"/>
          </a:p>
        </p:txBody>
      </p:sp>
      <p:pic>
        <p:nvPicPr>
          <p:cNvPr id="1026" name="Picture 2" descr="http://www.elespectador.com.mx/wp-content/uploads/2011/04/AUTOBUS-DE-PASAJERO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626" y="4581128"/>
            <a:ext cx="332746" cy="26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AutoShape 4" descr="Image result for automoviles toyot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sp>
        <p:nvSpPr>
          <p:cNvPr id="36" name="AutoShape 6" descr="Image result for automoviles toyota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pic>
        <p:nvPicPr>
          <p:cNvPr id="1032" name="Picture 8" descr="Image result for automoviles toyota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2804" y="2742454"/>
            <a:ext cx="475614" cy="319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Image result for camiones international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0824" y="3588695"/>
            <a:ext cx="678683" cy="238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encrypted-tbn3.gstatic.com/images?q=tbn:ANd9GcTQ4J2X_MsVQb6X0jYD5k6kVb8YQqo0tAc4Vxu3xzPWgfZYYqy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216" y="2288422"/>
            <a:ext cx="606156" cy="454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s://encrypted-tbn0.gstatic.com/images?q=tbn:ANd9GcTJpFaxdkI15XqZhXygweMEBF3qeVwlnoaRP3ZhB8bPsCPi5Ri9C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7283" y="2203860"/>
            <a:ext cx="719050" cy="538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Image result for taxi chetumal  quintana roo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2885327"/>
            <a:ext cx="606015" cy="403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8" descr="Image result for automoviles toyota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6333" y="4136333"/>
            <a:ext cx="475614" cy="319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17 CuadroTexto"/>
          <p:cNvSpPr txBox="1"/>
          <p:nvPr/>
        </p:nvSpPr>
        <p:spPr>
          <a:xfrm>
            <a:off x="1500166" y="6237312"/>
            <a:ext cx="700092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800" dirty="0" smtClean="0"/>
              <a:t>Fuente: Anuario Estadístico y geográfico de Quintana Roo 2015.</a:t>
            </a:r>
            <a:endParaRPr lang="es-MX" sz="800" dirty="0"/>
          </a:p>
        </p:txBody>
      </p:sp>
    </p:spTree>
    <p:extLst>
      <p:ext uri="{BB962C8B-B14F-4D97-AF65-F5344CB8AC3E}">
        <p14:creationId xmlns:p14="http://schemas.microsoft.com/office/powerpoint/2010/main" val="1688882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59944746"/>
              </p:ext>
            </p:extLst>
          </p:nvPr>
        </p:nvGraphicFramePr>
        <p:xfrm>
          <a:off x="827584" y="764704"/>
          <a:ext cx="3779912" cy="25271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2 Rectángulo"/>
          <p:cNvSpPr/>
          <p:nvPr/>
        </p:nvSpPr>
        <p:spPr>
          <a:xfrm>
            <a:off x="2987824" y="116632"/>
            <a:ext cx="28058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dirty="0"/>
              <a:t>INDICADORES FINANCIEROS</a:t>
            </a:r>
          </a:p>
        </p:txBody>
      </p:sp>
      <p:sp>
        <p:nvSpPr>
          <p:cNvPr id="4" name="3 Rectángulo"/>
          <p:cNvSpPr/>
          <p:nvPr/>
        </p:nvSpPr>
        <p:spPr>
          <a:xfrm>
            <a:off x="899592" y="620688"/>
            <a:ext cx="378751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1400" dirty="0"/>
              <a:t>INSTITUCIONES FINANCIERAS EN EL </a:t>
            </a:r>
            <a:r>
              <a:rPr lang="es-MX" sz="1400" dirty="0" smtClean="0"/>
              <a:t>ESTADO 2014</a:t>
            </a:r>
            <a:endParaRPr lang="es-MX" sz="1400" dirty="0"/>
          </a:p>
        </p:txBody>
      </p:sp>
      <p:graphicFrame>
        <p:nvGraphicFramePr>
          <p:cNvPr id="7" name="1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77896779"/>
              </p:ext>
            </p:extLst>
          </p:nvPr>
        </p:nvGraphicFramePr>
        <p:xfrm>
          <a:off x="5508104" y="1052736"/>
          <a:ext cx="2392685" cy="19515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7 CuadroTexto"/>
          <p:cNvSpPr txBox="1"/>
          <p:nvPr/>
        </p:nvSpPr>
        <p:spPr>
          <a:xfrm>
            <a:off x="5508104" y="620688"/>
            <a:ext cx="316835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Créditos otorgados por Financiera Nacional de Desarrollo Agropecuario y Rural 2014</a:t>
            </a:r>
            <a:endParaRPr lang="es-MX" sz="1400" dirty="0"/>
          </a:p>
        </p:txBody>
      </p:sp>
      <p:graphicFrame>
        <p:nvGraphicFramePr>
          <p:cNvPr id="9" name="2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56485442"/>
              </p:ext>
            </p:extLst>
          </p:nvPr>
        </p:nvGraphicFramePr>
        <p:xfrm>
          <a:off x="451234" y="3581265"/>
          <a:ext cx="3472694" cy="21409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9 CuadroTexto"/>
          <p:cNvSpPr txBox="1"/>
          <p:nvPr/>
        </p:nvSpPr>
        <p:spPr>
          <a:xfrm>
            <a:off x="899592" y="3289077"/>
            <a:ext cx="302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dirty="0" smtClean="0"/>
              <a:t>Créditos otorgados por FIRA 2014</a:t>
            </a:r>
            <a:endParaRPr lang="es-MX" sz="1400" dirty="0"/>
          </a:p>
        </p:txBody>
      </p:sp>
      <p:graphicFrame>
        <p:nvGraphicFramePr>
          <p:cNvPr id="11" name="3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54438369"/>
              </p:ext>
            </p:extLst>
          </p:nvPr>
        </p:nvGraphicFramePr>
        <p:xfrm>
          <a:off x="4942814" y="3335852"/>
          <a:ext cx="3340091" cy="22680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2" name="11 CuadroTexto"/>
          <p:cNvSpPr txBox="1"/>
          <p:nvPr/>
        </p:nvSpPr>
        <p:spPr>
          <a:xfrm>
            <a:off x="5502908" y="3243848"/>
            <a:ext cx="2808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dirty="0" smtClean="0"/>
              <a:t>Controversias recibidas por la CONDUCEF 2014</a:t>
            </a:r>
            <a:endParaRPr lang="es-MX" sz="1400" dirty="0"/>
          </a:p>
        </p:txBody>
      </p:sp>
      <p:sp>
        <p:nvSpPr>
          <p:cNvPr id="13" name="12 CuadroTexto"/>
          <p:cNvSpPr txBox="1"/>
          <p:nvPr/>
        </p:nvSpPr>
        <p:spPr>
          <a:xfrm>
            <a:off x="2793348" y="5583723"/>
            <a:ext cx="42989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 smtClean="0"/>
              <a:t>FUENTE: Anuario Estadístico 2015</a:t>
            </a:r>
            <a:endParaRPr lang="es-MX" sz="1200" dirty="0"/>
          </a:p>
        </p:txBody>
      </p:sp>
    </p:spTree>
    <p:extLst>
      <p:ext uri="{BB962C8B-B14F-4D97-AF65-F5344CB8AC3E}">
        <p14:creationId xmlns:p14="http://schemas.microsoft.com/office/powerpoint/2010/main" val="4258263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CuadroTexto"/>
          <p:cNvSpPr txBox="1"/>
          <p:nvPr/>
        </p:nvSpPr>
        <p:spPr>
          <a:xfrm>
            <a:off x="1093186" y="260648"/>
            <a:ext cx="68407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dirty="0" smtClean="0">
                <a:latin typeface="Futura Md BT" panose="020B0602020204020303" pitchFamily="34" charset="0"/>
              </a:rPr>
              <a:t>EMPLEO</a:t>
            </a:r>
            <a:endParaRPr lang="es-MX" sz="2000" dirty="0">
              <a:latin typeface="Futura Md BT" panose="020B0602020204020303" pitchFamily="34" charset="0"/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1259632" y="6159552"/>
            <a:ext cx="66967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800" dirty="0" smtClean="0"/>
              <a:t>Fuente: Encuesta Nacional de Ocupación y Empleo (ENOE)</a:t>
            </a:r>
          </a:p>
          <a:p>
            <a:r>
              <a:rPr lang="es-MX" sz="800" dirty="0" smtClean="0"/>
              <a:t>IV Trimestre de cada año.</a:t>
            </a:r>
            <a:endParaRPr lang="es-MX" sz="800" dirty="0"/>
          </a:p>
        </p:txBody>
      </p:sp>
      <p:sp>
        <p:nvSpPr>
          <p:cNvPr id="6" name="5 CuadroTexto"/>
          <p:cNvSpPr txBox="1"/>
          <p:nvPr/>
        </p:nvSpPr>
        <p:spPr>
          <a:xfrm>
            <a:off x="251520" y="620688"/>
            <a:ext cx="85689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>
                <a:solidFill>
                  <a:srgbClr val="000000"/>
                </a:solidFill>
                <a:latin typeface="Futura Md BT" panose="020B0602020204020303" pitchFamily="34" charset="0"/>
              </a:rPr>
              <a:t>Composición de los ingreso de la Población Ocupada según la estructura de Salarios Mínimos generales Recibidos  series de </a:t>
            </a:r>
          </a:p>
        </p:txBody>
      </p:sp>
      <p:graphicFrame>
        <p:nvGraphicFramePr>
          <p:cNvPr id="2" name="1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4700167"/>
              </p:ext>
            </p:extLst>
          </p:nvPr>
        </p:nvGraphicFramePr>
        <p:xfrm>
          <a:off x="251520" y="1700810"/>
          <a:ext cx="8496943" cy="1676357"/>
        </p:xfrm>
        <a:graphic>
          <a:graphicData uri="http://schemas.openxmlformats.org/drawingml/2006/table">
            <a:tbl>
              <a:tblPr/>
              <a:tblGrid>
                <a:gridCol w="932022"/>
                <a:gridCol w="932022"/>
                <a:gridCol w="947557"/>
                <a:gridCol w="947557"/>
                <a:gridCol w="947557"/>
                <a:gridCol w="947557"/>
                <a:gridCol w="947557"/>
                <a:gridCol w="947557"/>
                <a:gridCol w="947557"/>
              </a:tblGrid>
              <a:tr h="216881">
                <a:tc gridSpan="9">
                  <a:txBody>
                    <a:bodyPr/>
                    <a:lstStyle/>
                    <a:p>
                      <a:pPr algn="ctr" rtl="0" fontAlgn="t"/>
                      <a:r>
                        <a:rPr lang="es-MX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QUINTANA ROO</a:t>
                      </a:r>
                      <a:r>
                        <a:rPr lang="es-MX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311" marR="9311" marT="931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354896"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AÑO</a:t>
                      </a:r>
                      <a:r>
                        <a:rPr lang="es-MX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311" marR="9311" marT="931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TOTAL  100%</a:t>
                      </a:r>
                      <a:r>
                        <a:rPr lang="es-MX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311" marR="9311" marT="931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Hasta 1</a:t>
                      </a:r>
                      <a:r>
                        <a:rPr lang="es-MX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311" marR="9311" marT="931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Más de 1 y </a:t>
                      </a:r>
                      <a:endParaRPr lang="es-MX" sz="1200" b="1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rtl="0" fontAlgn="t"/>
                      <a:r>
                        <a:rPr lang="es-MX" sz="1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hasta </a:t>
                      </a:r>
                      <a:r>
                        <a:rPr lang="es-MX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  <a:r>
                        <a:rPr lang="es-MX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311" marR="9311" marT="931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Más de 2 y hasta 3</a:t>
                      </a:r>
                      <a:r>
                        <a:rPr lang="es-MX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311" marR="9311" marT="931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Más 3 y hasta 5</a:t>
                      </a:r>
                      <a:r>
                        <a:rPr lang="es-MX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311" marR="9311" marT="931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Más de 5</a:t>
                      </a:r>
                      <a:r>
                        <a:rPr lang="es-MX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311" marR="9311" marT="931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No recibe ingreso</a:t>
                      </a:r>
                      <a:r>
                        <a:rPr lang="es-MX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311" marR="9311" marT="931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No especificado</a:t>
                      </a:r>
                      <a:r>
                        <a:rPr lang="es-MX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311" marR="9311" marT="931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881"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2011</a:t>
                      </a:r>
                    </a:p>
                  </a:txBody>
                  <a:tcPr marL="9311" marR="9311" marT="931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311" marR="9311" marT="931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10.0</a:t>
                      </a:r>
                    </a:p>
                  </a:txBody>
                  <a:tcPr marL="9311" marR="9311" marT="931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19.9</a:t>
                      </a:r>
                    </a:p>
                  </a:txBody>
                  <a:tcPr marL="9311" marR="9311" marT="931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23.1</a:t>
                      </a:r>
                    </a:p>
                  </a:txBody>
                  <a:tcPr marL="9311" marR="9311" marT="931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21.5</a:t>
                      </a:r>
                    </a:p>
                  </a:txBody>
                  <a:tcPr marL="9311" marR="9311" marT="931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15.6</a:t>
                      </a:r>
                    </a:p>
                  </a:txBody>
                  <a:tcPr marL="9311" marR="9311" marT="931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5.8</a:t>
                      </a:r>
                    </a:p>
                  </a:txBody>
                  <a:tcPr marL="9311" marR="9311" marT="931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4.1</a:t>
                      </a:r>
                    </a:p>
                  </a:txBody>
                  <a:tcPr marL="9311" marR="9311" marT="931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881"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2012</a:t>
                      </a:r>
                    </a:p>
                  </a:txBody>
                  <a:tcPr marL="9311" marR="9311" marT="931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311" marR="9311" marT="931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11.0</a:t>
                      </a:r>
                    </a:p>
                  </a:txBody>
                  <a:tcPr marL="9311" marR="9311" marT="931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18.1</a:t>
                      </a:r>
                    </a:p>
                  </a:txBody>
                  <a:tcPr marL="9311" marR="9311" marT="931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24.3</a:t>
                      </a:r>
                    </a:p>
                  </a:txBody>
                  <a:tcPr marL="9311" marR="9311" marT="931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20.7</a:t>
                      </a:r>
                    </a:p>
                  </a:txBody>
                  <a:tcPr marL="9311" marR="9311" marT="931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13.5</a:t>
                      </a:r>
                    </a:p>
                  </a:txBody>
                  <a:tcPr marL="9311" marR="9311" marT="931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6.2</a:t>
                      </a:r>
                    </a:p>
                  </a:txBody>
                  <a:tcPr marL="9311" marR="9311" marT="931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6.2</a:t>
                      </a:r>
                    </a:p>
                  </a:txBody>
                  <a:tcPr marL="9311" marR="9311" marT="931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881"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2013</a:t>
                      </a:r>
                    </a:p>
                  </a:txBody>
                  <a:tcPr marL="9311" marR="9311" marT="931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311" marR="9311" marT="931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9.5</a:t>
                      </a:r>
                    </a:p>
                  </a:txBody>
                  <a:tcPr marL="9311" marR="9311" marT="931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19.1</a:t>
                      </a:r>
                    </a:p>
                  </a:txBody>
                  <a:tcPr marL="9311" marR="9311" marT="931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21.5</a:t>
                      </a:r>
                    </a:p>
                  </a:txBody>
                  <a:tcPr marL="9311" marR="9311" marT="931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23.6</a:t>
                      </a:r>
                    </a:p>
                  </a:txBody>
                  <a:tcPr marL="9311" marR="9311" marT="931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11.9</a:t>
                      </a:r>
                    </a:p>
                  </a:txBody>
                  <a:tcPr marL="9311" marR="9311" marT="931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8.2</a:t>
                      </a:r>
                    </a:p>
                  </a:txBody>
                  <a:tcPr marL="9311" marR="9311" marT="931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6.1</a:t>
                      </a:r>
                    </a:p>
                  </a:txBody>
                  <a:tcPr marL="9311" marR="9311" marT="931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881"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2014</a:t>
                      </a:r>
                    </a:p>
                  </a:txBody>
                  <a:tcPr marL="9311" marR="9311" marT="931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311" marR="9311" marT="931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9.7</a:t>
                      </a:r>
                    </a:p>
                  </a:txBody>
                  <a:tcPr marL="9311" marR="9311" marT="931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17.8</a:t>
                      </a:r>
                    </a:p>
                  </a:txBody>
                  <a:tcPr marL="9311" marR="9311" marT="931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23.7</a:t>
                      </a:r>
                    </a:p>
                  </a:txBody>
                  <a:tcPr marL="9311" marR="9311" marT="931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22.3</a:t>
                      </a:r>
                    </a:p>
                  </a:txBody>
                  <a:tcPr marL="9311" marR="9311" marT="931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11.3</a:t>
                      </a:r>
                    </a:p>
                  </a:txBody>
                  <a:tcPr marL="9311" marR="9311" marT="931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6.6</a:t>
                      </a:r>
                    </a:p>
                  </a:txBody>
                  <a:tcPr marL="9311" marR="9311" marT="931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8.6</a:t>
                      </a:r>
                    </a:p>
                  </a:txBody>
                  <a:tcPr marL="9311" marR="9311" marT="931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881"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2015</a:t>
                      </a:r>
                    </a:p>
                  </a:txBody>
                  <a:tcPr marL="9311" marR="9311" marT="931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311" marR="9311" marT="931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10.8</a:t>
                      </a:r>
                    </a:p>
                  </a:txBody>
                  <a:tcPr marL="9311" marR="9311" marT="931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21.4</a:t>
                      </a:r>
                    </a:p>
                  </a:txBody>
                  <a:tcPr marL="9311" marR="9311" marT="931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23.9</a:t>
                      </a:r>
                    </a:p>
                  </a:txBody>
                  <a:tcPr marL="9311" marR="9311" marT="931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20.7</a:t>
                      </a:r>
                    </a:p>
                  </a:txBody>
                  <a:tcPr marL="9311" marR="9311" marT="931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9.6</a:t>
                      </a:r>
                    </a:p>
                  </a:txBody>
                  <a:tcPr marL="9311" marR="9311" marT="931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6.1</a:t>
                      </a:r>
                    </a:p>
                  </a:txBody>
                  <a:tcPr marL="9311" marR="9311" marT="931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7.4</a:t>
                      </a:r>
                    </a:p>
                  </a:txBody>
                  <a:tcPr marL="9311" marR="9311" marT="931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6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0762451"/>
              </p:ext>
            </p:extLst>
          </p:nvPr>
        </p:nvGraphicFramePr>
        <p:xfrm>
          <a:off x="323528" y="3861048"/>
          <a:ext cx="8424937" cy="1674289"/>
        </p:xfrm>
        <a:graphic>
          <a:graphicData uri="http://schemas.openxmlformats.org/drawingml/2006/table">
            <a:tbl>
              <a:tblPr/>
              <a:tblGrid>
                <a:gridCol w="924124"/>
                <a:gridCol w="924124"/>
                <a:gridCol w="939527"/>
                <a:gridCol w="939527"/>
                <a:gridCol w="939527"/>
                <a:gridCol w="939527"/>
                <a:gridCol w="939527"/>
                <a:gridCol w="939527"/>
                <a:gridCol w="939527"/>
              </a:tblGrid>
              <a:tr h="218180">
                <a:tc gridSpan="9">
                  <a:txBody>
                    <a:bodyPr/>
                    <a:lstStyle/>
                    <a:p>
                      <a:pPr algn="ctr" rtl="0" fontAlgn="b"/>
                      <a:r>
                        <a:rPr lang="es-MX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NACIONAL </a:t>
                      </a:r>
                    </a:p>
                  </a:txBody>
                  <a:tcPr marL="9367" marR="9367" marT="93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357021"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AÑO</a:t>
                      </a:r>
                      <a:r>
                        <a:rPr lang="es-MX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367" marR="9367" marT="93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TOTAL  100%</a:t>
                      </a:r>
                      <a:r>
                        <a:rPr lang="es-MX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12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367" marR="9367" marT="93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Hasta 1</a:t>
                      </a:r>
                      <a:r>
                        <a:rPr lang="es-MX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12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367" marR="9367" marT="93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Más de 1 y hasta 2</a:t>
                      </a:r>
                      <a:r>
                        <a:rPr lang="es-MX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367" marR="9367" marT="93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Más de 2 y hasta 3</a:t>
                      </a:r>
                      <a:r>
                        <a:rPr lang="es-MX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367" marR="9367" marT="93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Más 3 y hasta 5</a:t>
                      </a:r>
                      <a:r>
                        <a:rPr lang="es-MX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12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367" marR="9367" marT="93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Más de 5</a:t>
                      </a:r>
                      <a:r>
                        <a:rPr lang="es-MX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12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367" marR="9367" marT="93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No recibe ingreso</a:t>
                      </a:r>
                      <a:r>
                        <a:rPr lang="es-MX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12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367" marR="9367" marT="93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No especificado</a:t>
                      </a:r>
                      <a:r>
                        <a:rPr lang="es-MX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12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367" marR="9367" marT="93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8180"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2011</a:t>
                      </a:r>
                    </a:p>
                  </a:txBody>
                  <a:tcPr marL="9367" marR="9367" marT="93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367" marR="9367" marT="93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13.2</a:t>
                      </a:r>
                    </a:p>
                  </a:txBody>
                  <a:tcPr marL="9367" marR="9367" marT="93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22.5</a:t>
                      </a:r>
                    </a:p>
                  </a:txBody>
                  <a:tcPr marL="9367" marR="9367" marT="93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20.9</a:t>
                      </a:r>
                    </a:p>
                  </a:txBody>
                  <a:tcPr marL="9367" marR="9367" marT="93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9367" marR="9367" marT="93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8.3</a:t>
                      </a:r>
                    </a:p>
                  </a:txBody>
                  <a:tcPr marL="9367" marR="9367" marT="93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8.4</a:t>
                      </a:r>
                    </a:p>
                  </a:txBody>
                  <a:tcPr marL="9367" marR="9367" marT="93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10.7</a:t>
                      </a:r>
                    </a:p>
                  </a:txBody>
                  <a:tcPr marL="9367" marR="9367" marT="93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8180"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2012</a:t>
                      </a:r>
                    </a:p>
                  </a:txBody>
                  <a:tcPr marL="9367" marR="9367" marT="93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367" marR="9367" marT="93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13.0</a:t>
                      </a:r>
                    </a:p>
                  </a:txBody>
                  <a:tcPr marL="9367" marR="9367" marT="93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23.0</a:t>
                      </a:r>
                    </a:p>
                  </a:txBody>
                  <a:tcPr marL="9367" marR="9367" marT="93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22.0</a:t>
                      </a:r>
                    </a:p>
                  </a:txBody>
                  <a:tcPr marL="9367" marR="9367" marT="93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15.2</a:t>
                      </a:r>
                    </a:p>
                  </a:txBody>
                  <a:tcPr marL="9367" marR="9367" marT="93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8.0</a:t>
                      </a:r>
                    </a:p>
                  </a:txBody>
                  <a:tcPr marL="9367" marR="9367" marT="93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8.1</a:t>
                      </a:r>
                    </a:p>
                  </a:txBody>
                  <a:tcPr marL="9367" marR="9367" marT="93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10.6</a:t>
                      </a:r>
                    </a:p>
                  </a:txBody>
                  <a:tcPr marL="9367" marR="9367" marT="93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8180"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2013</a:t>
                      </a:r>
                    </a:p>
                  </a:txBody>
                  <a:tcPr marL="9367" marR="9367" marT="93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367" marR="9367" marT="93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13.6</a:t>
                      </a:r>
                    </a:p>
                  </a:txBody>
                  <a:tcPr marL="9367" marR="9367" marT="93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23.4</a:t>
                      </a:r>
                    </a:p>
                  </a:txBody>
                  <a:tcPr marL="9367" marR="9367" marT="93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20.9</a:t>
                      </a:r>
                    </a:p>
                  </a:txBody>
                  <a:tcPr marL="9367" marR="9367" marT="93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15.8</a:t>
                      </a:r>
                    </a:p>
                  </a:txBody>
                  <a:tcPr marL="9367" marR="9367" marT="93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7.3</a:t>
                      </a:r>
                    </a:p>
                  </a:txBody>
                  <a:tcPr marL="9367" marR="9367" marT="93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7.8</a:t>
                      </a:r>
                    </a:p>
                  </a:txBody>
                  <a:tcPr marL="9367" marR="9367" marT="93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11.1</a:t>
                      </a:r>
                    </a:p>
                  </a:txBody>
                  <a:tcPr marL="9367" marR="9367" marT="93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8180"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2014</a:t>
                      </a:r>
                    </a:p>
                  </a:txBody>
                  <a:tcPr marL="9367" marR="9367" marT="93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367" marR="9367" marT="93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13.5</a:t>
                      </a:r>
                    </a:p>
                  </a:txBody>
                  <a:tcPr marL="9367" marR="9367" marT="93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24.2</a:t>
                      </a:r>
                    </a:p>
                  </a:txBody>
                  <a:tcPr marL="9367" marR="9367" marT="93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22.2</a:t>
                      </a:r>
                    </a:p>
                  </a:txBody>
                  <a:tcPr marL="9367" marR="9367" marT="93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14.5</a:t>
                      </a:r>
                    </a:p>
                  </a:txBody>
                  <a:tcPr marL="9367" marR="9367" marT="93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6.6</a:t>
                      </a:r>
                    </a:p>
                  </a:txBody>
                  <a:tcPr marL="9367" marR="9367" marT="93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7.4</a:t>
                      </a:r>
                    </a:p>
                  </a:txBody>
                  <a:tcPr marL="9367" marR="9367" marT="93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11.7</a:t>
                      </a:r>
                    </a:p>
                  </a:txBody>
                  <a:tcPr marL="9367" marR="9367" marT="93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8262"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2015</a:t>
                      </a:r>
                    </a:p>
                  </a:txBody>
                  <a:tcPr marL="9367" marR="9367" marT="93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367" marR="9367" marT="93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14.7</a:t>
                      </a:r>
                    </a:p>
                  </a:txBody>
                  <a:tcPr marL="9367" marR="9367" marT="93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24.6</a:t>
                      </a:r>
                    </a:p>
                  </a:txBody>
                  <a:tcPr marL="9367" marR="9367" marT="93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21.2</a:t>
                      </a:r>
                    </a:p>
                  </a:txBody>
                  <a:tcPr marL="9367" marR="9367" marT="93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14.4</a:t>
                      </a:r>
                    </a:p>
                  </a:txBody>
                  <a:tcPr marL="9367" marR="9367" marT="93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6.3</a:t>
                      </a:r>
                    </a:p>
                  </a:txBody>
                  <a:tcPr marL="9367" marR="9367" marT="93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7.0</a:t>
                      </a:r>
                    </a:p>
                  </a:txBody>
                  <a:tcPr marL="9367" marR="9367" marT="93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11.7</a:t>
                      </a:r>
                    </a:p>
                  </a:txBody>
                  <a:tcPr marL="9367" marR="9367" marT="93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3835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CuadroTexto"/>
          <p:cNvSpPr txBox="1"/>
          <p:nvPr/>
        </p:nvSpPr>
        <p:spPr>
          <a:xfrm>
            <a:off x="431540" y="476672"/>
            <a:ext cx="846094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b="1" dirty="0" smtClean="0">
                <a:latin typeface="Futura Md BT" panose="020B0602020204020303" pitchFamily="34" charset="0"/>
              </a:rPr>
              <a:t>Quintana Roo: </a:t>
            </a:r>
            <a:r>
              <a:rPr lang="es-MX" b="1" dirty="0">
                <a:latin typeface="Futura Md BT" panose="020B0602020204020303" pitchFamily="34" charset="0"/>
              </a:rPr>
              <a:t>I</a:t>
            </a:r>
            <a:r>
              <a:rPr lang="es-MX" b="1" dirty="0" smtClean="0">
                <a:latin typeface="Futura Md BT" panose="020B0602020204020303" pitchFamily="34" charset="0"/>
              </a:rPr>
              <a:t>ndicador trimestral de la actividad económica estatal</a:t>
            </a:r>
          </a:p>
          <a:p>
            <a:pPr algn="ctr"/>
            <a:r>
              <a:rPr lang="es-MX" dirty="0">
                <a:latin typeface="Futura Md BT" panose="020B0602020204020303" pitchFamily="34" charset="0"/>
              </a:rPr>
              <a:t>(</a:t>
            </a:r>
            <a:r>
              <a:rPr lang="es-MX" dirty="0" smtClean="0">
                <a:latin typeface="Futura Md BT" panose="020B0602020204020303" pitchFamily="34" charset="0"/>
              </a:rPr>
              <a:t>ITAEE)</a:t>
            </a:r>
          </a:p>
          <a:p>
            <a:pPr algn="ctr"/>
            <a:r>
              <a:rPr lang="es-MX" sz="1400" dirty="0" smtClean="0">
                <a:latin typeface="Futura Md BT" panose="020B0602020204020303" pitchFamily="34" charset="0"/>
              </a:rPr>
              <a:t>Volumen físico base 2008 y variación anual</a:t>
            </a:r>
            <a:endParaRPr lang="es-MX" sz="1400" dirty="0">
              <a:latin typeface="Futura Md BT" panose="020B0602020204020303" pitchFamily="34" charset="0"/>
            </a:endParaRPr>
          </a:p>
        </p:txBody>
      </p:sp>
      <p:sp>
        <p:nvSpPr>
          <p:cNvPr id="7" name="6 Flecha derecha"/>
          <p:cNvSpPr/>
          <p:nvPr/>
        </p:nvSpPr>
        <p:spPr>
          <a:xfrm>
            <a:off x="6572264" y="2357430"/>
            <a:ext cx="576064" cy="2016224"/>
          </a:xfrm>
          <a:prstGeom prst="rightArrow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8" name="7 CuadroTexto"/>
          <p:cNvSpPr txBox="1"/>
          <p:nvPr/>
        </p:nvSpPr>
        <p:spPr>
          <a:xfrm>
            <a:off x="7236296" y="2792248"/>
            <a:ext cx="1551321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100" dirty="0"/>
              <a:t>Quintana Roo presentó </a:t>
            </a:r>
            <a:r>
              <a:rPr lang="es-MX" sz="1100" dirty="0" smtClean="0"/>
              <a:t>una variación anual del primer trimestre de 2016 con respecto al primer trimestre de 2015 de -0.2 puntos porcentuales y un incremento de 4.6 en el índice</a:t>
            </a:r>
          </a:p>
        </p:txBody>
      </p:sp>
      <p:cxnSp>
        <p:nvCxnSpPr>
          <p:cNvPr id="9" name="8 Conector recto"/>
          <p:cNvCxnSpPr/>
          <p:nvPr/>
        </p:nvCxnSpPr>
        <p:spPr>
          <a:xfrm>
            <a:off x="611560" y="5085184"/>
            <a:ext cx="432048" cy="0"/>
          </a:xfrm>
          <a:prstGeom prst="line">
            <a:avLst/>
          </a:prstGeom>
          <a:ln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3" name="12 CuadroTexto"/>
          <p:cNvSpPr txBox="1"/>
          <p:nvPr/>
        </p:nvSpPr>
        <p:spPr>
          <a:xfrm>
            <a:off x="1187624" y="4962073"/>
            <a:ext cx="129614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000" dirty="0" smtClean="0"/>
              <a:t>Variación anual</a:t>
            </a:r>
            <a:endParaRPr lang="es-MX" sz="1000" dirty="0"/>
          </a:p>
        </p:txBody>
      </p:sp>
      <p:sp>
        <p:nvSpPr>
          <p:cNvPr id="14" name="13 CuadroTexto"/>
          <p:cNvSpPr txBox="1"/>
          <p:nvPr/>
        </p:nvSpPr>
        <p:spPr>
          <a:xfrm>
            <a:off x="431540" y="5208294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Índice</a:t>
            </a:r>
            <a:endParaRPr lang="es-MX" dirty="0"/>
          </a:p>
        </p:txBody>
      </p:sp>
      <p:sp>
        <p:nvSpPr>
          <p:cNvPr id="16" name="15 Rectángulo"/>
          <p:cNvSpPr/>
          <p:nvPr/>
        </p:nvSpPr>
        <p:spPr>
          <a:xfrm>
            <a:off x="1252438" y="5373216"/>
            <a:ext cx="1519362" cy="72008"/>
          </a:xfrm>
          <a:prstGeom prst="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rgbClr val="92D050"/>
              </a:solidFill>
            </a:endParaRPr>
          </a:p>
        </p:txBody>
      </p:sp>
      <p:sp>
        <p:nvSpPr>
          <p:cNvPr id="15" name="14 CuadroTexto"/>
          <p:cNvSpPr txBox="1"/>
          <p:nvPr/>
        </p:nvSpPr>
        <p:spPr>
          <a:xfrm>
            <a:off x="1552794" y="5805264"/>
            <a:ext cx="23762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800" dirty="0" smtClean="0"/>
              <a:t>Fuente: elaboración propia con datos del INEGI.</a:t>
            </a:r>
          </a:p>
          <a:p>
            <a:r>
              <a:rPr lang="es-MX" sz="800" dirty="0" smtClean="0"/>
              <a:t>Consulta efectuada el 22 de mayo 2016 .</a:t>
            </a:r>
            <a:endParaRPr lang="es-MX" sz="800" dirty="0"/>
          </a:p>
        </p:txBody>
      </p:sp>
      <p:graphicFrame>
        <p:nvGraphicFramePr>
          <p:cNvPr id="17" name="2 Gráfico"/>
          <p:cNvGraphicFramePr/>
          <p:nvPr>
            <p:extLst>
              <p:ext uri="{D42A27DB-BD31-4B8C-83A1-F6EECF244321}">
                <p14:modId xmlns:p14="http://schemas.microsoft.com/office/powerpoint/2010/main" val="3498507138"/>
              </p:ext>
            </p:extLst>
          </p:nvPr>
        </p:nvGraphicFramePr>
        <p:xfrm>
          <a:off x="642910" y="1428736"/>
          <a:ext cx="6009350" cy="32147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8" name="1 Gráfico"/>
          <p:cNvGraphicFramePr/>
          <p:nvPr>
            <p:extLst>
              <p:ext uri="{D42A27DB-BD31-4B8C-83A1-F6EECF244321}">
                <p14:modId xmlns:p14="http://schemas.microsoft.com/office/powerpoint/2010/main" val="117994945"/>
              </p:ext>
            </p:extLst>
          </p:nvPr>
        </p:nvGraphicFramePr>
        <p:xfrm>
          <a:off x="1071538" y="1643050"/>
          <a:ext cx="5500726" cy="30003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1" name="20 CuadroTexto"/>
          <p:cNvSpPr txBox="1"/>
          <p:nvPr/>
        </p:nvSpPr>
        <p:spPr>
          <a:xfrm>
            <a:off x="1785918" y="4500570"/>
            <a:ext cx="5000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20</a:t>
            </a:r>
            <a:r>
              <a:rPr lang="es-MX" sz="1050" dirty="0" smtClean="0"/>
              <a:t>13</a:t>
            </a:r>
            <a:endParaRPr lang="es-MX" sz="1050" dirty="0"/>
          </a:p>
        </p:txBody>
      </p:sp>
      <p:sp>
        <p:nvSpPr>
          <p:cNvPr id="23" name="22 CuadroTexto"/>
          <p:cNvSpPr txBox="1"/>
          <p:nvPr/>
        </p:nvSpPr>
        <p:spPr>
          <a:xfrm>
            <a:off x="3428992" y="4500570"/>
            <a:ext cx="5000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20</a:t>
            </a:r>
            <a:r>
              <a:rPr lang="es-MX" sz="1050" dirty="0" smtClean="0"/>
              <a:t>14</a:t>
            </a:r>
            <a:endParaRPr lang="es-MX" sz="1050" dirty="0"/>
          </a:p>
        </p:txBody>
      </p:sp>
      <p:sp>
        <p:nvSpPr>
          <p:cNvPr id="24" name="23 CuadroTexto"/>
          <p:cNvSpPr txBox="1"/>
          <p:nvPr/>
        </p:nvSpPr>
        <p:spPr>
          <a:xfrm>
            <a:off x="4929190" y="4500570"/>
            <a:ext cx="5000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20</a:t>
            </a:r>
            <a:r>
              <a:rPr lang="es-MX" sz="1050" dirty="0" smtClean="0"/>
              <a:t>15</a:t>
            </a:r>
            <a:endParaRPr lang="es-MX" sz="1050" dirty="0"/>
          </a:p>
        </p:txBody>
      </p:sp>
      <p:sp>
        <p:nvSpPr>
          <p:cNvPr id="25" name="24 CuadroTexto"/>
          <p:cNvSpPr txBox="1"/>
          <p:nvPr/>
        </p:nvSpPr>
        <p:spPr>
          <a:xfrm>
            <a:off x="5929322" y="4500570"/>
            <a:ext cx="5000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20</a:t>
            </a:r>
            <a:r>
              <a:rPr lang="es-MX" sz="1050" dirty="0" smtClean="0"/>
              <a:t>16</a:t>
            </a:r>
            <a:endParaRPr lang="es-MX" sz="1050" dirty="0"/>
          </a:p>
        </p:txBody>
      </p:sp>
      <p:cxnSp>
        <p:nvCxnSpPr>
          <p:cNvPr id="27" name="26 Conector recto"/>
          <p:cNvCxnSpPr/>
          <p:nvPr/>
        </p:nvCxnSpPr>
        <p:spPr>
          <a:xfrm>
            <a:off x="1357290" y="4500570"/>
            <a:ext cx="1428760" cy="1588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31 Conector recto"/>
          <p:cNvCxnSpPr/>
          <p:nvPr/>
        </p:nvCxnSpPr>
        <p:spPr>
          <a:xfrm>
            <a:off x="2928926" y="4500570"/>
            <a:ext cx="1428760" cy="1588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32 Conector recto"/>
          <p:cNvCxnSpPr/>
          <p:nvPr/>
        </p:nvCxnSpPr>
        <p:spPr>
          <a:xfrm>
            <a:off x="4500562" y="4500570"/>
            <a:ext cx="1428760" cy="1588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33 Conector recto"/>
          <p:cNvCxnSpPr/>
          <p:nvPr/>
        </p:nvCxnSpPr>
        <p:spPr>
          <a:xfrm>
            <a:off x="6072198" y="4500570"/>
            <a:ext cx="285752" cy="1588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4264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CuadroTexto"/>
          <p:cNvSpPr txBox="1"/>
          <p:nvPr/>
        </p:nvSpPr>
        <p:spPr>
          <a:xfrm>
            <a:off x="1691680" y="332656"/>
            <a:ext cx="576064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b="1" dirty="0" smtClean="0">
                <a:latin typeface="Futura Md BT" panose="020B0602020204020303" pitchFamily="34" charset="0"/>
              </a:rPr>
              <a:t>México: Producto Interno Bruto Trimestral</a:t>
            </a:r>
          </a:p>
          <a:p>
            <a:r>
              <a:rPr lang="es-MX" sz="1400" dirty="0" smtClean="0">
                <a:latin typeface="Futura Md BT" panose="020B0602020204020303" pitchFamily="34" charset="0"/>
              </a:rPr>
              <a:t>Variación anual de los valores a precios de 2008</a:t>
            </a:r>
            <a:endParaRPr lang="es-MX" sz="1400" dirty="0">
              <a:latin typeface="Futura Md BT" panose="020B0602020204020303" pitchFamily="34" charset="0"/>
            </a:endParaRPr>
          </a:p>
        </p:txBody>
      </p:sp>
      <p:sp>
        <p:nvSpPr>
          <p:cNvPr id="6" name="5 Flecha derecha"/>
          <p:cNvSpPr/>
          <p:nvPr/>
        </p:nvSpPr>
        <p:spPr>
          <a:xfrm>
            <a:off x="5940152" y="2132856"/>
            <a:ext cx="1080120" cy="2376264"/>
          </a:xfrm>
          <a:prstGeom prst="rightArrow">
            <a:avLst>
              <a:gd name="adj1" fmla="val 50000"/>
              <a:gd name="adj2" fmla="val 46559"/>
            </a:avLst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MX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7092280" y="1412776"/>
            <a:ext cx="165618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 smtClean="0"/>
              <a:t>Durante el primer trimestre de 2016, la economía nacional registró un incremento de  0.19 % más que el último trimestre de 2015</a:t>
            </a:r>
            <a:endParaRPr lang="es-MX" dirty="0"/>
          </a:p>
        </p:txBody>
      </p:sp>
      <p:sp>
        <p:nvSpPr>
          <p:cNvPr id="8" name="7 CuadroTexto"/>
          <p:cNvSpPr txBox="1"/>
          <p:nvPr/>
        </p:nvSpPr>
        <p:spPr>
          <a:xfrm>
            <a:off x="1794632" y="5085184"/>
            <a:ext cx="255628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800" i="1" dirty="0" smtClean="0"/>
              <a:t>Fuente: Elaboración propia con datos del INEGI.</a:t>
            </a:r>
          </a:p>
        </p:txBody>
      </p:sp>
      <p:cxnSp>
        <p:nvCxnSpPr>
          <p:cNvPr id="13" name="12 Conector recto"/>
          <p:cNvCxnSpPr/>
          <p:nvPr/>
        </p:nvCxnSpPr>
        <p:spPr>
          <a:xfrm>
            <a:off x="1691680" y="4581128"/>
            <a:ext cx="1008112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14 Conector recto"/>
          <p:cNvCxnSpPr/>
          <p:nvPr/>
        </p:nvCxnSpPr>
        <p:spPr>
          <a:xfrm>
            <a:off x="2987824" y="4581128"/>
            <a:ext cx="1152128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17 CuadroTexto"/>
          <p:cNvSpPr txBox="1"/>
          <p:nvPr/>
        </p:nvSpPr>
        <p:spPr>
          <a:xfrm>
            <a:off x="1691680" y="4581128"/>
            <a:ext cx="8640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dirty="0" smtClean="0"/>
              <a:t>2013</a:t>
            </a:r>
            <a:endParaRPr lang="es-MX" sz="1400" dirty="0"/>
          </a:p>
        </p:txBody>
      </p:sp>
      <p:sp>
        <p:nvSpPr>
          <p:cNvPr id="20" name="19 CuadroTexto"/>
          <p:cNvSpPr txBox="1"/>
          <p:nvPr/>
        </p:nvSpPr>
        <p:spPr>
          <a:xfrm>
            <a:off x="3131840" y="4581128"/>
            <a:ext cx="7920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dirty="0" smtClean="0"/>
              <a:t>2014</a:t>
            </a:r>
            <a:endParaRPr lang="es-MX" sz="1400" dirty="0"/>
          </a:p>
        </p:txBody>
      </p:sp>
      <p:cxnSp>
        <p:nvCxnSpPr>
          <p:cNvPr id="31" name="30 Conector recto"/>
          <p:cNvCxnSpPr/>
          <p:nvPr/>
        </p:nvCxnSpPr>
        <p:spPr>
          <a:xfrm>
            <a:off x="4355976" y="4581128"/>
            <a:ext cx="1152128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33 CuadroTexto"/>
          <p:cNvSpPr txBox="1"/>
          <p:nvPr/>
        </p:nvSpPr>
        <p:spPr>
          <a:xfrm>
            <a:off x="4572000" y="4581128"/>
            <a:ext cx="7920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dirty="0" smtClean="0"/>
              <a:t>2015</a:t>
            </a:r>
            <a:endParaRPr lang="es-MX" sz="1400" dirty="0"/>
          </a:p>
        </p:txBody>
      </p:sp>
      <p:graphicFrame>
        <p:nvGraphicFramePr>
          <p:cNvPr id="14" name="1 Gráfico"/>
          <p:cNvGraphicFramePr/>
          <p:nvPr>
            <p:extLst>
              <p:ext uri="{D42A27DB-BD31-4B8C-83A1-F6EECF244321}">
                <p14:modId xmlns:p14="http://schemas.microsoft.com/office/powerpoint/2010/main" val="3154829635"/>
              </p:ext>
            </p:extLst>
          </p:nvPr>
        </p:nvGraphicFramePr>
        <p:xfrm>
          <a:off x="1428728" y="1785926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25" name="24 Conector recto"/>
          <p:cNvCxnSpPr/>
          <p:nvPr/>
        </p:nvCxnSpPr>
        <p:spPr>
          <a:xfrm>
            <a:off x="5572132" y="4572008"/>
            <a:ext cx="357190" cy="1588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27 CuadroTexto"/>
          <p:cNvSpPr txBox="1"/>
          <p:nvPr/>
        </p:nvSpPr>
        <p:spPr>
          <a:xfrm>
            <a:off x="5351548" y="4572008"/>
            <a:ext cx="7920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dirty="0" smtClean="0"/>
              <a:t>2016</a:t>
            </a:r>
            <a:endParaRPr lang="es-MX" sz="1400" dirty="0"/>
          </a:p>
        </p:txBody>
      </p:sp>
    </p:spTree>
    <p:extLst>
      <p:ext uri="{BB962C8B-B14F-4D97-AF65-F5344CB8AC3E}">
        <p14:creationId xmlns:p14="http://schemas.microsoft.com/office/powerpoint/2010/main" val="4285349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22 CuadroTexto"/>
          <p:cNvSpPr txBox="1"/>
          <p:nvPr/>
        </p:nvSpPr>
        <p:spPr>
          <a:xfrm>
            <a:off x="1115616" y="836712"/>
            <a:ext cx="712879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 smtClean="0">
                <a:latin typeface="Futura Md BT" panose="020B0602020204020303" pitchFamily="34" charset="0"/>
              </a:rPr>
              <a:t>PRODUCTO INTERNO BRUTO </a:t>
            </a:r>
          </a:p>
          <a:p>
            <a:pPr algn="ctr"/>
            <a:r>
              <a:rPr lang="es-MX" sz="1200" b="1" dirty="0" smtClean="0">
                <a:latin typeface="Futura Md BT" panose="020B0602020204020303" pitchFamily="34" charset="0"/>
              </a:rPr>
              <a:t>BASE 2008</a:t>
            </a:r>
          </a:p>
          <a:p>
            <a:pPr algn="ctr"/>
            <a:r>
              <a:rPr lang="es-MX" sz="2000" b="1" dirty="0" smtClean="0">
                <a:latin typeface="Futura Md BT" panose="020B0602020204020303" pitchFamily="34" charset="0"/>
              </a:rPr>
              <a:t>Variación porcentual del índice de volumen físico </a:t>
            </a:r>
            <a:endParaRPr lang="es-MX" sz="2000" b="1" dirty="0">
              <a:latin typeface="Futura Md BT" panose="020B0602020204020303" pitchFamily="34" charset="0"/>
            </a:endParaRPr>
          </a:p>
        </p:txBody>
      </p:sp>
      <p:sp>
        <p:nvSpPr>
          <p:cNvPr id="24" name="23 CuadroTexto"/>
          <p:cNvSpPr txBox="1"/>
          <p:nvPr/>
        </p:nvSpPr>
        <p:spPr>
          <a:xfrm>
            <a:off x="899592" y="5457774"/>
            <a:ext cx="626469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800" dirty="0" smtClean="0"/>
              <a:t>Fuente: Elaboración propia con base en datos del INEGI.</a:t>
            </a:r>
            <a:endParaRPr lang="es-MX" sz="800" dirty="0"/>
          </a:p>
        </p:txBody>
      </p:sp>
      <p:sp>
        <p:nvSpPr>
          <p:cNvPr id="42" name="41 CuadroTexto"/>
          <p:cNvSpPr txBox="1"/>
          <p:nvPr/>
        </p:nvSpPr>
        <p:spPr>
          <a:xfrm>
            <a:off x="6895281" y="4446095"/>
            <a:ext cx="17091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    </a:t>
            </a:r>
            <a:endParaRPr lang="es-MX" dirty="0"/>
          </a:p>
        </p:txBody>
      </p:sp>
      <p:graphicFrame>
        <p:nvGraphicFramePr>
          <p:cNvPr id="26" name="7 Gráfico"/>
          <p:cNvGraphicFramePr/>
          <p:nvPr>
            <p:extLst>
              <p:ext uri="{D42A27DB-BD31-4B8C-83A1-F6EECF244321}">
                <p14:modId xmlns:p14="http://schemas.microsoft.com/office/powerpoint/2010/main" val="2402626155"/>
              </p:ext>
            </p:extLst>
          </p:nvPr>
        </p:nvGraphicFramePr>
        <p:xfrm>
          <a:off x="611560" y="2492896"/>
          <a:ext cx="8260931" cy="2887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024402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2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48041119"/>
              </p:ext>
            </p:extLst>
          </p:nvPr>
        </p:nvGraphicFramePr>
        <p:xfrm>
          <a:off x="611560" y="2071678"/>
          <a:ext cx="8064896" cy="39496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7 CuadroTexto"/>
          <p:cNvSpPr txBox="1"/>
          <p:nvPr/>
        </p:nvSpPr>
        <p:spPr>
          <a:xfrm>
            <a:off x="827584" y="188640"/>
            <a:ext cx="770485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 smtClean="0">
                <a:latin typeface="Futura Md BT" panose="020B0602020204020303" pitchFamily="34" charset="0"/>
              </a:rPr>
              <a:t>Indicador trimestral de la actividad económica estatal (ITAE)</a:t>
            </a:r>
          </a:p>
          <a:p>
            <a:pPr algn="ctr"/>
            <a:r>
              <a:rPr lang="es-MX" sz="1200" dirty="0" smtClean="0">
                <a:latin typeface="Futura Md BT" panose="020B0602020204020303" pitchFamily="34" charset="0"/>
              </a:rPr>
              <a:t>Variación anual, primer trimestre 2016</a:t>
            </a:r>
            <a:endParaRPr lang="es-MX" sz="1200" dirty="0">
              <a:latin typeface="Futura Md BT" panose="020B0602020204020303" pitchFamily="34" charset="0"/>
            </a:endParaRPr>
          </a:p>
        </p:txBody>
      </p:sp>
      <p:sp>
        <p:nvSpPr>
          <p:cNvPr id="11" name="10 CuadroTexto"/>
          <p:cNvSpPr txBox="1"/>
          <p:nvPr/>
        </p:nvSpPr>
        <p:spPr>
          <a:xfrm>
            <a:off x="971600" y="5465142"/>
            <a:ext cx="61926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800" dirty="0" smtClean="0"/>
              <a:t>a/ Incluye Petróleo.</a:t>
            </a:r>
          </a:p>
          <a:p>
            <a:r>
              <a:rPr lang="es-MX" sz="800" dirty="0" smtClean="0"/>
              <a:t>Fuente: Elaboración propia con datos del INEGI. (</a:t>
            </a:r>
            <a:r>
              <a:rPr lang="es-MX" sz="800" dirty="0" smtClean="0">
                <a:hlinkClick r:id="rId3"/>
              </a:rPr>
              <a:t>http</a:t>
            </a:r>
            <a:r>
              <a:rPr lang="es-MX" sz="800" dirty="0">
                <a:hlinkClick r:id="rId3"/>
              </a:rPr>
              <a:t>://www.inegi.org.mx/sistemas/bie</a:t>
            </a:r>
            <a:r>
              <a:rPr lang="es-MX" sz="800" dirty="0" smtClean="0">
                <a:hlinkClick r:id="rId3"/>
              </a:rPr>
              <a:t>/</a:t>
            </a:r>
            <a:r>
              <a:rPr lang="es-MX" sz="800" dirty="0"/>
              <a:t>) </a:t>
            </a:r>
            <a:r>
              <a:rPr lang="es-MX" sz="800" dirty="0" smtClean="0"/>
              <a:t>Fecha de consulta: 22/08/2016 </a:t>
            </a:r>
            <a:endParaRPr lang="es-MX" sz="800" dirty="0"/>
          </a:p>
        </p:txBody>
      </p:sp>
      <p:graphicFrame>
        <p:nvGraphicFramePr>
          <p:cNvPr id="9" name="1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13916532"/>
              </p:ext>
            </p:extLst>
          </p:nvPr>
        </p:nvGraphicFramePr>
        <p:xfrm>
          <a:off x="304800" y="1124744"/>
          <a:ext cx="8707198" cy="45188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25713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2716151"/>
              </p:ext>
            </p:extLst>
          </p:nvPr>
        </p:nvGraphicFramePr>
        <p:xfrm>
          <a:off x="755574" y="133627"/>
          <a:ext cx="8064897" cy="6183313"/>
        </p:xfrm>
        <a:graphic>
          <a:graphicData uri="http://schemas.openxmlformats.org/drawingml/2006/table">
            <a:tbl>
              <a:tblPr/>
              <a:tblGrid>
                <a:gridCol w="1296146"/>
                <a:gridCol w="1368152"/>
                <a:gridCol w="1269953"/>
                <a:gridCol w="1124525"/>
                <a:gridCol w="1013655"/>
                <a:gridCol w="1061170"/>
                <a:gridCol w="931296"/>
              </a:tblGrid>
              <a:tr h="145842">
                <a:tc gridSpan="7">
                  <a:txBody>
                    <a:bodyPr/>
                    <a:lstStyle/>
                    <a:p>
                      <a:pPr algn="ctr" fontAlgn="b"/>
                      <a:r>
                        <a:rPr lang="es-MX" sz="1000" b="1" i="0" u="none" strike="noStrike" dirty="0">
                          <a:latin typeface="Futura Md BT" panose="020B0602020204020303" pitchFamily="34" charset="0"/>
                        </a:rPr>
                        <a:t>INDICADORES ESTRATÉGICOS DE EMPLEO TRIMESTRE II 2016</a:t>
                      </a:r>
                    </a:p>
                  </a:txBody>
                  <a:tcPr marL="4242" marR="4242" marT="424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152183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s-MX" sz="900" b="1" i="0" u="none" strike="noStrike" dirty="0" smtClean="0">
                          <a:latin typeface="+mj-lt"/>
                        </a:rPr>
                        <a:t>Indicador/Estado</a:t>
                      </a:r>
                      <a:endParaRPr lang="es-MX" sz="900" b="1" i="0" u="none" strike="noStrike" dirty="0">
                        <a:latin typeface="+mj-lt"/>
                      </a:endParaRP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s-MX" sz="900" b="1" i="0" u="none" strike="noStrike" dirty="0">
                          <a:latin typeface="+mj-lt"/>
                        </a:rPr>
                        <a:t>Población total 1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s-MX" sz="900" b="1" i="0" u="none" strike="noStrike" dirty="0">
                          <a:latin typeface="+mj-lt"/>
                        </a:rPr>
                        <a:t>2. Población de 15 años y más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s-MX" sz="900" b="1" i="0" u="none" strike="noStrike" dirty="0">
                          <a:latin typeface="+mj-lt"/>
                        </a:rPr>
                        <a:t>Población económicamente activa (PEA)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900" b="1" i="0" u="none" strike="noStrike" dirty="0">
                          <a:latin typeface="+mj-lt"/>
                        </a:rPr>
                        <a:t>Tasa de</a:t>
                      </a:r>
                    </a:p>
                  </a:txBody>
                  <a:tcPr marL="4242" marR="4242" marT="4242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79700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900" b="1" i="0" u="none" strike="noStrike" dirty="0">
                          <a:latin typeface="+mj-lt"/>
                        </a:rPr>
                        <a:t>Total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900" b="1" i="0" u="none" strike="noStrike" dirty="0">
                          <a:latin typeface="+mj-lt"/>
                        </a:rPr>
                        <a:t>Ocupada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900" b="1" i="0" u="none" strike="noStrike" dirty="0" smtClean="0">
                          <a:latin typeface="+mj-lt"/>
                        </a:rPr>
                        <a:t>Desocupada</a:t>
                      </a:r>
                      <a:endParaRPr lang="es-MX" sz="900" b="1" i="0" u="none" strike="noStrike" dirty="0">
                        <a:latin typeface="+mj-lt"/>
                      </a:endParaRP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900" b="1" i="0" u="none" strike="noStrike" dirty="0" smtClean="0">
                          <a:latin typeface="+mj-lt"/>
                        </a:rPr>
                        <a:t>Desocupación</a:t>
                      </a:r>
                      <a:endParaRPr lang="es-MX" sz="900" b="1" i="0" u="none" strike="noStrike" dirty="0">
                        <a:latin typeface="+mj-lt"/>
                      </a:endParaRPr>
                    </a:p>
                  </a:txBody>
                  <a:tcPr marL="4242" marR="4242" marT="4242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52183">
                <a:tc>
                  <a:txBody>
                    <a:bodyPr/>
                    <a:lstStyle/>
                    <a:p>
                      <a:pPr algn="just" fontAlgn="b"/>
                      <a:r>
                        <a:rPr lang="es-MX" sz="1000" b="1" i="0" u="none" strike="noStrike" dirty="0">
                          <a:latin typeface="+mj-lt"/>
                        </a:rPr>
                        <a:t>Total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1" i="0" u="none" strike="noStrike" dirty="0">
                          <a:latin typeface="+mj-lt"/>
                        </a:rPr>
                        <a:t> 122 117 027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1" i="0" u="none" strike="noStrike" dirty="0">
                          <a:latin typeface="+mj-lt"/>
                        </a:rPr>
                        <a:t> 89 775 051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1" i="0" u="none" strike="noStrike" dirty="0">
                          <a:latin typeface="+mj-lt"/>
                        </a:rPr>
                        <a:t> 53 539 565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1" i="0" u="none" strike="noStrike">
                          <a:latin typeface="+mj-lt"/>
                        </a:rPr>
                        <a:t> 51 433 590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1" i="0" u="none" strike="noStrike">
                          <a:latin typeface="+mj-lt"/>
                        </a:rPr>
                        <a:t> 2 105 975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1" i="0" u="none" strike="noStrike">
                          <a:latin typeface="+mj-lt"/>
                        </a:rPr>
                        <a:t>3.9</a:t>
                      </a:r>
                    </a:p>
                  </a:txBody>
                  <a:tcPr marL="4242" marR="4242" marT="4242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52183">
                <a:tc>
                  <a:txBody>
                    <a:bodyPr/>
                    <a:lstStyle/>
                    <a:p>
                      <a:pPr algn="just" fontAlgn="b"/>
                      <a:r>
                        <a:rPr lang="es-MX" sz="1000" b="0" i="0" u="none" strike="noStrike" dirty="0">
                          <a:latin typeface="+mj-lt"/>
                        </a:rPr>
                        <a:t>Oaxaca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 4 034 284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 2 929 930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 1 727 495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 1 692 831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  34 664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2.0</a:t>
                      </a:r>
                    </a:p>
                  </a:txBody>
                  <a:tcPr marL="4242" marR="4242" marT="4242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52183">
                <a:tc>
                  <a:txBody>
                    <a:bodyPr/>
                    <a:lstStyle/>
                    <a:p>
                      <a:pPr algn="just" fontAlgn="b"/>
                      <a:r>
                        <a:rPr lang="es-MX" sz="1000" b="0" i="0" u="none" strike="noStrike" dirty="0">
                          <a:latin typeface="+mj-lt"/>
                        </a:rPr>
                        <a:t>Guerrero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latin typeface="+mj-lt"/>
                        </a:rPr>
                        <a:t> 3 585 794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latin typeface="+mj-lt"/>
                        </a:rPr>
                        <a:t> 2 495 295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 1 482 689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latin typeface="+mj-lt"/>
                        </a:rPr>
                        <a:t> 1 452 815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  29 874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2.0</a:t>
                      </a:r>
                    </a:p>
                  </a:txBody>
                  <a:tcPr marL="4242" marR="4242" marT="4242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52183">
                <a:tc>
                  <a:txBody>
                    <a:bodyPr/>
                    <a:lstStyle/>
                    <a:p>
                      <a:pPr algn="just" fontAlgn="b"/>
                      <a:r>
                        <a:rPr lang="es-MX" sz="1000" b="0" i="0" u="none" strike="noStrike" dirty="0">
                          <a:latin typeface="+mj-lt"/>
                        </a:rPr>
                        <a:t>Yucatán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latin typeface="+mj-lt"/>
                        </a:rPr>
                        <a:t> 2 142 506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latin typeface="+mj-lt"/>
                        </a:rPr>
                        <a:t> 1 597 867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 1 029 286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latin typeface="+mj-lt"/>
                        </a:rPr>
                        <a:t> 1 007 404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  21 882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2.1</a:t>
                      </a:r>
                    </a:p>
                  </a:txBody>
                  <a:tcPr marL="4242" marR="4242" marT="4242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52183">
                <a:tc>
                  <a:txBody>
                    <a:bodyPr/>
                    <a:lstStyle/>
                    <a:p>
                      <a:pPr algn="just" fontAlgn="b"/>
                      <a:r>
                        <a:rPr lang="es-MX" sz="1000" b="0" i="0" u="none" strike="noStrike">
                          <a:latin typeface="+mj-lt"/>
                        </a:rPr>
                        <a:t>San Luis Potosí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latin typeface="+mj-lt"/>
                        </a:rPr>
                        <a:t> 2 774 971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latin typeface="+mj-lt"/>
                        </a:rPr>
                        <a:t> 2 040 402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latin typeface="+mj-lt"/>
                        </a:rPr>
                        <a:t> 1 205 159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 1 176 843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  28 316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2.3</a:t>
                      </a:r>
                    </a:p>
                  </a:txBody>
                  <a:tcPr marL="4242" marR="4242" marT="4242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52183">
                <a:tc>
                  <a:txBody>
                    <a:bodyPr/>
                    <a:lstStyle/>
                    <a:p>
                      <a:pPr algn="just" fontAlgn="b"/>
                      <a:r>
                        <a:rPr lang="es-MX" sz="1000" b="0" i="0" u="none" strike="noStrike" dirty="0">
                          <a:latin typeface="+mj-lt"/>
                        </a:rPr>
                        <a:t>Baja California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latin typeface="+mj-lt"/>
                        </a:rPr>
                        <a:t> 3 528 436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latin typeface="+mj-lt"/>
                        </a:rPr>
                        <a:t> 2 622 101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latin typeface="+mj-lt"/>
                        </a:rPr>
                        <a:t> 1 595 592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 1 556 273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  39 319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2.5</a:t>
                      </a:r>
                    </a:p>
                  </a:txBody>
                  <a:tcPr marL="4242" marR="4242" marT="4242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52183">
                <a:tc>
                  <a:txBody>
                    <a:bodyPr/>
                    <a:lstStyle/>
                    <a:p>
                      <a:pPr algn="just" fontAlgn="b"/>
                      <a:r>
                        <a:rPr lang="es-MX" sz="1000" b="0" i="0" u="none" strike="noStrike" dirty="0">
                          <a:latin typeface="+mj-lt"/>
                        </a:rPr>
                        <a:t>Morelos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latin typeface="+mj-lt"/>
                        </a:rPr>
                        <a:t> 1 940 238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latin typeface="+mj-lt"/>
                        </a:rPr>
                        <a:t> 1 450 813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latin typeface="+mj-lt"/>
                        </a:rPr>
                        <a:t>  806 564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  784 892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  21 672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2.7</a:t>
                      </a:r>
                    </a:p>
                  </a:txBody>
                  <a:tcPr marL="4242" marR="4242" marT="4242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52183">
                <a:tc>
                  <a:txBody>
                    <a:bodyPr/>
                    <a:lstStyle/>
                    <a:p>
                      <a:pPr algn="just" fontAlgn="b"/>
                      <a:r>
                        <a:rPr lang="es-MX" sz="1000" b="0" i="0" u="none" strike="noStrike" dirty="0" smtClean="0">
                          <a:latin typeface="+mj-lt"/>
                        </a:rPr>
                        <a:t>Michoacán</a:t>
                      </a:r>
                      <a:endParaRPr lang="es-MX" sz="1000" b="0" i="0" u="none" strike="noStrike" dirty="0">
                        <a:latin typeface="+mj-lt"/>
                      </a:endParaRP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latin typeface="+mj-lt"/>
                        </a:rPr>
                        <a:t> 4 624 029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latin typeface="+mj-lt"/>
                        </a:rPr>
                        <a:t> 3 352 284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latin typeface="+mj-lt"/>
                        </a:rPr>
                        <a:t> 2 014 331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 1 959 336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  54 995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2.7</a:t>
                      </a:r>
                    </a:p>
                  </a:txBody>
                  <a:tcPr marL="4242" marR="4242" marT="4242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52183">
                <a:tc>
                  <a:txBody>
                    <a:bodyPr/>
                    <a:lstStyle/>
                    <a:p>
                      <a:pPr algn="just" fontAlgn="b"/>
                      <a:r>
                        <a:rPr lang="es-MX" sz="1000" b="0" i="0" u="none" strike="noStrike" dirty="0">
                          <a:latin typeface="+mj-lt"/>
                        </a:rPr>
                        <a:t>Puebla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 6 247 094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latin typeface="+mj-lt"/>
                        </a:rPr>
                        <a:t> 4 508 437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latin typeface="+mj-lt"/>
                        </a:rPr>
                        <a:t> 2 697 119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 2 619 186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  77 933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2.9</a:t>
                      </a:r>
                    </a:p>
                  </a:txBody>
                  <a:tcPr marL="4242" marR="4242" marT="4242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52183">
                <a:tc>
                  <a:txBody>
                    <a:bodyPr/>
                    <a:lstStyle/>
                    <a:p>
                      <a:pPr algn="just" fontAlgn="b"/>
                      <a:r>
                        <a:rPr lang="es-MX" sz="1000" b="0" i="0" u="none" strike="noStrike" dirty="0">
                          <a:latin typeface="+mj-lt"/>
                        </a:rPr>
                        <a:t>Zacatecas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latin typeface="+mj-lt"/>
                        </a:rPr>
                        <a:t> 1 586 920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latin typeface="+mj-lt"/>
                        </a:rPr>
                        <a:t> 1 123 047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latin typeface="+mj-lt"/>
                        </a:rPr>
                        <a:t>  626 487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latin typeface="+mj-lt"/>
                        </a:rPr>
                        <a:t>  607 735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  18 752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3.0</a:t>
                      </a:r>
                    </a:p>
                  </a:txBody>
                  <a:tcPr marL="4242" marR="4242" marT="4242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52183">
                <a:tc>
                  <a:txBody>
                    <a:bodyPr/>
                    <a:lstStyle/>
                    <a:p>
                      <a:pPr algn="just" fontAlgn="b"/>
                      <a:r>
                        <a:rPr lang="es-MX" sz="1050" b="1" i="0" u="none" strike="noStrike" dirty="0">
                          <a:solidFill>
                            <a:schemeClr val="bg1"/>
                          </a:solidFill>
                          <a:latin typeface="+mj-lt"/>
                        </a:rPr>
                        <a:t>Quintana Roo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50" b="1" i="0" u="none" strike="noStrike" dirty="0">
                          <a:solidFill>
                            <a:schemeClr val="bg1"/>
                          </a:solidFill>
                          <a:latin typeface="+mj-lt"/>
                        </a:rPr>
                        <a:t> 1 614 167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50" b="1" i="0" u="none" strike="noStrike" dirty="0">
                          <a:solidFill>
                            <a:schemeClr val="bg1"/>
                          </a:solidFill>
                          <a:latin typeface="+mj-lt"/>
                        </a:rPr>
                        <a:t> 1 188 433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50" b="1" i="0" u="none" strike="noStrike" dirty="0">
                          <a:solidFill>
                            <a:schemeClr val="bg1"/>
                          </a:solidFill>
                          <a:latin typeface="+mj-lt"/>
                        </a:rPr>
                        <a:t>  801 368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50" b="1" i="0" u="none" strike="noStrike" dirty="0">
                          <a:solidFill>
                            <a:schemeClr val="bg1"/>
                          </a:solidFill>
                          <a:latin typeface="+mj-lt"/>
                        </a:rPr>
                        <a:t>  776 862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50" b="1" i="0" u="none" strike="noStrike">
                          <a:solidFill>
                            <a:schemeClr val="bg1"/>
                          </a:solidFill>
                          <a:latin typeface="+mj-lt"/>
                        </a:rPr>
                        <a:t>  24 506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50" b="1" i="0" u="none" strike="noStrike" dirty="0">
                          <a:solidFill>
                            <a:schemeClr val="bg1"/>
                          </a:solidFill>
                          <a:latin typeface="+mj-lt"/>
                        </a:rPr>
                        <a:t>3.1</a:t>
                      </a:r>
                    </a:p>
                  </a:txBody>
                  <a:tcPr marL="4242" marR="4242" marT="4242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</a:tr>
              <a:tr h="152183">
                <a:tc>
                  <a:txBody>
                    <a:bodyPr/>
                    <a:lstStyle/>
                    <a:p>
                      <a:pPr algn="just" fontAlgn="b"/>
                      <a:r>
                        <a:rPr lang="es-MX" sz="1000" b="0" i="0" u="none" strike="noStrike" dirty="0">
                          <a:latin typeface="+mj-lt"/>
                        </a:rPr>
                        <a:t>Hidalgo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latin typeface="+mj-lt"/>
                        </a:rPr>
                        <a:t> 2 908 851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latin typeface="+mj-lt"/>
                        </a:rPr>
                        <a:t> 2 094 337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latin typeface="+mj-lt"/>
                        </a:rPr>
                        <a:t> 1 209 650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latin typeface="+mj-lt"/>
                        </a:rPr>
                        <a:t> 1 172 185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latin typeface="+mj-lt"/>
                        </a:rPr>
                        <a:t>  37 465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latin typeface="+mj-lt"/>
                        </a:rPr>
                        <a:t>3.1</a:t>
                      </a:r>
                    </a:p>
                  </a:txBody>
                  <a:tcPr marL="4242" marR="4242" marT="4242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52183">
                <a:tc>
                  <a:txBody>
                    <a:bodyPr/>
                    <a:lstStyle/>
                    <a:p>
                      <a:pPr algn="just" fontAlgn="b"/>
                      <a:r>
                        <a:rPr lang="es-MX" sz="1000" b="0" i="0" u="none" strike="noStrike" dirty="0">
                          <a:latin typeface="+mj-lt"/>
                        </a:rPr>
                        <a:t>Chiapas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 5 309 957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 3 608 361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latin typeface="+mj-lt"/>
                        </a:rPr>
                        <a:t> 1 976 983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latin typeface="+mj-lt"/>
                        </a:rPr>
                        <a:t> 1 912 393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latin typeface="+mj-lt"/>
                        </a:rPr>
                        <a:t>  64 590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3.3</a:t>
                      </a:r>
                    </a:p>
                  </a:txBody>
                  <a:tcPr marL="4242" marR="4242" marT="4242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52183">
                <a:tc>
                  <a:txBody>
                    <a:bodyPr/>
                    <a:lstStyle/>
                    <a:p>
                      <a:pPr algn="just" fontAlgn="b"/>
                      <a:r>
                        <a:rPr lang="es-MX" sz="1000" b="0" i="0" u="none" strike="noStrike" dirty="0">
                          <a:latin typeface="+mj-lt"/>
                        </a:rPr>
                        <a:t>Campeche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  919 824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  671 771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latin typeface="+mj-lt"/>
                        </a:rPr>
                        <a:t>  407 411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  393 517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latin typeface="+mj-lt"/>
                        </a:rPr>
                        <a:t>  13 894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3.4</a:t>
                      </a:r>
                    </a:p>
                  </a:txBody>
                  <a:tcPr marL="4242" marR="4242" marT="4242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58244">
                <a:tc>
                  <a:txBody>
                    <a:bodyPr/>
                    <a:lstStyle/>
                    <a:p>
                      <a:pPr algn="just" fontAlgn="b"/>
                      <a:r>
                        <a:rPr lang="es-MX" sz="1000" b="0" i="0" u="none" strike="noStrike" dirty="0" smtClean="0">
                          <a:latin typeface="+mj-lt"/>
                        </a:rPr>
                        <a:t>Veracruz</a:t>
                      </a:r>
                      <a:endParaRPr lang="es-MX" sz="1000" b="0" i="0" u="none" strike="noStrike" dirty="0">
                        <a:latin typeface="+mj-lt"/>
                      </a:endParaRP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 8 098 837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 5 997 636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latin typeface="+mj-lt"/>
                        </a:rPr>
                        <a:t> 3 139 247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latin typeface="+mj-lt"/>
                        </a:rPr>
                        <a:t> 3 025 857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latin typeface="+mj-lt"/>
                        </a:rPr>
                        <a:t>  113 390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3.6</a:t>
                      </a:r>
                    </a:p>
                  </a:txBody>
                  <a:tcPr marL="4242" marR="4242" marT="4242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52183">
                <a:tc>
                  <a:txBody>
                    <a:bodyPr/>
                    <a:lstStyle/>
                    <a:p>
                      <a:pPr algn="just" fontAlgn="b"/>
                      <a:r>
                        <a:rPr lang="es-MX" sz="1000" b="0" i="0" u="none" strike="noStrike">
                          <a:latin typeface="+mj-lt"/>
                        </a:rPr>
                        <a:t>Jalisco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 8 010 965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 5 917 883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 3 647 482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latin typeface="+mj-lt"/>
                        </a:rPr>
                        <a:t> 3 513 266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latin typeface="+mj-lt"/>
                        </a:rPr>
                        <a:t>  134 216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3.7</a:t>
                      </a:r>
                    </a:p>
                  </a:txBody>
                  <a:tcPr marL="4242" marR="4242" marT="4242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52183">
                <a:tc>
                  <a:txBody>
                    <a:bodyPr/>
                    <a:lstStyle/>
                    <a:p>
                      <a:pPr algn="just" fontAlgn="b"/>
                      <a:r>
                        <a:rPr lang="es-MX" sz="1000" b="0" i="0" u="none" strike="noStrike">
                          <a:latin typeface="+mj-lt"/>
                        </a:rPr>
                        <a:t>Guanajuato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 5 858 313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 4 239 854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latin typeface="+mj-lt"/>
                        </a:rPr>
                        <a:t> 2 549 870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 2 454 418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latin typeface="+mj-lt"/>
                        </a:rPr>
                        <a:t>  95 452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3.7</a:t>
                      </a:r>
                    </a:p>
                  </a:txBody>
                  <a:tcPr marL="4242" marR="4242" marT="4242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52183">
                <a:tc>
                  <a:txBody>
                    <a:bodyPr/>
                    <a:lstStyle/>
                    <a:p>
                      <a:pPr algn="just" fontAlgn="b"/>
                      <a:r>
                        <a:rPr lang="es-MX" sz="1000" b="0" i="0" u="none" strike="noStrike">
                          <a:latin typeface="+mj-lt"/>
                        </a:rPr>
                        <a:t>Sinaloa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 3 006 803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 2 242 984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latin typeface="+mj-lt"/>
                        </a:rPr>
                        <a:t> 1 342 407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 1 291 812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latin typeface="+mj-lt"/>
                        </a:rPr>
                        <a:t>  50 595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3.8</a:t>
                      </a:r>
                    </a:p>
                  </a:txBody>
                  <a:tcPr marL="4242" marR="4242" marT="4242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52183">
                <a:tc>
                  <a:txBody>
                    <a:bodyPr/>
                    <a:lstStyle/>
                    <a:p>
                      <a:pPr algn="just" fontAlgn="b"/>
                      <a:r>
                        <a:rPr lang="es-MX" sz="1000" b="0" i="0" u="none" strike="noStrike">
                          <a:latin typeface="+mj-lt"/>
                        </a:rPr>
                        <a:t>Chihuahua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 3 741 825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 2 723 461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 1 636 034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latin typeface="+mj-lt"/>
                        </a:rPr>
                        <a:t> 1 573 847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latin typeface="+mj-lt"/>
                        </a:rPr>
                        <a:t>  62 187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3.8</a:t>
                      </a:r>
                    </a:p>
                  </a:txBody>
                  <a:tcPr marL="4242" marR="4242" marT="4242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52183">
                <a:tc>
                  <a:txBody>
                    <a:bodyPr/>
                    <a:lstStyle/>
                    <a:p>
                      <a:pPr algn="just" fontAlgn="b"/>
                      <a:r>
                        <a:rPr lang="es-MX" sz="1000" b="0" i="0" u="none" strike="noStrike">
                          <a:latin typeface="+mj-lt"/>
                        </a:rPr>
                        <a:t>Tlaxcala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 1 293 646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  921 817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  576 124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latin typeface="+mj-lt"/>
                        </a:rPr>
                        <a:t>  553 661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latin typeface="+mj-lt"/>
                        </a:rPr>
                        <a:t>  22 463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3.9</a:t>
                      </a:r>
                    </a:p>
                  </a:txBody>
                  <a:tcPr marL="4242" marR="4242" marT="4242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52183">
                <a:tc>
                  <a:txBody>
                    <a:bodyPr/>
                    <a:lstStyle/>
                    <a:p>
                      <a:pPr algn="just" fontAlgn="b"/>
                      <a:r>
                        <a:rPr lang="es-MX" sz="1000" b="0" i="0" u="none" strike="noStrike">
                          <a:latin typeface="+mj-lt"/>
                        </a:rPr>
                        <a:t>Nayarit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 1 243 431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  903 950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  583 193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latin typeface="+mj-lt"/>
                        </a:rPr>
                        <a:t>  559 560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latin typeface="+mj-lt"/>
                        </a:rPr>
                        <a:t>  23 633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4.1</a:t>
                      </a:r>
                    </a:p>
                  </a:txBody>
                  <a:tcPr marL="4242" marR="4242" marT="4242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52183">
                <a:tc>
                  <a:txBody>
                    <a:bodyPr/>
                    <a:lstStyle/>
                    <a:p>
                      <a:pPr algn="just" fontAlgn="b"/>
                      <a:r>
                        <a:rPr lang="es-MX" sz="1000" b="0" i="0" u="none" strike="noStrike">
                          <a:latin typeface="+mj-lt"/>
                        </a:rPr>
                        <a:t>Aguascalientes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 1 302 607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  938 242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latin typeface="+mj-lt"/>
                        </a:rPr>
                        <a:t>  567 279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latin typeface="+mj-lt"/>
                        </a:rPr>
                        <a:t>  544 173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latin typeface="+mj-lt"/>
                        </a:rPr>
                        <a:t>  23 106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4.1</a:t>
                      </a:r>
                    </a:p>
                  </a:txBody>
                  <a:tcPr marL="4242" marR="4242" marT="4242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52183">
                <a:tc>
                  <a:txBody>
                    <a:bodyPr/>
                    <a:lstStyle/>
                    <a:p>
                      <a:pPr algn="just" fontAlgn="b"/>
                      <a:r>
                        <a:rPr lang="es-MX" sz="1000" b="0" i="0" u="none" strike="noStrike">
                          <a:latin typeface="+mj-lt"/>
                        </a:rPr>
                        <a:t>Baja California Sur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  783 986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  575 769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latin typeface="+mj-lt"/>
                        </a:rPr>
                        <a:t>  377 394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latin typeface="+mj-lt"/>
                        </a:rPr>
                        <a:t>  361 645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latin typeface="+mj-lt"/>
                        </a:rPr>
                        <a:t>  15 749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4.2</a:t>
                      </a:r>
                    </a:p>
                  </a:txBody>
                  <a:tcPr marL="4242" marR="4242" marT="4242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52183">
                <a:tc>
                  <a:txBody>
                    <a:bodyPr/>
                    <a:lstStyle/>
                    <a:p>
                      <a:pPr algn="just" fontAlgn="b"/>
                      <a:r>
                        <a:rPr lang="es-MX" sz="1000" b="0" i="0" u="none" strike="noStrike" dirty="0">
                          <a:latin typeface="+mj-lt"/>
                        </a:rPr>
                        <a:t>Nuevo León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 5 148 878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 3 894 106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 2 390 721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latin typeface="+mj-lt"/>
                        </a:rPr>
                        <a:t> 2 290 795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latin typeface="+mj-lt"/>
                        </a:rPr>
                        <a:t>  99 926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4.2</a:t>
                      </a:r>
                    </a:p>
                  </a:txBody>
                  <a:tcPr marL="4242" marR="4242" marT="4242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52183">
                <a:tc>
                  <a:txBody>
                    <a:bodyPr/>
                    <a:lstStyle/>
                    <a:p>
                      <a:pPr algn="just" fontAlgn="b"/>
                      <a:r>
                        <a:rPr lang="es-MX" sz="1000" b="0" i="0" u="none" strike="noStrike" dirty="0">
                          <a:latin typeface="+mj-lt"/>
                        </a:rPr>
                        <a:t>Colima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  734 211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  540 056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latin typeface="+mj-lt"/>
                        </a:rPr>
                        <a:t>  362 486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latin typeface="+mj-lt"/>
                        </a:rPr>
                        <a:t>  347 062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latin typeface="+mj-lt"/>
                        </a:rPr>
                        <a:t>  15 424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latin typeface="+mj-lt"/>
                        </a:rPr>
                        <a:t>4.3</a:t>
                      </a:r>
                    </a:p>
                  </a:txBody>
                  <a:tcPr marL="4242" marR="4242" marT="4242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52183">
                <a:tc>
                  <a:txBody>
                    <a:bodyPr/>
                    <a:lstStyle/>
                    <a:p>
                      <a:pPr algn="just" fontAlgn="b"/>
                      <a:r>
                        <a:rPr lang="es-MX" sz="1000" b="0" i="0" u="none" strike="noStrike">
                          <a:latin typeface="+mj-lt"/>
                        </a:rPr>
                        <a:t>Tamaulipas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 3 578 363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 2 634 599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 1 623 511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latin typeface="+mj-lt"/>
                        </a:rPr>
                        <a:t> 1 549 043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latin typeface="+mj-lt"/>
                        </a:rPr>
                        <a:t>  74 468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latin typeface="+mj-lt"/>
                        </a:rPr>
                        <a:t>4.6</a:t>
                      </a:r>
                    </a:p>
                  </a:txBody>
                  <a:tcPr marL="4242" marR="4242" marT="4242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52183">
                <a:tc>
                  <a:txBody>
                    <a:bodyPr/>
                    <a:lstStyle/>
                    <a:p>
                      <a:pPr algn="just" fontAlgn="b"/>
                      <a:r>
                        <a:rPr lang="es-MX" sz="1000" b="0" i="0" u="none" strike="noStrike">
                          <a:latin typeface="+mj-lt"/>
                        </a:rPr>
                        <a:t>Querétaro 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 2 030 397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 1 485 676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  809 662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latin typeface="+mj-lt"/>
                        </a:rPr>
                        <a:t>  771 531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latin typeface="+mj-lt"/>
                        </a:rPr>
                        <a:t>  38 131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latin typeface="+mj-lt"/>
                        </a:rPr>
                        <a:t>4.7</a:t>
                      </a:r>
                    </a:p>
                  </a:txBody>
                  <a:tcPr marL="4242" marR="4242" marT="4242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52183">
                <a:tc>
                  <a:txBody>
                    <a:bodyPr/>
                    <a:lstStyle/>
                    <a:p>
                      <a:pPr algn="just" fontAlgn="b"/>
                      <a:r>
                        <a:rPr lang="es-MX" sz="1000" b="0" i="0" u="none" strike="noStrike" dirty="0" smtClean="0">
                          <a:latin typeface="+mj-lt"/>
                        </a:rPr>
                        <a:t>Coahuila</a:t>
                      </a:r>
                      <a:endParaRPr lang="es-MX" sz="1000" b="0" i="0" u="none" strike="noStrike" dirty="0">
                        <a:latin typeface="+mj-lt"/>
                      </a:endParaRP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 2 991 086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 2 171 437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 1 322 393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latin typeface="+mj-lt"/>
                        </a:rPr>
                        <a:t> 1 258 370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latin typeface="+mj-lt"/>
                        </a:rPr>
                        <a:t>  64 023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latin typeface="+mj-lt"/>
                        </a:rPr>
                        <a:t>4.8</a:t>
                      </a:r>
                    </a:p>
                  </a:txBody>
                  <a:tcPr marL="4242" marR="4242" marT="4242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52183">
                <a:tc>
                  <a:txBody>
                    <a:bodyPr/>
                    <a:lstStyle/>
                    <a:p>
                      <a:pPr algn="just" fontAlgn="b"/>
                      <a:r>
                        <a:rPr lang="es-MX" sz="1000" b="0" i="0" u="none" strike="noStrike">
                          <a:latin typeface="+mj-lt"/>
                        </a:rPr>
                        <a:t>Durango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 1 780 038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 1 264 723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  788 613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  749 189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latin typeface="+mj-lt"/>
                        </a:rPr>
                        <a:t>  39 424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latin typeface="+mj-lt"/>
                        </a:rPr>
                        <a:t>5.0</a:t>
                      </a:r>
                    </a:p>
                  </a:txBody>
                  <a:tcPr marL="4242" marR="4242" marT="4242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52183">
                <a:tc>
                  <a:txBody>
                    <a:bodyPr/>
                    <a:lstStyle/>
                    <a:p>
                      <a:pPr algn="just" fontAlgn="b"/>
                      <a:r>
                        <a:rPr lang="es-MX" sz="1000" b="0" i="0" u="none" strike="noStrike">
                          <a:latin typeface="+mj-lt"/>
                        </a:rPr>
                        <a:t>Sonora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 2 967 672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 2 209 373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 1 418 100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 1 346 390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latin typeface="+mj-lt"/>
                        </a:rPr>
                        <a:t>  71 710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latin typeface="+mj-lt"/>
                        </a:rPr>
                        <a:t>5.1</a:t>
                      </a:r>
                    </a:p>
                  </a:txBody>
                  <a:tcPr marL="4242" marR="4242" marT="4242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52183">
                <a:tc>
                  <a:txBody>
                    <a:bodyPr/>
                    <a:lstStyle/>
                    <a:p>
                      <a:pPr algn="just" fontAlgn="b"/>
                      <a:r>
                        <a:rPr lang="es-MX" sz="1000" b="0" i="0" u="none" strike="noStrike">
                          <a:latin typeface="+mj-lt"/>
                        </a:rPr>
                        <a:t>Ciudad de México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 8 836 103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 7 132 990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 4 355 283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 4 133 242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  222 041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latin typeface="+mj-lt"/>
                        </a:rPr>
                        <a:t>5.1</a:t>
                      </a:r>
                    </a:p>
                  </a:txBody>
                  <a:tcPr marL="4242" marR="4242" marT="4242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52183">
                <a:tc>
                  <a:txBody>
                    <a:bodyPr/>
                    <a:lstStyle/>
                    <a:p>
                      <a:pPr algn="just" fontAlgn="b"/>
                      <a:r>
                        <a:rPr lang="es-MX" sz="1000" b="0" i="0" u="none" strike="noStrike" dirty="0">
                          <a:latin typeface="+mj-lt"/>
                        </a:rPr>
                        <a:t>México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 17 087 890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 12 590 814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 7 449 230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 7 049 630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latin typeface="+mj-lt"/>
                        </a:rPr>
                        <a:t>  399 600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latin typeface="+mj-lt"/>
                        </a:rPr>
                        <a:t>5.4</a:t>
                      </a:r>
                    </a:p>
                  </a:txBody>
                  <a:tcPr marL="4242" marR="4242" marT="4242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52183">
                <a:tc>
                  <a:txBody>
                    <a:bodyPr/>
                    <a:lstStyle/>
                    <a:p>
                      <a:pPr algn="just" fontAlgn="b"/>
                      <a:r>
                        <a:rPr lang="es-MX" sz="1000" b="0" i="0" u="none" strike="noStrike" dirty="0">
                          <a:latin typeface="+mj-lt"/>
                        </a:rPr>
                        <a:t>Tabasco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latin typeface="+mj-lt"/>
                        </a:rPr>
                        <a:t> 2 404 905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latin typeface="+mj-lt"/>
                        </a:rPr>
                        <a:t> 1 706 603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latin typeface="+mj-lt"/>
                        </a:rPr>
                        <a:t> 1 020 402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latin typeface="+mj-lt"/>
                        </a:rPr>
                        <a:t>  947 827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latin typeface="+mj-lt"/>
                        </a:rPr>
                        <a:t>  72 575</a:t>
                      </a:r>
                    </a:p>
                  </a:txBody>
                  <a:tcPr marL="4242" marR="4242" marT="424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latin typeface="+mj-lt"/>
                        </a:rPr>
                        <a:t>7.1</a:t>
                      </a:r>
                    </a:p>
                  </a:txBody>
                  <a:tcPr marL="4242" marR="4242" marT="4242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16380">
                <a:tc gridSpan="7">
                  <a:txBody>
                    <a:bodyPr/>
                    <a:lstStyle/>
                    <a:p>
                      <a:pPr algn="just" fontAlgn="b"/>
                      <a:r>
                        <a:rPr lang="es-MX" sz="600" b="0" i="0" u="none" strike="noStrike" dirty="0">
                          <a:latin typeface="+mj-lt"/>
                        </a:rPr>
                        <a:t>Fuente: elaboración propia con datos de la ENOE INEGI tercer trimestre.</a:t>
                      </a:r>
                    </a:p>
                  </a:txBody>
                  <a:tcPr marL="4242" marR="4242" marT="4242" marB="0" anchor="ctr">
                    <a:lnL w="25400" cap="flat" cmpd="dbl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s-MX" sz="600" b="0" i="0" u="none" strike="noStrike" dirty="0">
                        <a:latin typeface="Arial"/>
                      </a:endParaRPr>
                    </a:p>
                  </a:txBody>
                  <a:tcPr marL="4242" marR="4242" marT="4242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s-MX" sz="600" b="0" i="0" u="none" strike="noStrike" dirty="0">
                        <a:latin typeface="Arial"/>
                      </a:endParaRPr>
                    </a:p>
                  </a:txBody>
                  <a:tcPr marL="4242" marR="4242" marT="4242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s-MX" sz="600" b="0" i="0" u="none" strike="noStrike" dirty="0">
                        <a:latin typeface="Arial"/>
                      </a:endParaRPr>
                    </a:p>
                  </a:txBody>
                  <a:tcPr marL="4242" marR="4242" marT="4242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s-MX" sz="600" b="0" i="0" u="none" strike="noStrike" dirty="0">
                        <a:latin typeface="Arial"/>
                      </a:endParaRPr>
                    </a:p>
                  </a:txBody>
                  <a:tcPr marL="4242" marR="4242" marT="4242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s-MX" sz="600" b="0" i="0" u="none" strike="noStrike" dirty="0">
                        <a:latin typeface="Arial"/>
                      </a:endParaRPr>
                    </a:p>
                  </a:txBody>
                  <a:tcPr marL="4242" marR="4242" marT="4242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s-MX" sz="600" b="0" i="0" u="none" strike="noStrike" dirty="0">
                        <a:latin typeface="Arial"/>
                      </a:endParaRPr>
                    </a:p>
                  </a:txBody>
                  <a:tcPr marL="4242" marR="4242" marT="4242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431063"/>
              </p:ext>
            </p:extLst>
          </p:nvPr>
        </p:nvGraphicFramePr>
        <p:xfrm>
          <a:off x="755576" y="116627"/>
          <a:ext cx="7848871" cy="6266902"/>
        </p:xfrm>
        <a:graphic>
          <a:graphicData uri="http://schemas.openxmlformats.org/drawingml/2006/table">
            <a:tbl>
              <a:tblPr/>
              <a:tblGrid>
                <a:gridCol w="2412092"/>
                <a:gridCol w="1301764"/>
                <a:gridCol w="1301764"/>
                <a:gridCol w="1301764"/>
                <a:gridCol w="1531487"/>
              </a:tblGrid>
              <a:tr h="225372"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s-MX" sz="1400" b="1" i="0" u="none" strike="noStrike" dirty="0">
                          <a:solidFill>
                            <a:srgbClr val="000000"/>
                          </a:solidFill>
                          <a:latin typeface="Futura Md BT" panose="020B0602020204020303" pitchFamily="34" charset="0"/>
                        </a:rPr>
                        <a:t>Trabajadores Asegurados en el IMSS por Entidad </a:t>
                      </a:r>
                      <a:r>
                        <a:rPr lang="es-MX" sz="1400" b="1" i="0" u="none" strike="noStrike" dirty="0" smtClean="0">
                          <a:solidFill>
                            <a:srgbClr val="000000"/>
                          </a:solidFill>
                          <a:latin typeface="Futura Md BT" panose="020B0602020204020303" pitchFamily="34" charset="0"/>
                        </a:rPr>
                        <a:t>Federativa</a:t>
                      </a:r>
                    </a:p>
                    <a:p>
                      <a:pPr algn="ctr" fontAlgn="b"/>
                      <a:endParaRPr lang="es-MX" sz="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138" marR="4138" marT="41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435098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Periodo/Entidad</a:t>
                      </a:r>
                      <a:endParaRPr lang="es-MX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138" marR="4138" marT="413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abr-11</a:t>
                      </a:r>
                    </a:p>
                  </a:txBody>
                  <a:tcPr marL="4138" marR="4138" marT="413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ago-16</a:t>
                      </a:r>
                    </a:p>
                  </a:txBody>
                  <a:tcPr marL="4138" marR="4138" marT="413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Diferencia</a:t>
                      </a:r>
                    </a:p>
                  </a:txBody>
                  <a:tcPr marL="4138" marR="4138" marT="413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% de </a:t>
                      </a:r>
                      <a:r>
                        <a:rPr lang="es-MX" sz="1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crecimiento</a:t>
                      </a:r>
                      <a:endParaRPr lang="es-MX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138" marR="4138" marT="413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62205"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Total Nacional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15022 588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18466 227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3443 639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22.92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62205"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Querétaro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359 465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505 963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146 498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40.75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62205"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Guanajuato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646 137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892 144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246 007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38.07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70101">
                <a:tc>
                  <a:txBody>
                    <a:bodyPr/>
                    <a:lstStyle/>
                    <a:p>
                      <a:pPr algn="l" fontAlgn="b"/>
                      <a:r>
                        <a:rPr lang="es-MX" sz="1050" b="1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Quintana Roo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50" b="1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272 525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50" b="1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374 170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50" b="1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101 645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50" b="1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37.30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</a:tr>
              <a:tr h="162205"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Aguascalientes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210 529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288 587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78 058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37.08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62205"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Baja California Sur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117 719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152 968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35 249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29.94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62205"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Chihuahua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650 227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840 722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190 495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29.30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62205"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Tlaxcala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70 226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90 701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20 475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29.16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62205"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Baja California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625 253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803 118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177 865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28.45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62205"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San Luis Potosí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307 324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389 651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82 327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26.79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62205"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Coahuila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576 815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730 475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153 660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26.64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62205"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Distrito Federal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2588 484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3243 623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655 139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25.31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62205"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Puebla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447 348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559 309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111 961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25.03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62205"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Hidalgo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172 571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214 814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42 243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24.48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62205"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Jalisco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1284 045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1592 063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308 018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23.99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62205"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Durango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187 685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231 563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43 878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23.38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62205"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Nuevo León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1206 717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1482 712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275 995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22.87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62205"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Zacatecas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136 388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167 468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31 080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22.79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62205"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Yucatán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278 575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338 195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59 620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21.40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62205"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Sinaloa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401 657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483 252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81 595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20.31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62205"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México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1224 997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1467 356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242 359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19.78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62205"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Sonora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476 941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566 965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90 024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18.88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62205"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Oaxaca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168 514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198 634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30 120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17.87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62205"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Michoacán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337 841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390 811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52 970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15.68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62205"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Nayarit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114 297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131 636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17 339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15.17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62205"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Tamaulipas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545 652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614 522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68 870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12.62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62205"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Morelos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180 101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202 626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22 525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12.51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62205"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Colima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109 139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122 504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13 365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12.25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62205"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Chiapas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199 070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220 723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21 653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10.88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62205"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Tabasco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161 887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176 353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14 466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8.94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62205"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Guerrero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145 844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155 189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9 345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6.41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62205"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Veracruz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690 831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714 997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24 166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3.50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62205"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Campeche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127 784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122 413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-5 371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-4.20</a:t>
                      </a:r>
                    </a:p>
                  </a:txBody>
                  <a:tcPr marL="4138" marR="4138" marT="41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62205">
                <a:tc gridSpan="5"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Fuente de datos: http://www.stps.gob.mx/gobmx/estadisticas/</a:t>
                      </a:r>
                    </a:p>
                  </a:txBody>
                  <a:tcPr marL="4138" marR="4138" marT="413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CuadroTexto"/>
          <p:cNvSpPr txBox="1"/>
          <p:nvPr/>
        </p:nvSpPr>
        <p:spPr>
          <a:xfrm>
            <a:off x="683568" y="404664"/>
            <a:ext cx="79208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 smtClean="0">
                <a:latin typeface="Futura Md BT" panose="020B0602020204020303" pitchFamily="34" charset="0"/>
              </a:rPr>
              <a:t>Quintana Roo: Total de trabajadores asegurados en el IMSS</a:t>
            </a:r>
          </a:p>
        </p:txBody>
      </p:sp>
      <p:cxnSp>
        <p:nvCxnSpPr>
          <p:cNvPr id="19" name="18 Conector recto"/>
          <p:cNvCxnSpPr/>
          <p:nvPr/>
        </p:nvCxnSpPr>
        <p:spPr>
          <a:xfrm>
            <a:off x="3331240" y="5371973"/>
            <a:ext cx="2143140" cy="1588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23 CuadroTexto"/>
          <p:cNvSpPr txBox="1"/>
          <p:nvPr/>
        </p:nvSpPr>
        <p:spPr>
          <a:xfrm>
            <a:off x="4045620" y="5371973"/>
            <a:ext cx="7920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dirty="0" smtClean="0"/>
              <a:t>2016</a:t>
            </a:r>
            <a:endParaRPr lang="es-MX" sz="1400" dirty="0"/>
          </a:p>
        </p:txBody>
      </p:sp>
      <p:sp>
        <p:nvSpPr>
          <p:cNvPr id="25" name="24 CuadroTexto"/>
          <p:cNvSpPr txBox="1"/>
          <p:nvPr/>
        </p:nvSpPr>
        <p:spPr>
          <a:xfrm>
            <a:off x="1493908" y="5923609"/>
            <a:ext cx="75992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800" dirty="0" smtClean="0"/>
              <a:t>Fuente: Elaboración propia con base en  datos de la STPS.</a:t>
            </a:r>
          </a:p>
          <a:p>
            <a:r>
              <a:rPr lang="es-MX" sz="800" dirty="0" smtClean="0"/>
              <a:t> http://www.stps.gob.mx/gobmx/estadisticas </a:t>
            </a:r>
            <a:endParaRPr lang="es-MX" sz="800" dirty="0"/>
          </a:p>
        </p:txBody>
      </p:sp>
      <p:cxnSp>
        <p:nvCxnSpPr>
          <p:cNvPr id="14" name="13 Conector recto"/>
          <p:cNvCxnSpPr/>
          <p:nvPr/>
        </p:nvCxnSpPr>
        <p:spPr>
          <a:xfrm>
            <a:off x="1259538" y="5371973"/>
            <a:ext cx="2000264" cy="1588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16 CuadroTexto"/>
          <p:cNvSpPr txBox="1"/>
          <p:nvPr/>
        </p:nvSpPr>
        <p:spPr>
          <a:xfrm>
            <a:off x="1973918" y="5386223"/>
            <a:ext cx="7920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dirty="0" smtClean="0"/>
              <a:t>2015</a:t>
            </a:r>
            <a:endParaRPr lang="es-MX" sz="1400" dirty="0"/>
          </a:p>
        </p:txBody>
      </p:sp>
      <p:sp>
        <p:nvSpPr>
          <p:cNvPr id="12" name="11 CuadroTexto"/>
          <p:cNvSpPr txBox="1"/>
          <p:nvPr/>
        </p:nvSpPr>
        <p:spPr>
          <a:xfrm>
            <a:off x="6372200" y="2017239"/>
            <a:ext cx="22322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 smtClean="0"/>
              <a:t>Meses de Agosto de cada año</a:t>
            </a:r>
            <a:endParaRPr lang="es-MX" sz="1200" dirty="0"/>
          </a:p>
        </p:txBody>
      </p:sp>
      <p:sp>
        <p:nvSpPr>
          <p:cNvPr id="18" name="17 CuadroTexto"/>
          <p:cNvSpPr txBox="1"/>
          <p:nvPr/>
        </p:nvSpPr>
        <p:spPr>
          <a:xfrm>
            <a:off x="323528" y="980728"/>
            <a:ext cx="42484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 smtClean="0"/>
              <a:t>Participación  de los trabajadores asegurados al mes de </a:t>
            </a:r>
            <a:r>
              <a:rPr lang="es-MX" sz="12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Agosto</a:t>
            </a:r>
            <a:r>
              <a:rPr lang="es-MX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MX" sz="1200" dirty="0" smtClean="0"/>
              <a:t>2016</a:t>
            </a:r>
            <a:endParaRPr lang="es-MX" sz="1200" dirty="0"/>
          </a:p>
        </p:txBody>
      </p:sp>
      <p:sp>
        <p:nvSpPr>
          <p:cNvPr id="26" name="25 Rectángulo"/>
          <p:cNvSpPr/>
          <p:nvPr/>
        </p:nvSpPr>
        <p:spPr>
          <a:xfrm>
            <a:off x="2513741" y="3068960"/>
            <a:ext cx="163499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1200" dirty="0" smtClean="0"/>
              <a:t>(Miles de trabajadores)</a:t>
            </a:r>
            <a:endParaRPr lang="es-MX" sz="1200" dirty="0"/>
          </a:p>
        </p:txBody>
      </p:sp>
      <p:sp>
        <p:nvSpPr>
          <p:cNvPr id="32" name="31 Rectángulo"/>
          <p:cNvSpPr/>
          <p:nvPr/>
        </p:nvSpPr>
        <p:spPr>
          <a:xfrm>
            <a:off x="7151844" y="2428868"/>
            <a:ext cx="163499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1200" dirty="0" smtClean="0"/>
              <a:t>(Miles de trabajadores)</a:t>
            </a:r>
            <a:endParaRPr lang="es-MX" sz="1200" dirty="0"/>
          </a:p>
        </p:txBody>
      </p:sp>
      <p:graphicFrame>
        <p:nvGraphicFramePr>
          <p:cNvPr id="23" name="3 Gráfico"/>
          <p:cNvGraphicFramePr/>
          <p:nvPr>
            <p:extLst>
              <p:ext uri="{D42A27DB-BD31-4B8C-83A1-F6EECF244321}">
                <p14:modId xmlns:p14="http://schemas.microsoft.com/office/powerpoint/2010/main" val="618910005"/>
              </p:ext>
            </p:extLst>
          </p:nvPr>
        </p:nvGraphicFramePr>
        <p:xfrm>
          <a:off x="6072198" y="2714620"/>
          <a:ext cx="2552700" cy="20040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9" name="4 Gráfico"/>
          <p:cNvGraphicFramePr/>
          <p:nvPr>
            <p:extLst>
              <p:ext uri="{D42A27DB-BD31-4B8C-83A1-F6EECF244321}">
                <p14:modId xmlns:p14="http://schemas.microsoft.com/office/powerpoint/2010/main" val="4252195332"/>
              </p:ext>
            </p:extLst>
          </p:nvPr>
        </p:nvGraphicFramePr>
        <p:xfrm>
          <a:off x="357158" y="1500174"/>
          <a:ext cx="4357718" cy="14287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0" name="1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55601216"/>
              </p:ext>
            </p:extLst>
          </p:nvPr>
        </p:nvGraphicFramePr>
        <p:xfrm>
          <a:off x="1009505" y="3345959"/>
          <a:ext cx="4643470" cy="2000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488307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18298</TotalTime>
  <Words>2978</Words>
  <Application>Microsoft Office PowerPoint</Application>
  <PresentationFormat>Carta (216 x 279 mm)</PresentationFormat>
  <Paragraphs>889</Paragraphs>
  <Slides>25</Slides>
  <Notes>4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25</vt:i4>
      </vt:variant>
    </vt:vector>
  </HeadingPairs>
  <TitlesOfParts>
    <vt:vector size="26" baseType="lpstr"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Actividades Secundarias de Quintana Roo</vt:lpstr>
      <vt:lpstr>Servicios</vt:lpstr>
      <vt:lpstr>Salud 2014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FINANZAS</dc:creator>
  <cp:lastModifiedBy>elarab</cp:lastModifiedBy>
  <cp:revision>888</cp:revision>
  <cp:lastPrinted>2015-04-01T19:24:02Z</cp:lastPrinted>
  <dcterms:created xsi:type="dcterms:W3CDTF">2014-11-05T17:43:56Z</dcterms:created>
  <dcterms:modified xsi:type="dcterms:W3CDTF">2016-11-25T16:04:43Z</dcterms:modified>
</cp:coreProperties>
</file>