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rawings/drawing1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drawings/drawing2.xml" ContentType="application/vnd.openxmlformats-officedocument.drawingml.chartshapes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13" r:id="rId2"/>
    <p:sldId id="256" r:id="rId3"/>
    <p:sldId id="257" r:id="rId4"/>
    <p:sldId id="330" r:id="rId5"/>
    <p:sldId id="331" r:id="rId6"/>
    <p:sldId id="260" r:id="rId7"/>
    <p:sldId id="261" r:id="rId8"/>
    <p:sldId id="287" r:id="rId9"/>
    <p:sldId id="262" r:id="rId10"/>
    <p:sldId id="286" r:id="rId11"/>
    <p:sldId id="332" r:id="rId12"/>
    <p:sldId id="263" r:id="rId13"/>
    <p:sldId id="264" r:id="rId14"/>
    <p:sldId id="265" r:id="rId15"/>
    <p:sldId id="266" r:id="rId16"/>
    <p:sldId id="314" r:id="rId17"/>
    <p:sldId id="315" r:id="rId18"/>
    <p:sldId id="316" r:id="rId19"/>
    <p:sldId id="317" r:id="rId20"/>
    <p:sldId id="337" r:id="rId21"/>
    <p:sldId id="327" r:id="rId22"/>
    <p:sldId id="328" r:id="rId23"/>
    <p:sldId id="329" r:id="rId24"/>
  </p:sldIdLst>
  <p:sldSz cx="9144000" cy="6858000" type="letter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6538" autoAdjust="0"/>
  </p:normalViewPr>
  <p:slideViewPr>
    <p:cSldViewPr>
      <p:cViewPr>
        <p:scale>
          <a:sx n="55" d="100"/>
          <a:sy n="55" d="100"/>
        </p:scale>
        <p:origin x="-126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302_0069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302_0069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302_0069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302_0069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8135752.xls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Respaldo%202016\para%20subir%20al%20micro%20sitio\Sit%20econ%20del%20Estado\Comercio%20al%20por%20mayor%20y%20menor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6132242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6135645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6135645.xls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Gr&#225;fico%202%20en%20Microsoft%20Office%20PowerPoint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Gr&#225;fico%20en%20Microsoft%20PowerPoint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Gr&#225;fico%20en%20Microsoft%20PowerPoint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BIE_BIE20160310114123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BIE_BIE20160310125251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CC3300"/>
              </a:solidFill>
            </c:spPr>
          </c:dPt>
          <c:dLbls>
            <c:dLbl>
              <c:idx val="0"/>
              <c:layout>
                <c:manualLayout>
                  <c:x val="8.5470085470085548E-3"/>
                  <c:y val="-0.12962962962962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345850461059835"/>
                  <c:y val="-7.4074074074074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698589045661593"/>
                  <c:y val="0.101851851851851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Hoja1!$C$9:$E$9</c:f>
              <c:strCache>
                <c:ptCount val="3"/>
                <c:pt idx="0">
                  <c:v>Sector Primario</c:v>
                </c:pt>
                <c:pt idx="1">
                  <c:v>Sector Secundario</c:v>
                </c:pt>
                <c:pt idx="2">
                  <c:v>Sector Terciario</c:v>
                </c:pt>
              </c:strCache>
            </c:strRef>
          </c:cat>
          <c:val>
            <c:numRef>
              <c:f>Hoja1!$C$10:$E$10</c:f>
              <c:numCache>
                <c:formatCode>#\ ##0.0</c:formatCode>
                <c:ptCount val="3"/>
                <c:pt idx="0">
                  <c:v>1831</c:v>
                </c:pt>
                <c:pt idx="1">
                  <c:v>35695.137999999999</c:v>
                </c:pt>
                <c:pt idx="2">
                  <c:v>226216.36899999998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Hoja3!$E$3:$E$16</c:f>
              <c:strCache>
                <c:ptCount val="14"/>
                <c:pt idx="0">
                  <c:v>MAR</c:v>
                </c:pt>
                <c:pt idx="1">
                  <c:v>ABR</c:v>
                </c:pt>
                <c:pt idx="2">
                  <c:v>MAY</c:v>
                </c:pt>
                <c:pt idx="3">
                  <c:v>JUN</c:v>
                </c:pt>
                <c:pt idx="4">
                  <c:v>JUL</c:v>
                </c:pt>
                <c:pt idx="5">
                  <c:v>AGO</c:v>
                </c:pt>
                <c:pt idx="6">
                  <c:v>SEP</c:v>
                </c:pt>
                <c:pt idx="7">
                  <c:v>OCT</c:v>
                </c:pt>
                <c:pt idx="8">
                  <c:v>NOV</c:v>
                </c:pt>
                <c:pt idx="9">
                  <c:v>DIC</c:v>
                </c:pt>
                <c:pt idx="11">
                  <c:v>ENE</c:v>
                </c:pt>
                <c:pt idx="12">
                  <c:v>FEB</c:v>
                </c:pt>
                <c:pt idx="13">
                  <c:v>MAR</c:v>
                </c:pt>
              </c:strCache>
            </c:strRef>
          </c:cat>
          <c:val>
            <c:numRef>
              <c:f>Hoja3!$F$3:$F$16</c:f>
              <c:numCache>
                <c:formatCode>0</c:formatCode>
                <c:ptCount val="14"/>
                <c:pt idx="0">
                  <c:v>326.90099999999995</c:v>
                </c:pt>
                <c:pt idx="1">
                  <c:v>328.45099999999996</c:v>
                </c:pt>
                <c:pt idx="2">
                  <c:v>330.08599999999996</c:v>
                </c:pt>
                <c:pt idx="3">
                  <c:v>332.16300000000001</c:v>
                </c:pt>
                <c:pt idx="4">
                  <c:v>336.98099999999994</c:v>
                </c:pt>
                <c:pt idx="5">
                  <c:v>338.17500000000001</c:v>
                </c:pt>
                <c:pt idx="6">
                  <c:v>335.74900000000002</c:v>
                </c:pt>
                <c:pt idx="7">
                  <c:v>341.33199999999994</c:v>
                </c:pt>
                <c:pt idx="8">
                  <c:v>348.11799999999999</c:v>
                </c:pt>
                <c:pt idx="9">
                  <c:v>341.29099999999994</c:v>
                </c:pt>
                <c:pt idx="11">
                  <c:v>348.63299999999992</c:v>
                </c:pt>
                <c:pt idx="12">
                  <c:v>353.63400000000001</c:v>
                </c:pt>
                <c:pt idx="13">
                  <c:v>357.584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452672"/>
        <c:axId val="24793856"/>
        <c:axId val="0"/>
      </c:bar3DChart>
      <c:catAx>
        <c:axId val="23452672"/>
        <c:scaling>
          <c:orientation val="minMax"/>
        </c:scaling>
        <c:delete val="0"/>
        <c:axPos val="b"/>
        <c:majorTickMark val="out"/>
        <c:minorTickMark val="none"/>
        <c:tickLblPos val="nextTo"/>
        <c:crossAx val="24793856"/>
        <c:crosses val="autoZero"/>
        <c:auto val="1"/>
        <c:lblAlgn val="ctr"/>
        <c:lblOffset val="100"/>
        <c:noMultiLvlLbl val="0"/>
      </c:catAx>
      <c:valAx>
        <c:axId val="24793856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234526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Hoja3!$E$20:$E$26</c:f>
              <c:strCache>
                <c:ptCount val="7"/>
                <c:pt idx="0">
                  <c:v> 2010</c:v>
                </c:pt>
                <c:pt idx="1">
                  <c:v> 2011</c:v>
                </c:pt>
                <c:pt idx="2">
                  <c:v> 2012</c:v>
                </c:pt>
                <c:pt idx="3">
                  <c:v> 2013</c:v>
                </c:pt>
                <c:pt idx="4">
                  <c:v> 2014</c:v>
                </c:pt>
                <c:pt idx="5">
                  <c:v> 2015</c:v>
                </c:pt>
                <c:pt idx="6">
                  <c:v> 2016</c:v>
                </c:pt>
              </c:strCache>
            </c:strRef>
          </c:cat>
          <c:val>
            <c:numRef>
              <c:f>Hoja3!$F$20:$F$26</c:f>
              <c:numCache>
                <c:formatCode>0</c:formatCode>
                <c:ptCount val="7"/>
                <c:pt idx="0">
                  <c:v>265.69600000000003</c:v>
                </c:pt>
                <c:pt idx="1">
                  <c:v>272.36900000000009</c:v>
                </c:pt>
                <c:pt idx="2">
                  <c:v>276.89699999999993</c:v>
                </c:pt>
                <c:pt idx="3">
                  <c:v>291.35199999999992</c:v>
                </c:pt>
                <c:pt idx="4">
                  <c:v>306.98899999999986</c:v>
                </c:pt>
                <c:pt idx="5">
                  <c:v>326.90099999999995</c:v>
                </c:pt>
                <c:pt idx="6">
                  <c:v>357.584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455680"/>
        <c:axId val="28457216"/>
        <c:axId val="0"/>
      </c:bar3DChart>
      <c:catAx>
        <c:axId val="28455680"/>
        <c:scaling>
          <c:orientation val="minMax"/>
        </c:scaling>
        <c:delete val="0"/>
        <c:axPos val="l"/>
        <c:majorTickMark val="out"/>
        <c:minorTickMark val="none"/>
        <c:tickLblPos val="nextTo"/>
        <c:crossAx val="28457216"/>
        <c:crosses val="autoZero"/>
        <c:auto val="1"/>
        <c:lblAlgn val="ctr"/>
        <c:lblOffset val="100"/>
        <c:noMultiLvlLbl val="0"/>
      </c:catAx>
      <c:valAx>
        <c:axId val="28457216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28455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Lbls>
            <c:dLbl>
              <c:idx val="1"/>
              <c:layout>
                <c:manualLayout>
                  <c:x val="-3.1537119151554056E-2"/>
                  <c:y val="7.5430952205218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Hoja3!$C$33:$C$35</c:f>
              <c:strCache>
                <c:ptCount val="3"/>
                <c:pt idx="0">
                  <c:v>Eventuales del campo</c:v>
                </c:pt>
                <c:pt idx="1">
                  <c:v>Eventuales urbanos</c:v>
                </c:pt>
                <c:pt idx="2">
                  <c:v>Permanentes</c:v>
                </c:pt>
              </c:strCache>
            </c:strRef>
          </c:cat>
          <c:val>
            <c:numRef>
              <c:f>Hoja3!$D$33:$D$35</c:f>
              <c:numCache>
                <c:formatCode>#,##0</c:formatCode>
                <c:ptCount val="3"/>
                <c:pt idx="0">
                  <c:v>786</c:v>
                </c:pt>
                <c:pt idx="1">
                  <c:v>91789</c:v>
                </c:pt>
                <c:pt idx="2">
                  <c:v>265009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041841899546287E-2"/>
          <c:y val="4.0716612377850174E-2"/>
          <c:w val="0.90973530554936877"/>
          <c:h val="0.8819737618302591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0B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rgbClr val="C00000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rgbClr val="C00000"/>
                </a:solidFill>
              </a:ln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rgbClr val="C00000"/>
                </a:solidFill>
              </a:ln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rgbClr val="C00000"/>
                </a:solidFill>
              </a:ln>
            </c:spPr>
          </c:dPt>
          <c:dPt>
            <c:idx val="3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-0.38546866333888019"/>
                  <c:y val="-2.71444082519001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30227398779811432"/>
                  <c:y val="-9.95283471636745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3311148086522481"/>
                  <c:y val="9.95283471636745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319467554076548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Hoja5!$H$5:$H$36</c:f>
              <c:strCache>
                <c:ptCount val="32"/>
                <c:pt idx="0">
                  <c:v>Campeche</c:v>
                </c:pt>
                <c:pt idx="1">
                  <c:v>Tabasco</c:v>
                </c:pt>
                <c:pt idx="2">
                  <c:v>Veracruz</c:v>
                </c:pt>
                <c:pt idx="3">
                  <c:v>Guerrero</c:v>
                </c:pt>
                <c:pt idx="4">
                  <c:v>Oaxaca</c:v>
                </c:pt>
                <c:pt idx="5">
                  <c:v>Colima</c:v>
                </c:pt>
                <c:pt idx="6">
                  <c:v>Chiapas</c:v>
                </c:pt>
                <c:pt idx="7">
                  <c:v>Morelos</c:v>
                </c:pt>
                <c:pt idx="8">
                  <c:v>Tamaulipas</c:v>
                </c:pt>
                <c:pt idx="9">
                  <c:v>Nayarit</c:v>
                </c:pt>
                <c:pt idx="10">
                  <c:v>Coahuila</c:v>
                </c:pt>
                <c:pt idx="11">
                  <c:v>Sonora</c:v>
                </c:pt>
                <c:pt idx="12">
                  <c:v>Distrito Federal</c:v>
                </c:pt>
                <c:pt idx="13">
                  <c:v>México</c:v>
                </c:pt>
                <c:pt idx="14">
                  <c:v>Durango</c:v>
                </c:pt>
                <c:pt idx="15">
                  <c:v>Puebla</c:v>
                </c:pt>
                <c:pt idx="16">
                  <c:v>Yucatán</c:v>
                </c:pt>
                <c:pt idx="17">
                  <c:v>Hidalgo</c:v>
                </c:pt>
                <c:pt idx="18">
                  <c:v>Zacatecas</c:v>
                </c:pt>
                <c:pt idx="19">
                  <c:v>Nuevo León</c:v>
                </c:pt>
                <c:pt idx="20">
                  <c:v>Jalisco</c:v>
                </c:pt>
                <c:pt idx="21">
                  <c:v>Baja California</c:v>
                </c:pt>
                <c:pt idx="22">
                  <c:v>Tlaxcala</c:v>
                </c:pt>
                <c:pt idx="23">
                  <c:v>San Luis Potosí</c:v>
                </c:pt>
                <c:pt idx="24">
                  <c:v>Guanajuato</c:v>
                </c:pt>
                <c:pt idx="25">
                  <c:v>Michoacán</c:v>
                </c:pt>
                <c:pt idx="26">
                  <c:v>Baja California Sur</c:v>
                </c:pt>
                <c:pt idx="27">
                  <c:v>Chihuahua</c:v>
                </c:pt>
                <c:pt idx="28">
                  <c:v>Sinaloa</c:v>
                </c:pt>
                <c:pt idx="29">
                  <c:v>Aguascalientes</c:v>
                </c:pt>
                <c:pt idx="30">
                  <c:v>Querétaro</c:v>
                </c:pt>
                <c:pt idx="31">
                  <c:v>Quintana Roo</c:v>
                </c:pt>
              </c:strCache>
            </c:strRef>
          </c:cat>
          <c:val>
            <c:numRef>
              <c:f>Hoja5!$I$5:$I$36</c:f>
              <c:numCache>
                <c:formatCode>0.0</c:formatCode>
                <c:ptCount val="32"/>
                <c:pt idx="0">
                  <c:v>-10.382524799565161</c:v>
                </c:pt>
                <c:pt idx="1">
                  <c:v>-7.6550280313629173</c:v>
                </c:pt>
                <c:pt idx="2">
                  <c:v>-2.1688720222399489</c:v>
                </c:pt>
                <c:pt idx="3">
                  <c:v>-0.4671696076289375</c:v>
                </c:pt>
                <c:pt idx="4">
                  <c:v>0.29412947730426581</c:v>
                </c:pt>
                <c:pt idx="5">
                  <c:v>0.7123805105945894</c:v>
                </c:pt>
                <c:pt idx="6">
                  <c:v>1.3091977514238973</c:v>
                </c:pt>
                <c:pt idx="7">
                  <c:v>1.3628807754701489</c:v>
                </c:pt>
                <c:pt idx="8">
                  <c:v>1.6805271163388962</c:v>
                </c:pt>
                <c:pt idx="9">
                  <c:v>2.5530423949857899</c:v>
                </c:pt>
                <c:pt idx="10">
                  <c:v>3.1509454292362302</c:v>
                </c:pt>
                <c:pt idx="11">
                  <c:v>3.311228098317863</c:v>
                </c:pt>
                <c:pt idx="12">
                  <c:v>3.3358415257467144</c:v>
                </c:pt>
                <c:pt idx="13">
                  <c:v>3.5023100634528199</c:v>
                </c:pt>
                <c:pt idx="14">
                  <c:v>3.6251517842579344</c:v>
                </c:pt>
                <c:pt idx="15">
                  <c:v>3.7334260467784937</c:v>
                </c:pt>
                <c:pt idx="16">
                  <c:v>3.8715139936482723</c:v>
                </c:pt>
                <c:pt idx="17">
                  <c:v>3.9327150192872384</c:v>
                </c:pt>
                <c:pt idx="18">
                  <c:v>3.9538983731421</c:v>
                </c:pt>
                <c:pt idx="19">
                  <c:v>4.0540278902203513</c:v>
                </c:pt>
                <c:pt idx="20">
                  <c:v>4.3687432432884714</c:v>
                </c:pt>
                <c:pt idx="21">
                  <c:v>4.3705971404541639</c:v>
                </c:pt>
                <c:pt idx="22">
                  <c:v>4.4024159599780361</c:v>
                </c:pt>
                <c:pt idx="23">
                  <c:v>4.8631451505634073</c:v>
                </c:pt>
                <c:pt idx="24">
                  <c:v>4.896795017968044</c:v>
                </c:pt>
                <c:pt idx="25">
                  <c:v>5.187920921138387</c:v>
                </c:pt>
                <c:pt idx="26">
                  <c:v>5.4407857312585959</c:v>
                </c:pt>
                <c:pt idx="27">
                  <c:v>5.7514099833692622</c:v>
                </c:pt>
                <c:pt idx="28">
                  <c:v>6.6271899836280488</c:v>
                </c:pt>
                <c:pt idx="29">
                  <c:v>6.6536047175194968</c:v>
                </c:pt>
                <c:pt idx="30">
                  <c:v>7.0512427124884933</c:v>
                </c:pt>
                <c:pt idx="31">
                  <c:v>9.3860220678431698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9"/>
        <c:axId val="28496640"/>
        <c:axId val="28498176"/>
      </c:barChart>
      <c:catAx>
        <c:axId val="2849664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800" b="1">
                <a:solidFill>
                  <a:srgbClr val="00B050"/>
                </a:solidFill>
              </a:defRPr>
            </a:pPr>
            <a:endParaRPr lang="es-MX"/>
          </a:p>
        </c:txPr>
        <c:crossAx val="28498176"/>
        <c:crosses val="autoZero"/>
        <c:auto val="1"/>
        <c:lblAlgn val="ctr"/>
        <c:lblOffset val="1000"/>
        <c:noMultiLvlLbl val="0"/>
      </c:catAx>
      <c:valAx>
        <c:axId val="28498176"/>
        <c:scaling>
          <c:orientation val="minMax"/>
        </c:scaling>
        <c:delete val="0"/>
        <c:axPos val="b"/>
        <c:numFmt formatCode="0.0" sourceLinked="1"/>
        <c:majorTickMark val="out"/>
        <c:minorTickMark val="none"/>
        <c:tickLblPos val="nextTo"/>
        <c:crossAx val="28496640"/>
        <c:crosses val="autoZero"/>
        <c:crossBetween val="between"/>
      </c:valAx>
      <c:spPr>
        <a:solidFill>
          <a:schemeClr val="accent6">
            <a:lumMod val="20000"/>
            <a:lumOff val="80000"/>
          </a:schemeClr>
        </a:solidFill>
      </c:spPr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9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Hoja1!$C$4:$C$35</c:f>
              <c:strCache>
                <c:ptCount val="32"/>
                <c:pt idx="0">
                  <c:v>Yucatán    </c:v>
                </c:pt>
                <c:pt idx="1">
                  <c:v>Oaxaca    </c:v>
                </c:pt>
                <c:pt idx="2">
                  <c:v>Guerrero    </c:v>
                </c:pt>
                <c:pt idx="3">
                  <c:v>Michoacán</c:v>
                </c:pt>
                <c:pt idx="4">
                  <c:v>Morelos    </c:v>
                </c:pt>
                <c:pt idx="5">
                  <c:v>San Luis Potosí    </c:v>
                </c:pt>
                <c:pt idx="6">
                  <c:v>Baja California    </c:v>
                </c:pt>
                <c:pt idx="7">
                  <c:v>Chiapas    </c:v>
                </c:pt>
                <c:pt idx="8">
                  <c:v>Puebla    </c:v>
                </c:pt>
                <c:pt idx="9">
                  <c:v>Quintana Roo    </c:v>
                </c:pt>
                <c:pt idx="10">
                  <c:v>Campeche    </c:v>
                </c:pt>
                <c:pt idx="11">
                  <c:v>Chihuahua    </c:v>
                </c:pt>
                <c:pt idx="12">
                  <c:v>Zacatecas    </c:v>
                </c:pt>
                <c:pt idx="13">
                  <c:v>Veracruz</c:v>
                </c:pt>
                <c:pt idx="14">
                  <c:v>Hidalgo    </c:v>
                </c:pt>
                <c:pt idx="15">
                  <c:v>Aguascalientes    </c:v>
                </c:pt>
                <c:pt idx="16">
                  <c:v>Nayarit    </c:v>
                </c:pt>
                <c:pt idx="17">
                  <c:v>Jalisco    </c:v>
                </c:pt>
                <c:pt idx="18">
                  <c:v>Tlaxcala    </c:v>
                </c:pt>
                <c:pt idx="19">
                  <c:v>Nuevo León    </c:v>
                </c:pt>
                <c:pt idx="20">
                  <c:v>Colima    </c:v>
                </c:pt>
                <c:pt idx="21">
                  <c:v>Durango    </c:v>
                </c:pt>
                <c:pt idx="22">
                  <c:v>Sinaloa    </c:v>
                </c:pt>
                <c:pt idx="23">
                  <c:v>Guanajuato    </c:v>
                </c:pt>
                <c:pt idx="24">
                  <c:v>Coahuila </c:v>
                </c:pt>
                <c:pt idx="25">
                  <c:v>Querétaro    </c:v>
                </c:pt>
                <c:pt idx="26">
                  <c:v>Baja California Sur    </c:v>
                </c:pt>
                <c:pt idx="27">
                  <c:v>Tamaulipas    </c:v>
                </c:pt>
                <c:pt idx="28">
                  <c:v>México    </c:v>
                </c:pt>
                <c:pt idx="29">
                  <c:v>Sonora    </c:v>
                </c:pt>
                <c:pt idx="30">
                  <c:v>Distrito Federal    </c:v>
                </c:pt>
                <c:pt idx="31">
                  <c:v>Tabasco    </c:v>
                </c:pt>
              </c:strCache>
            </c:strRef>
          </c:cat>
          <c:val>
            <c:numRef>
              <c:f>Hoja1!$D$4:$D$35</c:f>
              <c:numCache>
                <c:formatCode>0.0</c:formatCode>
                <c:ptCount val="32"/>
                <c:pt idx="0">
                  <c:v>1.998850031915</c:v>
                </c:pt>
                <c:pt idx="1">
                  <c:v>2.06326162002</c:v>
                </c:pt>
                <c:pt idx="2">
                  <c:v>2.5094533528710001</c:v>
                </c:pt>
                <c:pt idx="3">
                  <c:v>2.6451396620810002</c:v>
                </c:pt>
                <c:pt idx="4">
                  <c:v>2.7188947102909999</c:v>
                </c:pt>
                <c:pt idx="5">
                  <c:v>2.7662507956379998</c:v>
                </c:pt>
                <c:pt idx="6">
                  <c:v>2.9530944927789999</c:v>
                </c:pt>
                <c:pt idx="7">
                  <c:v>2.9584224086219999</c:v>
                </c:pt>
                <c:pt idx="8">
                  <c:v>3.030314323337</c:v>
                </c:pt>
                <c:pt idx="9">
                  <c:v>3.1206420648350002</c:v>
                </c:pt>
                <c:pt idx="10">
                  <c:v>3.1571002438260001</c:v>
                </c:pt>
                <c:pt idx="11">
                  <c:v>3.243344815625</c:v>
                </c:pt>
                <c:pt idx="12">
                  <c:v>3.2922879065449999</c:v>
                </c:pt>
                <c:pt idx="13">
                  <c:v>3.5908038373409998</c:v>
                </c:pt>
                <c:pt idx="14">
                  <c:v>3.847461690801</c:v>
                </c:pt>
                <c:pt idx="15">
                  <c:v>4.0144210836600003</c:v>
                </c:pt>
                <c:pt idx="16">
                  <c:v>4.0199996723189999</c:v>
                </c:pt>
                <c:pt idx="17">
                  <c:v>4.162399896158</c:v>
                </c:pt>
                <c:pt idx="18">
                  <c:v>4.212756960019</c:v>
                </c:pt>
                <c:pt idx="19">
                  <c:v>4.2301015103899999</c:v>
                </c:pt>
                <c:pt idx="20">
                  <c:v>4.2409843741150004</c:v>
                </c:pt>
                <c:pt idx="21">
                  <c:v>4.3768865014499996</c:v>
                </c:pt>
                <c:pt idx="22">
                  <c:v>4.4287117570090002</c:v>
                </c:pt>
                <c:pt idx="23">
                  <c:v>4.4520761380230001</c:v>
                </c:pt>
                <c:pt idx="24">
                  <c:v>4.4917556953090001</c:v>
                </c:pt>
                <c:pt idx="25">
                  <c:v>4.5321108777279999</c:v>
                </c:pt>
                <c:pt idx="26">
                  <c:v>4.6635457490750003</c:v>
                </c:pt>
                <c:pt idx="27">
                  <c:v>4.8376505648970003</c:v>
                </c:pt>
                <c:pt idx="28">
                  <c:v>4.9433044802320003</c:v>
                </c:pt>
                <c:pt idx="29">
                  <c:v>5.1876792171419996</c:v>
                </c:pt>
                <c:pt idx="30">
                  <c:v>5.6545178910739997</c:v>
                </c:pt>
                <c:pt idx="31">
                  <c:v>7.4240366753859997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021376"/>
        <c:axId val="40117376"/>
      </c:barChart>
      <c:catAx>
        <c:axId val="40021376"/>
        <c:scaling>
          <c:orientation val="minMax"/>
        </c:scaling>
        <c:delete val="0"/>
        <c:axPos val="b"/>
        <c:majorTickMark val="out"/>
        <c:minorTickMark val="none"/>
        <c:tickLblPos val="nextTo"/>
        <c:crossAx val="40117376"/>
        <c:crosses val="autoZero"/>
        <c:auto val="1"/>
        <c:lblAlgn val="ctr"/>
        <c:lblOffset val="100"/>
        <c:noMultiLvlLbl val="0"/>
      </c:catAx>
      <c:valAx>
        <c:axId val="40117376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400213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824635618330804E-2"/>
          <c:y val="2.1244623193157161E-2"/>
          <c:w val="0.94325076376548667"/>
          <c:h val="0.88292376584259757"/>
        </c:manualLayout>
      </c:layout>
      <c:lineChart>
        <c:grouping val="standard"/>
        <c:varyColors val="0"/>
        <c:ser>
          <c:idx val="0"/>
          <c:order val="0"/>
          <c:spPr>
            <a:ln w="41275">
              <a:solidFill>
                <a:srgbClr val="92D050"/>
              </a:solidFill>
            </a:ln>
          </c:spPr>
          <c:marker>
            <c:symbol val="none"/>
          </c:marker>
          <c:dLbls>
            <c:dLbl>
              <c:idx val="3"/>
              <c:layout>
                <c:manualLayout>
                  <c:x val="-1.9493275399694161E-2"/>
                  <c:y val="-2.47779925637516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830670774550547E-3"/>
                  <c:y val="-7.3107029568462906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8492012323651568E-3"/>
                  <c:y val="-8.703217805769399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6415335387275263E-3"/>
                  <c:y val="-8.0069603813078455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2714124478395E-2"/>
                  <c:y val="1.6997452903941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4417876015876822E-2"/>
                  <c:y val="-2.47779925637516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048466342358167E-2"/>
                  <c:y val="-3.52218539306746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2406932803630812E-2"/>
                  <c:y val="-4.56657152975979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1258893363396231E-2"/>
                  <c:y val="2.74413142708652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2.5689999881085852E-2"/>
                  <c:y val="5.52916112493275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4.5757941273943933E-2"/>
                  <c:y val="-1.78154183191359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8973066958540808E-2"/>
                  <c:y val="-2.82592796860594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8973066958540808E-2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6.7012052216794517E-3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2.0573326915411212E-2"/>
                  <c:y val="-4.91470024199057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'10'!$A$29:$A$42</c:f>
              <c:strCache>
                <c:ptCount val="1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  <c:pt idx="13">
                  <c:v>Febrero</c:v>
                </c:pt>
              </c:strCache>
            </c:strRef>
          </c:cat>
          <c:val>
            <c:numRef>
              <c:f>'10'!$B$29:$B$42</c:f>
              <c:numCache>
                <c:formatCode>0.00</c:formatCode>
                <c:ptCount val="14"/>
                <c:pt idx="0">
                  <c:v>0.18794048551300038</c:v>
                </c:pt>
                <c:pt idx="1">
                  <c:v>8.6846264742000023E-2</c:v>
                </c:pt>
                <c:pt idx="2">
                  <c:v>0.23254603196600024</c:v>
                </c:pt>
                <c:pt idx="3">
                  <c:v>-1.192063299687</c:v>
                </c:pt>
                <c:pt idx="4">
                  <c:v>0.178732575763</c:v>
                </c:pt>
                <c:pt idx="5">
                  <c:v>0.1206916154320001</c:v>
                </c:pt>
                <c:pt idx="6">
                  <c:v>0.16247521379499999</c:v>
                </c:pt>
                <c:pt idx="7">
                  <c:v>0.41599441852399999</c:v>
                </c:pt>
                <c:pt idx="8" formatCode="General">
                  <c:v>0.15000000000000013</c:v>
                </c:pt>
                <c:pt idx="9">
                  <c:v>1.5149938428989989</c:v>
                </c:pt>
                <c:pt idx="10">
                  <c:v>0.31607452524800062</c:v>
                </c:pt>
                <c:pt idx="11">
                  <c:v>0.141359606917</c:v>
                </c:pt>
                <c:pt idx="12" formatCode="General">
                  <c:v>0.37000000000000027</c:v>
                </c:pt>
                <c:pt idx="13" formatCode="General">
                  <c:v>0.17</c:v>
                </c:pt>
              </c:numCache>
            </c:numRef>
          </c:val>
          <c:smooth val="0"/>
        </c:ser>
        <c:ser>
          <c:idx val="1"/>
          <c:order val="1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2256134035995844E-2"/>
                  <c:y val="-5.52916112493275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162204194363834E-2"/>
                  <c:y val="-4.48477498824038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9246006161825784E-3"/>
                  <c:y val="6.6144455323847426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9191677864424387E-2"/>
                  <c:y val="-3.78851756377882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2474744941879403E-2"/>
                  <c:y val="-1.35161657816339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417876015876822E-2"/>
                  <c:y val="2.82592796860594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9342476632059175E-2"/>
                  <c:y val="2.82592796860594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6.4850915148484062E-3"/>
                  <c:y val="-4.83290370047116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5689999881085852E-2"/>
                  <c:y val="-7.2698046860865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4.5388402345816134E-2"/>
                  <c:y val="-2.74413142708653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1.5840798648720768E-2"/>
                  <c:y val="-3.09226013931727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2.4418005270485831E-2"/>
                  <c:y val="-4.13664627600960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441787601587684E-2"/>
                  <c:y val="1.43341311968281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770094309333165E-2"/>
                  <c:y val="2.82592796860594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4.6903912640428834E-3"/>
                  <c:y val="2.47779925637516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5.4303739025637222E-3"/>
                  <c:y val="-2.3960027148557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solidFill>
                <a:srgbClr val="F79646">
                  <a:lumMod val="40000"/>
                  <a:lumOff val="60000"/>
                </a:srgbClr>
              </a:solidFill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'10'!$A$29:$A$42</c:f>
              <c:strCache>
                <c:ptCount val="1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  <c:pt idx="13">
                  <c:v>Febrero</c:v>
                </c:pt>
              </c:strCache>
            </c:strRef>
          </c:cat>
          <c:val>
            <c:numRef>
              <c:f>'10'!$C$29:$C$42</c:f>
              <c:numCache>
                <c:formatCode>0.00</c:formatCode>
                <c:ptCount val="14"/>
                <c:pt idx="0">
                  <c:v>0.18794048551300038</c:v>
                </c:pt>
                <c:pt idx="1">
                  <c:v>0.27494996954700041</c:v>
                </c:pt>
                <c:pt idx="2">
                  <c:v>0.50813538675699932</c:v>
                </c:pt>
                <c:pt idx="3">
                  <c:v>-0.68998520838800081</c:v>
                </c:pt>
                <c:pt idx="4">
                  <c:v>-0.51248586095999948</c:v>
                </c:pt>
                <c:pt idx="5">
                  <c:v>-0.39241277299200084</c:v>
                </c:pt>
                <c:pt idx="6">
                  <c:v>-0.23057513268900001</c:v>
                </c:pt>
                <c:pt idx="7">
                  <c:v>0.18446010615200031</c:v>
                </c:pt>
                <c:pt idx="8" formatCode="General">
                  <c:v>0.3300000000000004</c:v>
                </c:pt>
                <c:pt idx="9">
                  <c:v>1.8541721047590014</c:v>
                </c:pt>
                <c:pt idx="10">
                  <c:v>2.1761071956839997</c:v>
                </c:pt>
                <c:pt idx="11">
                  <c:v>2.3205429391789965</c:v>
                </c:pt>
                <c:pt idx="12">
                  <c:v>0.37400000000000028</c:v>
                </c:pt>
                <c:pt idx="13" formatCode="General">
                  <c:v>0.55000000000000004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299328"/>
        <c:axId val="57300864"/>
      </c:lineChart>
      <c:catAx>
        <c:axId val="572993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MX"/>
          </a:p>
        </c:txPr>
        <c:crossAx val="57300864"/>
        <c:crosses val="autoZero"/>
        <c:auto val="1"/>
        <c:lblAlgn val="ctr"/>
        <c:lblOffset val="1000"/>
        <c:noMultiLvlLbl val="0"/>
      </c:catAx>
      <c:valAx>
        <c:axId val="57300864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57299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555555555555582E-2"/>
          <c:y val="2.5653715243760852E-2"/>
          <c:w val="0.9388888888888931"/>
          <c:h val="0.884392643241659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38100">
              <a:solidFill>
                <a:schemeClr val="accent3">
                  <a:lumMod val="50000"/>
                </a:schemeClr>
              </a:solidFill>
            </a:ln>
          </c:spPr>
          <c:invertIfNegative val="0"/>
          <c:dLbls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(3)'!$E$45:$E$50</c:f>
              <c:strCache>
                <c:ptCount val="6"/>
                <c:pt idx="0">
                  <c:v>2010`</c:v>
                </c:pt>
                <c:pt idx="1">
                  <c:v>2011`</c:v>
                </c:pt>
                <c:pt idx="2">
                  <c:v>2012`</c:v>
                </c:pt>
                <c:pt idx="3">
                  <c:v>2013`</c:v>
                </c:pt>
                <c:pt idx="4">
                  <c:v>2014`</c:v>
                </c:pt>
                <c:pt idx="5">
                  <c:v>2015`</c:v>
                </c:pt>
              </c:strCache>
            </c:strRef>
          </c:cat>
          <c:val>
            <c:numRef>
              <c:f>'Página 1 (3)'!$F$45:$F$50</c:f>
              <c:numCache>
                <c:formatCode>0.0</c:formatCode>
                <c:ptCount val="6"/>
                <c:pt idx="0">
                  <c:v>193.44589519439603</c:v>
                </c:pt>
                <c:pt idx="1">
                  <c:v>199.09989119519142</c:v>
                </c:pt>
                <c:pt idx="2">
                  <c:v>204.145113486464</c:v>
                </c:pt>
                <c:pt idx="3">
                  <c:v>209.21695771659839</c:v>
                </c:pt>
                <c:pt idx="4">
                  <c:v>215.79311827536398</c:v>
                </c:pt>
                <c:pt idx="5">
                  <c:v>224.8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469184"/>
        <c:axId val="57470976"/>
      </c:barChart>
      <c:catAx>
        <c:axId val="5746918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bg1"/>
          </a:solidFill>
        </c:spPr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es-MX"/>
          </a:p>
        </c:txPr>
        <c:crossAx val="57470976"/>
        <c:crosses val="autoZero"/>
        <c:auto val="1"/>
        <c:lblAlgn val="ctr"/>
        <c:lblOffset val="100"/>
        <c:noMultiLvlLbl val="0"/>
      </c:catAx>
      <c:valAx>
        <c:axId val="57470976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574691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8833605644225402E-2"/>
                  <c:y val="-5.6805576428995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778140858966773E-2"/>
                  <c:y val="6.24861340718957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1486542270023002E-2"/>
                  <c:y val="-5.68055764289957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514331231290307E-2"/>
                  <c:y val="-3.976390350029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9125204233168778E-2"/>
                  <c:y val="6.24861340718957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8097866801751904E-2"/>
                  <c:y val="-3.4083345857397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2363886173707602E-3"/>
                  <c:y val="-5.680557642899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8.3124301173469611E-2"/>
                  <c:y val="0.102250037572192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5305873251595782E-2"/>
                  <c:y val="-9.6569479929293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5889070429483775E-2"/>
                  <c:y val="7.9527807000594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(3)'!$E$53:$E$63</c:f>
              <c:strCache>
                <c:ptCount val="11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</c:strCache>
            </c:strRef>
          </c:cat>
          <c:val>
            <c:numRef>
              <c:f>'Página 1 (3)'!$F$53:$F$63</c:f>
              <c:numCache>
                <c:formatCode>0.00</c:formatCode>
                <c:ptCount val="11"/>
                <c:pt idx="0">
                  <c:v>223.14761057514832</c:v>
                </c:pt>
                <c:pt idx="1">
                  <c:v>222.46499517829</c:v>
                </c:pt>
                <c:pt idx="2">
                  <c:v>226.28016440156551</c:v>
                </c:pt>
                <c:pt idx="3">
                  <c:v>225.408368740242</c:v>
                </c:pt>
                <c:pt idx="4">
                  <c:v>224.601094117131</c:v>
                </c:pt>
                <c:pt idx="5">
                  <c:v>223.06497258927195</c:v>
                </c:pt>
                <c:pt idx="6">
                  <c:v>229.75157937957798</c:v>
                </c:pt>
                <c:pt idx="7">
                  <c:v>227.61401563376015</c:v>
                </c:pt>
                <c:pt idx="8" formatCode="0.0">
                  <c:v>224.598749406151</c:v>
                </c:pt>
                <c:pt idx="9" formatCode="0.0">
                  <c:v>223.25710613735401</c:v>
                </c:pt>
                <c:pt idx="10" formatCode="0.0">
                  <c:v>222.49602013521201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83328"/>
        <c:axId val="57685120"/>
      </c:lineChart>
      <c:catAx>
        <c:axId val="57683328"/>
        <c:scaling>
          <c:orientation val="minMax"/>
        </c:scaling>
        <c:delete val="0"/>
        <c:axPos val="b"/>
        <c:majorTickMark val="out"/>
        <c:minorTickMark val="none"/>
        <c:tickLblPos val="nextTo"/>
        <c:crossAx val="57685120"/>
        <c:crosses val="autoZero"/>
        <c:auto val="1"/>
        <c:lblAlgn val="ctr"/>
        <c:lblOffset val="100"/>
        <c:noMultiLvlLbl val="0"/>
      </c:catAx>
      <c:valAx>
        <c:axId val="57685120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57683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(8)'!$D$16:$D$26</c:f>
              <c:strCache>
                <c:ptCount val="11"/>
                <c:pt idx="0">
                  <c:v>DIC</c:v>
                </c:pt>
                <c:pt idx="1">
                  <c:v>ENE</c:v>
                </c:pt>
                <c:pt idx="2">
                  <c:v>FEB</c:v>
                </c:pt>
                <c:pt idx="3">
                  <c:v>MAR</c:v>
                </c:pt>
                <c:pt idx="4">
                  <c:v>ABR</c:v>
                </c:pt>
                <c:pt idx="5">
                  <c:v>MAY</c:v>
                </c:pt>
                <c:pt idx="6">
                  <c:v>JUN</c:v>
                </c:pt>
                <c:pt idx="7">
                  <c:v>JUL</c:v>
                </c:pt>
                <c:pt idx="8">
                  <c:v>AGO</c:v>
                </c:pt>
                <c:pt idx="9">
                  <c:v>SEP</c:v>
                </c:pt>
                <c:pt idx="10">
                  <c:v>OCT</c:v>
                </c:pt>
              </c:strCache>
            </c:strRef>
          </c:cat>
          <c:val>
            <c:numRef>
              <c:f>'Página 1 (8)'!$E$16:$E$26</c:f>
              <c:numCache>
                <c:formatCode>0</c:formatCode>
                <c:ptCount val="11"/>
                <c:pt idx="0">
                  <c:v>483.4849999999991</c:v>
                </c:pt>
                <c:pt idx="1">
                  <c:v>482.64600000000002</c:v>
                </c:pt>
                <c:pt idx="2">
                  <c:v>464.255</c:v>
                </c:pt>
                <c:pt idx="3">
                  <c:v>541.68700000000001</c:v>
                </c:pt>
                <c:pt idx="4">
                  <c:v>450.17899999999969</c:v>
                </c:pt>
                <c:pt idx="5">
                  <c:v>484.9729999999991</c:v>
                </c:pt>
                <c:pt idx="6">
                  <c:v>401.13200000000001</c:v>
                </c:pt>
                <c:pt idx="7">
                  <c:v>316.61900000000031</c:v>
                </c:pt>
                <c:pt idx="8">
                  <c:v>324.27499999999969</c:v>
                </c:pt>
                <c:pt idx="9">
                  <c:v>327.03299999999911</c:v>
                </c:pt>
                <c:pt idx="10">
                  <c:v>328.38799999999969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12544"/>
        <c:axId val="41222528"/>
      </c:barChart>
      <c:catAx>
        <c:axId val="41212544"/>
        <c:scaling>
          <c:orientation val="minMax"/>
        </c:scaling>
        <c:delete val="0"/>
        <c:axPos val="b"/>
        <c:majorTickMark val="out"/>
        <c:minorTickMark val="none"/>
        <c:tickLblPos val="nextTo"/>
        <c:crossAx val="41222528"/>
        <c:crosses val="autoZero"/>
        <c:auto val="1"/>
        <c:lblAlgn val="ctr"/>
        <c:lblOffset val="100"/>
        <c:noMultiLvlLbl val="0"/>
      </c:catAx>
      <c:valAx>
        <c:axId val="4122252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41212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38100"/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1'!$B$90:$B$102</c:f>
              <c:strCache>
                <c:ptCount val="13"/>
                <c:pt idx="0">
                  <c:v>FEB</c:v>
                </c:pt>
                <c:pt idx="1">
                  <c:v>MAR</c:v>
                </c:pt>
                <c:pt idx="2">
                  <c:v>ABR</c:v>
                </c:pt>
                <c:pt idx="3">
                  <c:v>MAY</c:v>
                </c:pt>
                <c:pt idx="4">
                  <c:v>JUN</c:v>
                </c:pt>
                <c:pt idx="5">
                  <c:v>JUL</c:v>
                </c:pt>
                <c:pt idx="6">
                  <c:v>AGO</c:v>
                </c:pt>
                <c:pt idx="7">
                  <c:v>SEP</c:v>
                </c:pt>
                <c:pt idx="8">
                  <c:v>OCT</c:v>
                </c:pt>
                <c:pt idx="9">
                  <c:v>NOV</c:v>
                </c:pt>
                <c:pt idx="10">
                  <c:v>DIC</c:v>
                </c:pt>
                <c:pt idx="11">
                  <c:v>ENE</c:v>
                </c:pt>
                <c:pt idx="12">
                  <c:v>FEB</c:v>
                </c:pt>
              </c:strCache>
            </c:strRef>
          </c:cat>
          <c:val>
            <c:numRef>
              <c:f>'Página 1'!$C$90:$C$102</c:f>
              <c:numCache>
                <c:formatCode>0</c:formatCode>
                <c:ptCount val="13"/>
                <c:pt idx="0">
                  <c:v>81.890908400000001</c:v>
                </c:pt>
                <c:pt idx="1">
                  <c:v>85.508364799999981</c:v>
                </c:pt>
                <c:pt idx="2">
                  <c:v>93.45596519999998</c:v>
                </c:pt>
                <c:pt idx="3">
                  <c:v>89.662263899999999</c:v>
                </c:pt>
                <c:pt idx="4">
                  <c:v>89.806426500000001</c:v>
                </c:pt>
                <c:pt idx="5">
                  <c:v>90.013799899999981</c:v>
                </c:pt>
                <c:pt idx="6">
                  <c:v>85.332919500000003</c:v>
                </c:pt>
                <c:pt idx="7">
                  <c:v>83.876585699999978</c:v>
                </c:pt>
                <c:pt idx="8">
                  <c:v>91.063705999999982</c:v>
                </c:pt>
                <c:pt idx="9">
                  <c:v>88.792916700000006</c:v>
                </c:pt>
                <c:pt idx="10">
                  <c:v>93.147519599999995</c:v>
                </c:pt>
                <c:pt idx="11">
                  <c:v>79.717115700000051</c:v>
                </c:pt>
                <c:pt idx="12">
                  <c:v>95.122582949999924</c:v>
                </c:pt>
              </c:numCache>
            </c:numRef>
          </c:val>
          <c:smooth val="0"/>
        </c:ser>
        <c:ser>
          <c:idx val="1"/>
          <c:order val="1"/>
          <c:spPr>
            <a:ln w="38100"/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1'!$B$90:$B$102</c:f>
              <c:strCache>
                <c:ptCount val="13"/>
                <c:pt idx="0">
                  <c:v>FEB</c:v>
                </c:pt>
                <c:pt idx="1">
                  <c:v>MAR</c:v>
                </c:pt>
                <c:pt idx="2">
                  <c:v>ABR</c:v>
                </c:pt>
                <c:pt idx="3">
                  <c:v>MAY</c:v>
                </c:pt>
                <c:pt idx="4">
                  <c:v>JUN</c:v>
                </c:pt>
                <c:pt idx="5">
                  <c:v>JUL</c:v>
                </c:pt>
                <c:pt idx="6">
                  <c:v>AGO</c:v>
                </c:pt>
                <c:pt idx="7">
                  <c:v>SEP</c:v>
                </c:pt>
                <c:pt idx="8">
                  <c:v>OCT</c:v>
                </c:pt>
                <c:pt idx="9">
                  <c:v>NOV</c:v>
                </c:pt>
                <c:pt idx="10">
                  <c:v>DIC</c:v>
                </c:pt>
                <c:pt idx="11">
                  <c:v>ENE</c:v>
                </c:pt>
                <c:pt idx="12">
                  <c:v>FEB</c:v>
                </c:pt>
              </c:strCache>
            </c:strRef>
          </c:cat>
          <c:val>
            <c:numRef>
              <c:f>'Página 1'!$D$90:$D$102</c:f>
              <c:numCache>
                <c:formatCode>0</c:formatCode>
                <c:ptCount val="13"/>
                <c:pt idx="0">
                  <c:v>130.71987599999986</c:v>
                </c:pt>
                <c:pt idx="1">
                  <c:v>147.60381529999992</c:v>
                </c:pt>
                <c:pt idx="2">
                  <c:v>144.3412288000001</c:v>
                </c:pt>
                <c:pt idx="3">
                  <c:v>140.5184022</c:v>
                </c:pt>
                <c:pt idx="4">
                  <c:v>140.2711157999999</c:v>
                </c:pt>
                <c:pt idx="5">
                  <c:v>160.54894400000001</c:v>
                </c:pt>
                <c:pt idx="6">
                  <c:v>147.2143596999999</c:v>
                </c:pt>
                <c:pt idx="7">
                  <c:v>140.71641640000001</c:v>
                </c:pt>
                <c:pt idx="8">
                  <c:v>156.84345769999999</c:v>
                </c:pt>
                <c:pt idx="9">
                  <c:v>161.93779359999999</c:v>
                </c:pt>
                <c:pt idx="10">
                  <c:v>176.6627336</c:v>
                </c:pt>
                <c:pt idx="11">
                  <c:v>142.27834810000004</c:v>
                </c:pt>
                <c:pt idx="12">
                  <c:v>153.76700495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243008"/>
        <c:axId val="41244544"/>
      </c:lineChart>
      <c:catAx>
        <c:axId val="41243008"/>
        <c:scaling>
          <c:orientation val="minMax"/>
        </c:scaling>
        <c:delete val="0"/>
        <c:axPos val="b"/>
        <c:majorTickMark val="out"/>
        <c:minorTickMark val="none"/>
        <c:tickLblPos val="nextTo"/>
        <c:crossAx val="41244544"/>
        <c:crosses val="autoZero"/>
        <c:auto val="1"/>
        <c:lblAlgn val="ctr"/>
        <c:lblOffset val="100"/>
        <c:noMultiLvlLbl val="0"/>
      </c:catAx>
      <c:valAx>
        <c:axId val="41244544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412430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321303587053178E-2"/>
          <c:y val="4.2141294838145896E-2"/>
          <c:w val="0.89745603674540686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5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'1'!$B$23:$B$29</c:f>
              <c:strCache>
                <c:ptCount val="7"/>
                <c:pt idx="0">
                  <c:v>Guatemala</c:v>
                </c:pt>
                <c:pt idx="1">
                  <c:v>Costa Rica</c:v>
                </c:pt>
                <c:pt idx="2">
                  <c:v>Bolivia</c:v>
                </c:pt>
                <c:pt idx="3">
                  <c:v>El Salvador</c:v>
                </c:pt>
                <c:pt idx="4">
                  <c:v>Honduras</c:v>
                </c:pt>
                <c:pt idx="5">
                  <c:v>Q. Roo</c:v>
                </c:pt>
                <c:pt idx="6">
                  <c:v>Nicaragua</c:v>
                </c:pt>
              </c:strCache>
            </c:strRef>
          </c:cat>
          <c:val>
            <c:numRef>
              <c:f>'1'!$C$23:$C$29</c:f>
              <c:numCache>
                <c:formatCode>0.0</c:formatCode>
                <c:ptCount val="7"/>
                <c:pt idx="0">
                  <c:v>58.83</c:v>
                </c:pt>
                <c:pt idx="1">
                  <c:v>49.55</c:v>
                </c:pt>
                <c:pt idx="2">
                  <c:v>33</c:v>
                </c:pt>
                <c:pt idx="3">
                  <c:v>25.16</c:v>
                </c:pt>
                <c:pt idx="4">
                  <c:v>19.39</c:v>
                </c:pt>
                <c:pt idx="5">
                  <c:v>17.920000000000002</c:v>
                </c:pt>
                <c:pt idx="6">
                  <c:v>11.81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271616"/>
        <c:axId val="58856576"/>
      </c:barChart>
      <c:catAx>
        <c:axId val="58271616"/>
        <c:scaling>
          <c:orientation val="minMax"/>
        </c:scaling>
        <c:delete val="0"/>
        <c:axPos val="b"/>
        <c:majorTickMark val="out"/>
        <c:minorTickMark val="none"/>
        <c:tickLblPos val="nextTo"/>
        <c:crossAx val="58856576"/>
        <c:crosses val="autoZero"/>
        <c:auto val="1"/>
        <c:lblAlgn val="ctr"/>
        <c:lblOffset val="100"/>
        <c:noMultiLvlLbl val="0"/>
      </c:catAx>
      <c:valAx>
        <c:axId val="5885657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crossAx val="582716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'[BIE_BIE20160426132242.xls]Página 1'!$B$48:$B$56</c:f>
              <c:strCache>
                <c:ptCount val="9"/>
                <c:pt idx="0">
                  <c:v>IV</c:v>
                </c:pt>
                <c:pt idx="1">
                  <c:v>I</c:v>
                </c:pt>
                <c:pt idx="2">
                  <c:v>II</c:v>
                </c:pt>
                <c:pt idx="3">
                  <c:v>III</c:v>
                </c:pt>
                <c:pt idx="4">
                  <c:v>IV</c:v>
                </c:pt>
                <c:pt idx="5">
                  <c:v>I</c:v>
                </c:pt>
                <c:pt idx="6">
                  <c:v>II</c:v>
                </c:pt>
                <c:pt idx="7">
                  <c:v>III</c:v>
                </c:pt>
                <c:pt idx="8">
                  <c:v>IV</c:v>
                </c:pt>
              </c:strCache>
            </c:strRef>
          </c:cat>
          <c:val>
            <c:numRef>
              <c:f>'[BIE_BIE20160426132242.xls]Página 1'!$C$48:$C$56</c:f>
              <c:numCache>
                <c:formatCode>0</c:formatCode>
                <c:ptCount val="9"/>
                <c:pt idx="0">
                  <c:v>24.133199999999999</c:v>
                </c:pt>
                <c:pt idx="1">
                  <c:v>23.716799999999989</c:v>
                </c:pt>
                <c:pt idx="2">
                  <c:v>26.275699999999983</c:v>
                </c:pt>
                <c:pt idx="3">
                  <c:v>27.7011</c:v>
                </c:pt>
                <c:pt idx="4">
                  <c:v>27.349299999999989</c:v>
                </c:pt>
                <c:pt idx="5">
                  <c:v>27.1846</c:v>
                </c:pt>
                <c:pt idx="6">
                  <c:v>29.104399999999988</c:v>
                </c:pt>
                <c:pt idx="7">
                  <c:v>31.168699999999983</c:v>
                </c:pt>
                <c:pt idx="8">
                  <c:v>29.910900000000005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85120"/>
        <c:axId val="41286656"/>
      </c:barChart>
      <c:catAx>
        <c:axId val="41285120"/>
        <c:scaling>
          <c:orientation val="minMax"/>
        </c:scaling>
        <c:delete val="0"/>
        <c:axPos val="b"/>
        <c:majorTickMark val="out"/>
        <c:minorTickMark val="none"/>
        <c:tickLblPos val="nextTo"/>
        <c:crossAx val="41286656"/>
        <c:crosses val="autoZero"/>
        <c:auto val="1"/>
        <c:lblAlgn val="ctr"/>
        <c:lblOffset val="100"/>
        <c:noMultiLvlLbl val="0"/>
      </c:catAx>
      <c:valAx>
        <c:axId val="41286656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412851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1'!$A$14:$A$21</c:f>
              <c:strCache>
                <c:ptCount val="8"/>
                <c:pt idx="0">
                  <c:v>2008´</c:v>
                </c:pt>
                <c:pt idx="1">
                  <c:v>2009´</c:v>
                </c:pt>
                <c:pt idx="2">
                  <c:v>2010´</c:v>
                </c:pt>
                <c:pt idx="3">
                  <c:v>2011´</c:v>
                </c:pt>
                <c:pt idx="4">
                  <c:v>2012´</c:v>
                </c:pt>
                <c:pt idx="5">
                  <c:v>2013´</c:v>
                </c:pt>
                <c:pt idx="6">
                  <c:v>2014´</c:v>
                </c:pt>
                <c:pt idx="7">
                  <c:v>2015´</c:v>
                </c:pt>
              </c:strCache>
            </c:strRef>
          </c:cat>
          <c:val>
            <c:numRef>
              <c:f>'Página 1'!$B$14:$B$21</c:f>
              <c:numCache>
                <c:formatCode>#\ ##0.0</c:formatCode>
                <c:ptCount val="8"/>
                <c:pt idx="0">
                  <c:v>28937.1</c:v>
                </c:pt>
                <c:pt idx="1">
                  <c:v>17889.599999999991</c:v>
                </c:pt>
                <c:pt idx="2">
                  <c:v>26369.1</c:v>
                </c:pt>
                <c:pt idx="3">
                  <c:v>23746.1</c:v>
                </c:pt>
                <c:pt idx="4">
                  <c:v>20305.599999999991</c:v>
                </c:pt>
                <c:pt idx="5">
                  <c:v>45725.599999999999</c:v>
                </c:pt>
                <c:pt idx="6">
                  <c:v>25629.1</c:v>
                </c:pt>
                <c:pt idx="7">
                  <c:v>28382.3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895872"/>
        <c:axId val="54231808"/>
      </c:barChart>
      <c:catAx>
        <c:axId val="5089587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>
                <a:lumMod val="75000"/>
              </a:schemeClr>
            </a:solidFill>
          </a:ln>
        </c:spPr>
        <c:crossAx val="54231808"/>
        <c:crosses val="autoZero"/>
        <c:auto val="1"/>
        <c:lblAlgn val="ctr"/>
        <c:lblOffset val="100"/>
        <c:noMultiLvlLbl val="0"/>
      </c:catAx>
      <c:valAx>
        <c:axId val="54231808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extTo"/>
        <c:crossAx val="508958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(2)'!$A$14:$A$21</c:f>
              <c:strCache>
                <c:ptCount val="8"/>
                <c:pt idx="0">
                  <c:v>2008´</c:v>
                </c:pt>
                <c:pt idx="1">
                  <c:v>2009´</c:v>
                </c:pt>
                <c:pt idx="2">
                  <c:v>2010´</c:v>
                </c:pt>
                <c:pt idx="3">
                  <c:v>2011´</c:v>
                </c:pt>
                <c:pt idx="4">
                  <c:v>2012´</c:v>
                </c:pt>
                <c:pt idx="5">
                  <c:v>2013´</c:v>
                </c:pt>
                <c:pt idx="6">
                  <c:v>2014´</c:v>
                </c:pt>
                <c:pt idx="7">
                  <c:v>2015´</c:v>
                </c:pt>
              </c:strCache>
            </c:strRef>
          </c:cat>
          <c:val>
            <c:numRef>
              <c:f>'Página 1 (2)'!$B$14:$B$21</c:f>
              <c:numCache>
                <c:formatCode>General</c:formatCode>
                <c:ptCount val="8"/>
                <c:pt idx="0">
                  <c:v>282.89999999999986</c:v>
                </c:pt>
                <c:pt idx="1">
                  <c:v>263.3</c:v>
                </c:pt>
                <c:pt idx="2">
                  <c:v>364.7</c:v>
                </c:pt>
                <c:pt idx="3">
                  <c:v>460.5</c:v>
                </c:pt>
                <c:pt idx="4">
                  <c:v>589.5</c:v>
                </c:pt>
                <c:pt idx="5">
                  <c:v>760.3</c:v>
                </c:pt>
                <c:pt idx="6" formatCode="0.0">
                  <c:v>169</c:v>
                </c:pt>
                <c:pt idx="7">
                  <c:v>284.89999999999986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395264"/>
        <c:axId val="54396800"/>
      </c:barChart>
      <c:catAx>
        <c:axId val="54395264"/>
        <c:scaling>
          <c:orientation val="minMax"/>
        </c:scaling>
        <c:delete val="0"/>
        <c:axPos val="b"/>
        <c:majorTickMark val="out"/>
        <c:minorTickMark val="none"/>
        <c:tickLblPos val="nextTo"/>
        <c:crossAx val="54396800"/>
        <c:crosses val="autoZero"/>
        <c:auto val="1"/>
        <c:lblAlgn val="ctr"/>
        <c:lblOffset val="100"/>
        <c:noMultiLvlLbl val="0"/>
      </c:catAx>
      <c:valAx>
        <c:axId val="54396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43952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4.4444444444444502E-2"/>
                  <c:y val="0.111111111111111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5000000000000011E-2"/>
                  <c:y val="-6.01851851851851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88888888888889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0555555555555582E-2"/>
                  <c:y val="-3.240740740740775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Hoja12!$H$7:$H$10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Hoja12!$I$7:$I$10</c:f>
              <c:numCache>
                <c:formatCode>General</c:formatCode>
                <c:ptCount val="4"/>
                <c:pt idx="0">
                  <c:v>40494</c:v>
                </c:pt>
                <c:pt idx="1">
                  <c:v>2695</c:v>
                </c:pt>
                <c:pt idx="2">
                  <c:v>612</c:v>
                </c:pt>
                <c:pt idx="3">
                  <c:v>177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324766757828188"/>
                  <c:y val="9.070420746901128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785758650853785"/>
                  <c:y val="-3.3226466900503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944444444444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9877566151674893E-2"/>
                  <c:y val="-7.1901534750107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aseline="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Hoja12!$H$12:$H$15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Hoja12!$I$12:$I$15</c:f>
              <c:numCache>
                <c:formatCode>General</c:formatCode>
                <c:ptCount val="4"/>
                <c:pt idx="0">
                  <c:v>35401</c:v>
                </c:pt>
                <c:pt idx="1">
                  <c:v>2682</c:v>
                </c:pt>
                <c:pt idx="2">
                  <c:v>552</c:v>
                </c:pt>
                <c:pt idx="3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0374664252991498E-2"/>
                  <c:y val="3.649019840707384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4956878429629817E-2"/>
                  <c:y val="1.82450992035368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Hoja1!$K$5:$K$13</c:f>
              <c:strCache>
                <c:ptCount val="9"/>
                <c:pt idx="0">
                  <c:v>Quintana roo</c:v>
                </c:pt>
                <c:pt idx="1">
                  <c:v>Jalisco </c:v>
                </c:pt>
                <c:pt idx="2">
                  <c:v>Distrito Federal</c:v>
                </c:pt>
                <c:pt idx="3">
                  <c:v>Veracruz</c:v>
                </c:pt>
                <c:pt idx="4">
                  <c:v>Oaxaca</c:v>
                </c:pt>
                <c:pt idx="5">
                  <c:v>Guanajuato</c:v>
                </c:pt>
                <c:pt idx="6">
                  <c:v>Chihuhua</c:v>
                </c:pt>
                <c:pt idx="7">
                  <c:v>Chiapas</c:v>
                </c:pt>
                <c:pt idx="8">
                  <c:v>Resto de entidades</c:v>
                </c:pt>
              </c:strCache>
            </c:strRef>
          </c:cat>
          <c:val>
            <c:numRef>
              <c:f>Hoja1!$L$5:$L$13</c:f>
              <c:numCache>
                <c:formatCode>General</c:formatCode>
                <c:ptCount val="9"/>
                <c:pt idx="0">
                  <c:v>86588</c:v>
                </c:pt>
                <c:pt idx="1">
                  <c:v>63258</c:v>
                </c:pt>
                <c:pt idx="2">
                  <c:v>48844</c:v>
                </c:pt>
                <c:pt idx="3">
                  <c:v>40223</c:v>
                </c:pt>
                <c:pt idx="4">
                  <c:v>26169</c:v>
                </c:pt>
                <c:pt idx="5">
                  <c:v>22591</c:v>
                </c:pt>
                <c:pt idx="6">
                  <c:v>21523</c:v>
                </c:pt>
                <c:pt idx="7">
                  <c:v>18758</c:v>
                </c:pt>
                <c:pt idx="8">
                  <c:v>350045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4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4242431954961247E-2"/>
                  <c:y val="-0.30832903320639682"/>
                </c:manualLayout>
              </c:layout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Hoja1!$D$6:$D$14</c:f>
              <c:strCache>
                <c:ptCount val="9"/>
                <c:pt idx="0">
                  <c:v>Distrito Federal</c:v>
                </c:pt>
                <c:pt idx="1">
                  <c:v>Guanajuato</c:v>
                </c:pt>
                <c:pt idx="2">
                  <c:v>Chihuhua</c:v>
                </c:pt>
                <c:pt idx="3">
                  <c:v>Chiapas</c:v>
                </c:pt>
                <c:pt idx="4">
                  <c:v>Quintana roo</c:v>
                </c:pt>
                <c:pt idx="5">
                  <c:v>Oaxaca</c:v>
                </c:pt>
                <c:pt idx="6">
                  <c:v>Veracruz</c:v>
                </c:pt>
                <c:pt idx="7">
                  <c:v>Jalisco </c:v>
                </c:pt>
                <c:pt idx="8">
                  <c:v>Resto de entidades</c:v>
                </c:pt>
              </c:strCache>
            </c:strRef>
          </c:cat>
          <c:val>
            <c:numRef>
              <c:f>Hoja1!$E$6:$E$14</c:f>
              <c:numCache>
                <c:formatCode>General</c:formatCode>
                <c:ptCount val="9"/>
                <c:pt idx="0">
                  <c:v>605</c:v>
                </c:pt>
                <c:pt idx="1">
                  <c:v>715</c:v>
                </c:pt>
                <c:pt idx="2">
                  <c:v>723</c:v>
                </c:pt>
                <c:pt idx="3">
                  <c:v>863</c:v>
                </c:pt>
                <c:pt idx="4">
                  <c:v>910</c:v>
                </c:pt>
                <c:pt idx="5">
                  <c:v>1301</c:v>
                </c:pt>
                <c:pt idx="6">
                  <c:v>1399</c:v>
                </c:pt>
                <c:pt idx="7">
                  <c:v>1647</c:v>
                </c:pt>
                <c:pt idx="8">
                  <c:v>10275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spPr>
            <a:ln>
              <a:solidFill>
                <a:srgbClr val="C00000"/>
              </a:solidFill>
            </a:ln>
          </c:spPr>
          <c:explosion val="25"/>
          <c:dPt>
            <c:idx val="0"/>
            <c:bubble3D val="0"/>
            <c:spPr>
              <a:solidFill>
                <a:srgbClr val="92D050"/>
              </a:solidFill>
              <a:ln>
                <a:solidFill>
                  <a:srgbClr val="C00000"/>
                </a:solidFill>
              </a:ln>
            </c:spPr>
          </c:dPt>
          <c:dPt>
            <c:idx val="1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rgbClr val="C00000"/>
                </a:solidFill>
              </a:ln>
            </c:spPr>
          </c:dPt>
          <c:dPt>
            <c:idx val="3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rgbClr val="C00000"/>
                </a:solidFill>
              </a:ln>
            </c:spPr>
          </c:dPt>
          <c:dLbls>
            <c:dLbl>
              <c:idx val="1"/>
              <c:layout>
                <c:manualLayout>
                  <c:x val="0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Hoja1!$B$8:$B$11</c:f>
              <c:strCache>
                <c:ptCount val="4"/>
                <c:pt idx="0">
                  <c:v>Automóviles</c:v>
                </c:pt>
                <c:pt idx="1">
                  <c:v>Camiones de pasajeros a/</c:v>
                </c:pt>
                <c:pt idx="2">
                  <c:v>Camiones y camionetas para carga</c:v>
                </c:pt>
                <c:pt idx="3">
                  <c:v>Motocicletas</c:v>
                </c:pt>
              </c:strCache>
            </c:strRef>
          </c:cat>
          <c:val>
            <c:numRef>
              <c:f>Hoja1!$C$8:$C$11</c:f>
              <c:numCache>
                <c:formatCode>###\ ##0</c:formatCode>
                <c:ptCount val="4"/>
                <c:pt idx="0">
                  <c:v>350794</c:v>
                </c:pt>
                <c:pt idx="1">
                  <c:v>2344</c:v>
                </c:pt>
                <c:pt idx="2">
                  <c:v>97203</c:v>
                </c:pt>
                <c:pt idx="3">
                  <c:v>137547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973941167030817E-2"/>
          <c:y val="1.1574074074074073E-2"/>
          <c:w val="0.68914667917556482"/>
          <c:h val="0.97685185185185264"/>
        </c:manualLayout>
      </c:layout>
      <c:doughnutChart>
        <c:varyColors val="1"/>
        <c:ser>
          <c:idx val="0"/>
          <c:order val="0"/>
          <c:spPr>
            <a:ln>
              <a:solidFill>
                <a:schemeClr val="bg1">
                  <a:lumMod val="65000"/>
                </a:schemeClr>
              </a:solidFill>
            </a:ln>
          </c:spPr>
          <c:explosion val="25"/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717611623399867"/>
                  <c:y val="-1.8518518518518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982940167141968E-3"/>
                  <c:y val="1.3050087489063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'[Gráfico en Microsoft PowerPoint]Hoja1'!$D$15:$F$15</c:f>
              <c:strCache>
                <c:ptCount val="3"/>
                <c:pt idx="0">
                  <c:v>Oficial</c:v>
                </c:pt>
                <c:pt idx="1">
                  <c:v>Público</c:v>
                </c:pt>
                <c:pt idx="2">
                  <c:v>Particular</c:v>
                </c:pt>
              </c:strCache>
            </c:strRef>
          </c:cat>
          <c:val>
            <c:numRef>
              <c:f>'[Gráfico en Microsoft PowerPoint]Hoja1'!$D$16:$F$16</c:f>
              <c:numCache>
                <c:formatCode>###\ ##0</c:formatCode>
                <c:ptCount val="3"/>
                <c:pt idx="0">
                  <c:v>1026</c:v>
                </c:pt>
                <c:pt idx="1">
                  <c:v>40239</c:v>
                </c:pt>
                <c:pt idx="2">
                  <c:v>546623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  <a:ln>
          <a:noFill/>
        </a:ln>
      </c:spPr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Hoja3!$B$6:$B$13</c:f>
              <c:strCache>
                <c:ptCount val="8"/>
                <c:pt idx="0">
                  <c:v>Banamex</c:v>
                </c:pt>
                <c:pt idx="1">
                  <c:v>Banco Azteca</c:v>
                </c:pt>
                <c:pt idx="2">
                  <c:v>Banorte</c:v>
                </c:pt>
                <c:pt idx="3">
                  <c:v>BBVA-Bancomer</c:v>
                </c:pt>
                <c:pt idx="4">
                  <c:v>HSBC</c:v>
                </c:pt>
                <c:pt idx="5">
                  <c:v>Santander</c:v>
                </c:pt>
                <c:pt idx="6">
                  <c:v>Scotiabank Inverlat</c:v>
                </c:pt>
                <c:pt idx="7">
                  <c:v>Otras</c:v>
                </c:pt>
              </c:strCache>
            </c:strRef>
          </c:cat>
          <c:val>
            <c:numRef>
              <c:f>Hoja3!$C$6:$C$13</c:f>
              <c:numCache>
                <c:formatCode>General</c:formatCode>
                <c:ptCount val="8"/>
                <c:pt idx="0">
                  <c:v>18</c:v>
                </c:pt>
                <c:pt idx="1">
                  <c:v>36</c:v>
                </c:pt>
                <c:pt idx="2">
                  <c:v>15</c:v>
                </c:pt>
                <c:pt idx="3">
                  <c:v>23</c:v>
                </c:pt>
                <c:pt idx="4">
                  <c:v>20</c:v>
                </c:pt>
                <c:pt idx="5">
                  <c:v>17</c:v>
                </c:pt>
                <c:pt idx="6">
                  <c:v>14</c:v>
                </c:pt>
                <c:pt idx="7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689224453097042"/>
          <c:y val="0.10891260620165057"/>
          <c:w val="0.32100244675656192"/>
          <c:h val="0.7264792216069558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887646850608357"/>
                  <c:y val="-0.138103076266379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711280141999772E-2"/>
                  <c:y val="0.1660553798115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4698463736587444"/>
                  <c:y val="-7.41204193686081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'[Gráfico 2 en Microsoft Office PowerPoint]Hoja1 (2)'!$P$48:$P$50</c:f>
              <c:strCache>
                <c:ptCount val="3"/>
                <c:pt idx="0">
                  <c:v>Q. Roo</c:v>
                </c:pt>
                <c:pt idx="1">
                  <c:v>Campeche</c:v>
                </c:pt>
                <c:pt idx="2">
                  <c:v>Yucatán</c:v>
                </c:pt>
              </c:strCache>
            </c:strRef>
          </c:cat>
          <c:val>
            <c:numRef>
              <c:f>'[Gráfico 2 en Microsoft Office PowerPoint]Hoja1 (2)'!$Q$48:$Q$50</c:f>
              <c:numCache>
                <c:formatCode>#\ ##0.0</c:formatCode>
                <c:ptCount val="3"/>
                <c:pt idx="0">
                  <c:v>214310.62599999999</c:v>
                </c:pt>
                <c:pt idx="1">
                  <c:v>610920.06099999999</c:v>
                </c:pt>
                <c:pt idx="2">
                  <c:v>195704.91200000001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Hoja1!$A$7:$A$11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Industria</c:v>
                </c:pt>
                <c:pt idx="3">
                  <c:v>Servicios</c:v>
                </c:pt>
                <c:pt idx="4">
                  <c:v>Otros</c:v>
                </c:pt>
              </c:strCache>
            </c:strRef>
          </c:cat>
          <c:val>
            <c:numRef>
              <c:f>Hoja1!$B$7:$B$11</c:f>
              <c:numCache>
                <c:formatCode>#\ ###\ ##0</c:formatCode>
                <c:ptCount val="5"/>
                <c:pt idx="0">
                  <c:v>4</c:v>
                </c:pt>
                <c:pt idx="1">
                  <c:v>15</c:v>
                </c:pt>
                <c:pt idx="2">
                  <c:v>1</c:v>
                </c:pt>
                <c:pt idx="3">
                  <c:v>5</c:v>
                </c:pt>
                <c:pt idx="4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Hoja1!$A$19:$A$23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forestal</c:v>
                </c:pt>
                <c:pt idx="3">
                  <c:v>Pesca </c:v>
                </c:pt>
                <c:pt idx="4">
                  <c:v>Otros</c:v>
                </c:pt>
              </c:strCache>
            </c:strRef>
          </c:cat>
          <c:val>
            <c:numRef>
              <c:f>Hoja1!$B$19:$B$23</c:f>
              <c:numCache>
                <c:formatCode>General</c:formatCode>
                <c:ptCount val="5"/>
                <c:pt idx="0">
                  <c:v>274</c:v>
                </c:pt>
                <c:pt idx="1">
                  <c:v>14</c:v>
                </c:pt>
                <c:pt idx="2">
                  <c:v>3</c:v>
                </c:pt>
                <c:pt idx="3">
                  <c:v>22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1.3530078740157664E-2"/>
                  <c:y val="4.43005755621672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Hoja1!$A$26:$A$27</c:f>
              <c:strCache>
                <c:ptCount val="2"/>
                <c:pt idx="0">
                  <c:v>Gestión ordinaria  y electrónica</c:v>
                </c:pt>
                <c:pt idx="1">
                  <c:v>Conciliación </c:v>
                </c:pt>
              </c:strCache>
            </c:strRef>
          </c:cat>
          <c:val>
            <c:numRef>
              <c:f>Hoja1!$B$26:$B$27</c:f>
              <c:numCache>
                <c:formatCode>###\ ###\ ###</c:formatCode>
                <c:ptCount val="2"/>
                <c:pt idx="0">
                  <c:v>4505</c:v>
                </c:pt>
                <c:pt idx="1">
                  <c:v>684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>
              <a:solidFill>
                <a:srgbClr val="92D050"/>
              </a:solidFill>
            </a:ln>
          </c:spPr>
          <c:invertIfNegative val="0"/>
          <c:cat>
            <c:strRef>
              <c:f>'Indice VOL fisicoITAE'!$B$7:$B$21</c:f>
              <c:strCache>
                <c:ptCount val="15"/>
                <c:pt idx="0">
                  <c:v>2012/01</c:v>
                </c:pt>
                <c:pt idx="1">
                  <c:v>2012/02</c:v>
                </c:pt>
                <c:pt idx="2">
                  <c:v>2012/03</c:v>
                </c:pt>
                <c:pt idx="3">
                  <c:v>2012/04</c:v>
                </c:pt>
                <c:pt idx="4">
                  <c:v>2013/01</c:v>
                </c:pt>
                <c:pt idx="5">
                  <c:v>2013/02</c:v>
                </c:pt>
                <c:pt idx="6">
                  <c:v>2013/03</c:v>
                </c:pt>
                <c:pt idx="7">
                  <c:v>2013/04</c:v>
                </c:pt>
                <c:pt idx="8">
                  <c:v>2014/01</c:v>
                </c:pt>
                <c:pt idx="9">
                  <c:v>2014/02</c:v>
                </c:pt>
                <c:pt idx="10">
                  <c:v>2014/03</c:v>
                </c:pt>
                <c:pt idx="11">
                  <c:v>2014/04</c:v>
                </c:pt>
                <c:pt idx="12">
                  <c:v>2015/01</c:v>
                </c:pt>
                <c:pt idx="13">
                  <c:v>2015/02</c:v>
                </c:pt>
                <c:pt idx="14">
                  <c:v>2015/03</c:v>
                </c:pt>
              </c:strCache>
            </c:strRef>
          </c:cat>
          <c:val>
            <c:numRef>
              <c:f>'Indice VOL fisicoITAE'!$C$7:$C$21</c:f>
              <c:numCache>
                <c:formatCode>0.0</c:formatCode>
                <c:ptCount val="15"/>
                <c:pt idx="0">
                  <c:v>109.45611793052095</c:v>
                </c:pt>
                <c:pt idx="1">
                  <c:v>107.732970140975</c:v>
                </c:pt>
                <c:pt idx="2">
                  <c:v>109.350202535379</c:v>
                </c:pt>
                <c:pt idx="3">
                  <c:v>113.904146525474</c:v>
                </c:pt>
                <c:pt idx="4">
                  <c:v>116.12976971061885</c:v>
                </c:pt>
                <c:pt idx="5">
                  <c:v>113.2089476459622</c:v>
                </c:pt>
                <c:pt idx="6">
                  <c:v>111.661085525582</c:v>
                </c:pt>
                <c:pt idx="7">
                  <c:v>118.2720036120658</c:v>
                </c:pt>
                <c:pt idx="8">
                  <c:v>117.97614482933599</c:v>
                </c:pt>
                <c:pt idx="9">
                  <c:v>116.94359287490002</c:v>
                </c:pt>
                <c:pt idx="10">
                  <c:v>117.02395242703398</c:v>
                </c:pt>
                <c:pt idx="11">
                  <c:v>124.39367896276885</c:v>
                </c:pt>
                <c:pt idx="12">
                  <c:v>121.843190492643</c:v>
                </c:pt>
                <c:pt idx="13">
                  <c:v>124.62079043712866</c:v>
                </c:pt>
                <c:pt idx="14">
                  <c:v>126.10372725343866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05392000"/>
        <c:axId val="112321280"/>
      </c:barChart>
      <c:catAx>
        <c:axId val="105392000"/>
        <c:scaling>
          <c:orientation val="minMax"/>
        </c:scaling>
        <c:delete val="0"/>
        <c:axPos val="b"/>
        <c:numFmt formatCode="#,##0.00" sourceLinked="0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es-MX"/>
          </a:p>
        </c:txPr>
        <c:crossAx val="112321280"/>
        <c:crosses val="autoZero"/>
        <c:auto val="1"/>
        <c:lblAlgn val="ctr"/>
        <c:lblOffset val="100"/>
        <c:noMultiLvlLbl val="0"/>
      </c:catAx>
      <c:valAx>
        <c:axId val="112321280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one"/>
        <c:crossAx val="1053920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lineChart>
        <c:grouping val="stacked"/>
        <c:varyColors val="0"/>
        <c:ser>
          <c:idx val="0"/>
          <c:order val="0"/>
          <c:dLbls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'Indice VOL fisicoITAE'!$E$26:$E$40</c:f>
              <c:strCache>
                <c:ptCount val="15"/>
                <c:pt idx="0">
                  <c:v>2012/01</c:v>
                </c:pt>
                <c:pt idx="1">
                  <c:v>2012/02</c:v>
                </c:pt>
                <c:pt idx="2">
                  <c:v>2012/03</c:v>
                </c:pt>
                <c:pt idx="3">
                  <c:v>2012/04</c:v>
                </c:pt>
                <c:pt idx="4">
                  <c:v>2013/01</c:v>
                </c:pt>
                <c:pt idx="5">
                  <c:v>2013/02</c:v>
                </c:pt>
                <c:pt idx="6">
                  <c:v>2013/03</c:v>
                </c:pt>
                <c:pt idx="7">
                  <c:v>2013/04</c:v>
                </c:pt>
                <c:pt idx="8">
                  <c:v>2014/01</c:v>
                </c:pt>
                <c:pt idx="9">
                  <c:v>2014/02</c:v>
                </c:pt>
                <c:pt idx="10">
                  <c:v>2014/03</c:v>
                </c:pt>
                <c:pt idx="11">
                  <c:v>2014/04</c:v>
                </c:pt>
                <c:pt idx="12">
                  <c:v>2015/01</c:v>
                </c:pt>
                <c:pt idx="13">
                  <c:v>2015/02</c:v>
                </c:pt>
                <c:pt idx="14">
                  <c:v>2015/03p/</c:v>
                </c:pt>
              </c:strCache>
            </c:strRef>
          </c:cat>
          <c:val>
            <c:numRef>
              <c:f>'Indice VOL fisicoITAE'!$F$26:$F$40</c:f>
              <c:numCache>
                <c:formatCode>0.0</c:formatCode>
                <c:ptCount val="15"/>
                <c:pt idx="0">
                  <c:v>4.7436704061319999</c:v>
                </c:pt>
                <c:pt idx="1">
                  <c:v>5.7474015272809851</c:v>
                </c:pt>
                <c:pt idx="2">
                  <c:v>7.0311820293440004</c:v>
                </c:pt>
                <c:pt idx="3">
                  <c:v>8.7489003720879985</c:v>
                </c:pt>
                <c:pt idx="4">
                  <c:v>6.0971025706709785</c:v>
                </c:pt>
                <c:pt idx="5">
                  <c:v>5.0829170474199756</c:v>
                </c:pt>
                <c:pt idx="6">
                  <c:v>2.113286428945</c:v>
                </c:pt>
                <c:pt idx="7">
                  <c:v>3.8346778583830003</c:v>
                </c:pt>
                <c:pt idx="8">
                  <c:v>1.5899240335339966</c:v>
                </c:pt>
                <c:pt idx="9">
                  <c:v>3.2988958086750002</c:v>
                </c:pt>
                <c:pt idx="10">
                  <c:v>4.8028074205169871</c:v>
                </c:pt>
                <c:pt idx="11">
                  <c:v>5.0999999999999996</c:v>
                </c:pt>
                <c:pt idx="12">
                  <c:v>4.4000000000000004</c:v>
                </c:pt>
                <c:pt idx="13">
                  <c:v>6.4</c:v>
                </c:pt>
                <c:pt idx="14">
                  <c:v>5.8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499328"/>
        <c:axId val="112525696"/>
      </c:lineChart>
      <c:catAx>
        <c:axId val="112499328"/>
        <c:scaling>
          <c:orientation val="minMax"/>
        </c:scaling>
        <c:delete val="1"/>
        <c:axPos val="b"/>
        <c:majorTickMark val="out"/>
        <c:minorTickMark val="none"/>
        <c:tickLblPos val="none"/>
        <c:crossAx val="112525696"/>
        <c:crosses val="autoZero"/>
        <c:auto val="1"/>
        <c:lblAlgn val="ctr"/>
        <c:lblOffset val="100"/>
        <c:noMultiLvlLbl val="0"/>
      </c:catAx>
      <c:valAx>
        <c:axId val="112525696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112499328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Hoja1!$E$7:$E$18</c:f>
              <c:strCache>
                <c:ptCount val="12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III</c:v>
                </c:pt>
                <c:pt idx="7">
                  <c:v>IV</c:v>
                </c:pt>
                <c:pt idx="8">
                  <c:v>Ir/</c:v>
                </c:pt>
                <c:pt idx="9">
                  <c:v>II</c:v>
                </c:pt>
                <c:pt idx="10">
                  <c:v>III</c:v>
                </c:pt>
                <c:pt idx="11">
                  <c:v>IVp/</c:v>
                </c:pt>
              </c:strCache>
            </c:strRef>
          </c:cat>
          <c:val>
            <c:numRef>
              <c:f>Hoja1!$F$7:$F$18</c:f>
              <c:numCache>
                <c:formatCode>0.00</c:formatCode>
                <c:ptCount val="12"/>
                <c:pt idx="0">
                  <c:v>0.96119708345199995</c:v>
                </c:pt>
                <c:pt idx="1">
                  <c:v>1.7272560215570001</c:v>
                </c:pt>
                <c:pt idx="2">
                  <c:v>1.5539243273089967</c:v>
                </c:pt>
                <c:pt idx="3">
                  <c:v>1.1421503996010025</c:v>
                </c:pt>
                <c:pt idx="4">
                  <c:v>2.2916220513530003</c:v>
                </c:pt>
                <c:pt idx="5">
                  <c:v>1.7708747987469982</c:v>
                </c:pt>
                <c:pt idx="6">
                  <c:v>2.2979569287750001</c:v>
                </c:pt>
                <c:pt idx="7">
                  <c:v>2.62626224619</c:v>
                </c:pt>
                <c:pt idx="8">
                  <c:v>2.5374130162020001</c:v>
                </c:pt>
                <c:pt idx="9">
                  <c:v>2.3482078319289998</c:v>
                </c:pt>
                <c:pt idx="10">
                  <c:v>2.774307974254</c:v>
                </c:pt>
                <c:pt idx="11">
                  <c:v>2.526534360551004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737728"/>
        <c:axId val="114622464"/>
      </c:barChart>
      <c:catAx>
        <c:axId val="113737728"/>
        <c:scaling>
          <c:orientation val="minMax"/>
        </c:scaling>
        <c:delete val="0"/>
        <c:axPos val="b"/>
        <c:majorTickMark val="out"/>
        <c:minorTickMark val="none"/>
        <c:tickLblPos val="nextTo"/>
        <c:crossAx val="114622464"/>
        <c:crosses val="autoZero"/>
        <c:auto val="1"/>
        <c:lblAlgn val="ctr"/>
        <c:lblOffset val="100"/>
        <c:noMultiLvlLbl val="0"/>
      </c:catAx>
      <c:valAx>
        <c:axId val="114622464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1137377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Hoja3!$H$9</c:f>
              <c:strCache>
                <c:ptCount val="1"/>
                <c:pt idx="0">
                  <c:v>México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dLbls>
            <c:dLbl>
              <c:idx val="0"/>
              <c:layout>
                <c:manualLayout>
                  <c:x val="-3.397940926790617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597476375901708E-2"/>
                  <c:y val="-9.7222222222222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5071408359241E-2"/>
                  <c:y val="-6.4814814814814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039E-2"/>
                  <c:y val="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4.62962962962963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016E-2"/>
                  <c:y val="3.2407407407407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Hoja3!$H$10:$H$16</c:f>
              <c:numCache>
                <c:formatCode>0.0</c:formatCode>
                <c:ptCount val="7"/>
                <c:pt idx="0">
                  <c:v>1.3780749141487025</c:v>
                </c:pt>
                <c:pt idx="1">
                  <c:v>-4.7446651074817003</c:v>
                </c:pt>
                <c:pt idx="2">
                  <c:v>5.1988458551251915</c:v>
                </c:pt>
                <c:pt idx="3">
                  <c:v>3.9201019126575041</c:v>
                </c:pt>
                <c:pt idx="4">
                  <c:v>4.0372698214689997</c:v>
                </c:pt>
                <c:pt idx="5">
                  <c:v>1.3947651096093001</c:v>
                </c:pt>
                <c:pt idx="6">
                  <c:v>2.161101181467604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Hoja3!$I$9</c:f>
              <c:strCache>
                <c:ptCount val="1"/>
                <c:pt idx="0">
                  <c:v>Quintana Roo</c:v>
                </c:pt>
              </c:strCache>
            </c:strRef>
          </c:tx>
          <c:dLbls>
            <c:dLbl>
              <c:idx val="2"/>
              <c:layout>
                <c:manualLayout>
                  <c:x val="-9.7084026479731921E-3"/>
                  <c:y val="5.55555555555554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039E-2"/>
                  <c:y val="-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016E-2"/>
                  <c:y val="-6.4814814814814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Hoja3!$I$10:$I$16</c:f>
              <c:numCache>
                <c:formatCode>0.0</c:formatCode>
                <c:ptCount val="7"/>
                <c:pt idx="0">
                  <c:v>4.9839706009229001</c:v>
                </c:pt>
                <c:pt idx="1">
                  <c:v>-5.9237992252052996</c:v>
                </c:pt>
                <c:pt idx="2">
                  <c:v>3.7321237290801998</c:v>
                </c:pt>
                <c:pt idx="3">
                  <c:v>5.8465812617300914</c:v>
                </c:pt>
                <c:pt idx="4">
                  <c:v>6.5759999679926002</c:v>
                </c:pt>
                <c:pt idx="5">
                  <c:v>4.2535541712925955</c:v>
                </c:pt>
                <c:pt idx="6">
                  <c:v>4.0038325477477885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9154432"/>
        <c:axId val="154302720"/>
      </c:lineChart>
      <c:catAx>
        <c:axId val="149154432"/>
        <c:scaling>
          <c:orientation val="minMax"/>
        </c:scaling>
        <c:delete val="0"/>
        <c:axPos val="b"/>
        <c:majorTickMark val="out"/>
        <c:minorTickMark val="none"/>
        <c:tickLblPos val="nextTo"/>
        <c:crossAx val="154302720"/>
        <c:crosses val="autoZero"/>
        <c:auto val="1"/>
        <c:lblAlgn val="ctr"/>
        <c:lblOffset val="100"/>
        <c:noMultiLvlLbl val="0"/>
      </c:catAx>
      <c:valAx>
        <c:axId val="154302720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1491544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353233830845788"/>
          <c:y val="0.8190605861767275"/>
          <c:w val="0.15985123198512369"/>
          <c:h val="0.16743438320210025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885256032746923E-2"/>
          <c:y val="2.5308527480106396E-2"/>
          <c:w val="0.93811474396724692"/>
          <c:h val="0.65501342762682091"/>
        </c:manualLayout>
      </c:layout>
      <c:bar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6834688"/>
        <c:axId val="59360768"/>
      </c:barChart>
      <c:catAx>
        <c:axId val="56834688"/>
        <c:scaling>
          <c:orientation val="minMax"/>
        </c:scaling>
        <c:delete val="0"/>
        <c:axPos val="b"/>
        <c:majorTickMark val="cross"/>
        <c:minorTickMark val="none"/>
        <c:tickLblPos val="nextTo"/>
        <c:txPr>
          <a:bodyPr rot="5400000" vert="horz" anchor="t" anchorCtr="1"/>
          <a:lstStyle/>
          <a:p>
            <a:pPr>
              <a:defRPr sz="1200" b="1"/>
            </a:pPr>
            <a:endParaRPr lang="es-MX"/>
          </a:p>
        </c:txPr>
        <c:crossAx val="59360768"/>
        <c:crosses val="autoZero"/>
        <c:auto val="1"/>
        <c:lblAlgn val="ctr"/>
        <c:lblOffset val="1000"/>
        <c:tickLblSkip val="1"/>
        <c:noMultiLvlLbl val="0"/>
      </c:catAx>
      <c:valAx>
        <c:axId val="59360768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s-MX"/>
          </a:p>
        </c:txPr>
        <c:crossAx val="56834688"/>
        <c:crosses val="max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230636735172006E-2"/>
          <c:y val="3.3411278057227496E-2"/>
          <c:w val="0.91376936326482794"/>
          <c:h val="0.58101901512859011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8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3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31"/>
            <c:invertIfNegative val="0"/>
            <c:bubble3D val="0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800" b="1">
                    <a:solidFill>
                      <a:srgbClr val="002060"/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'ITAE por entfed'!$D$28:$D$59</c:f>
              <c:strCache>
                <c:ptCount val="32"/>
                <c:pt idx="0">
                  <c:v>Querétaro   </c:v>
                </c:pt>
                <c:pt idx="1">
                  <c:v>Guanajuato   </c:v>
                </c:pt>
                <c:pt idx="2">
                  <c:v>Quintana Roo </c:v>
                </c:pt>
                <c:pt idx="3">
                  <c:v>Baja California   </c:v>
                </c:pt>
                <c:pt idx="4">
                  <c:v>Tlaxcala   </c:v>
                </c:pt>
                <c:pt idx="5">
                  <c:v>Yucatán   </c:v>
                </c:pt>
                <c:pt idx="6">
                  <c:v>Sinaloa   </c:v>
                </c:pt>
                <c:pt idx="7">
                  <c:v>Aguascalientes   </c:v>
                </c:pt>
                <c:pt idx="8">
                  <c:v>Nayarit   </c:v>
                </c:pt>
                <c:pt idx="9">
                  <c:v>Nuevo León a/</c:v>
                </c:pt>
                <c:pt idx="10">
                  <c:v>Guerrero   </c:v>
                </c:pt>
                <c:pt idx="11">
                  <c:v>Zacatecas   </c:v>
                </c:pt>
                <c:pt idx="12">
                  <c:v>Colima   </c:v>
                </c:pt>
                <c:pt idx="13">
                  <c:v>Hidalgo   </c:v>
                </c:pt>
                <c:pt idx="14">
                  <c:v>Puebla a/</c:v>
                </c:pt>
                <c:pt idx="15">
                  <c:v>Jalisco   </c:v>
                </c:pt>
                <c:pt idx="16">
                  <c:v>Chihuahua   </c:v>
                </c:pt>
                <c:pt idx="17">
                  <c:v>San Luis Potosí a/</c:v>
                </c:pt>
                <c:pt idx="18">
                  <c:v>Baja California Sur   </c:v>
                </c:pt>
                <c:pt idx="19">
                  <c:v>Morelos   </c:v>
                </c:pt>
                <c:pt idx="20">
                  <c:v>Distrito Federal   </c:v>
                </c:pt>
                <c:pt idx="21">
                  <c:v>Coahuila a/</c:v>
                </c:pt>
                <c:pt idx="22">
                  <c:v>Durango   </c:v>
                </c:pt>
                <c:pt idx="23">
                  <c:v>México   </c:v>
                </c:pt>
                <c:pt idx="24">
                  <c:v>Oaxaca   </c:v>
                </c:pt>
                <c:pt idx="25">
                  <c:v>Tamaulipas a/</c:v>
                </c:pt>
                <c:pt idx="26">
                  <c:v>Veracruz a/</c:v>
                </c:pt>
                <c:pt idx="27">
                  <c:v>Sonora   </c:v>
                </c:pt>
                <c:pt idx="28">
                  <c:v>Tabasco a/</c:v>
                </c:pt>
                <c:pt idx="29">
                  <c:v>Michoacán  </c:v>
                </c:pt>
                <c:pt idx="30">
                  <c:v>Chiapas a/</c:v>
                </c:pt>
                <c:pt idx="31">
                  <c:v>Campeche a/</c:v>
                </c:pt>
              </c:strCache>
            </c:strRef>
          </c:cat>
          <c:val>
            <c:numRef>
              <c:f>'ITAE por entfed'!$E$28:$E$59</c:f>
              <c:numCache>
                <c:formatCode>0.0</c:formatCode>
                <c:ptCount val="32"/>
                <c:pt idx="0">
                  <c:v>9.8973724143619997</c:v>
                </c:pt>
                <c:pt idx="1">
                  <c:v>9.4224885535070744</c:v>
                </c:pt>
                <c:pt idx="2">
                  <c:v>6.5590417026750014</c:v>
                </c:pt>
                <c:pt idx="3">
                  <c:v>6.1609924497289734</c:v>
                </c:pt>
                <c:pt idx="4">
                  <c:v>6.0497406152969999</c:v>
                </c:pt>
                <c:pt idx="5">
                  <c:v>5.1092875259559865</c:v>
                </c:pt>
                <c:pt idx="6">
                  <c:v>5.0294767114400001</c:v>
                </c:pt>
                <c:pt idx="7">
                  <c:v>4.8891514032319998</c:v>
                </c:pt>
                <c:pt idx="8">
                  <c:v>4.580956577861965</c:v>
                </c:pt>
                <c:pt idx="9">
                  <c:v>4.4202648463439855</c:v>
                </c:pt>
                <c:pt idx="10">
                  <c:v>3.9261476951019998</c:v>
                </c:pt>
                <c:pt idx="11">
                  <c:v>3.7614761193339987</c:v>
                </c:pt>
                <c:pt idx="12">
                  <c:v>3.4981219607160012</c:v>
                </c:pt>
                <c:pt idx="13">
                  <c:v>3.468495992921</c:v>
                </c:pt>
                <c:pt idx="14">
                  <c:v>3.1722242915770011</c:v>
                </c:pt>
                <c:pt idx="15">
                  <c:v>3.070036206703</c:v>
                </c:pt>
                <c:pt idx="16">
                  <c:v>2.9536269990629993</c:v>
                </c:pt>
                <c:pt idx="17">
                  <c:v>2.4914101755129998</c:v>
                </c:pt>
                <c:pt idx="18">
                  <c:v>2.4611725520790002</c:v>
                </c:pt>
                <c:pt idx="19">
                  <c:v>2.0939794555480002</c:v>
                </c:pt>
                <c:pt idx="20">
                  <c:v>1.9094876744820051</c:v>
                </c:pt>
                <c:pt idx="21">
                  <c:v>1.8487161343900065</c:v>
                </c:pt>
                <c:pt idx="22">
                  <c:v>1.1437743331279944</c:v>
                </c:pt>
                <c:pt idx="23">
                  <c:v>1.0018440095589998</c:v>
                </c:pt>
                <c:pt idx="24">
                  <c:v>0.78674224439100005</c:v>
                </c:pt>
                <c:pt idx="25">
                  <c:v>0.77786199323700289</c:v>
                </c:pt>
                <c:pt idx="26">
                  <c:v>0.58797620265700001</c:v>
                </c:pt>
                <c:pt idx="27">
                  <c:v>0.56726605167300004</c:v>
                </c:pt>
                <c:pt idx="28">
                  <c:v>-1.8276913691399936</c:v>
                </c:pt>
                <c:pt idx="29">
                  <c:v>-1.895021666508</c:v>
                </c:pt>
                <c:pt idx="30">
                  <c:v>-1.9799199241040051</c:v>
                </c:pt>
                <c:pt idx="31">
                  <c:v>-8.5491036346969995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759424"/>
        <c:axId val="56760960"/>
      </c:barChart>
      <c:catAx>
        <c:axId val="56759424"/>
        <c:scaling>
          <c:orientation val="minMax"/>
        </c:scaling>
        <c:delete val="0"/>
        <c:axPos val="b"/>
        <c:numFmt formatCode="0.0" sourceLinked="0"/>
        <c:majorTickMark val="out"/>
        <c:minorTickMark val="in"/>
        <c:tickLblPos val="nextTo"/>
        <c:txPr>
          <a:bodyPr rot="5400000" vert="horz"/>
          <a:lstStyle/>
          <a:p>
            <a:pPr>
              <a:defRPr sz="1200"/>
            </a:pPr>
            <a:endParaRPr lang="es-MX"/>
          </a:p>
        </c:txPr>
        <c:crossAx val="56760960"/>
        <c:crosses val="autoZero"/>
        <c:auto val="0"/>
        <c:lblAlgn val="ctr"/>
        <c:lblOffset val="1000"/>
        <c:tickLblSkip val="1"/>
        <c:tickMarkSkip val="3"/>
        <c:noMultiLvlLbl val="0"/>
      </c:catAx>
      <c:valAx>
        <c:axId val="56760960"/>
        <c:scaling>
          <c:orientation val="minMax"/>
        </c:scaling>
        <c:delete val="0"/>
        <c:axPos val="l"/>
        <c:numFmt formatCode="0.0" sourceLinked="1"/>
        <c:majorTickMark val="none"/>
        <c:minorTickMark val="cross"/>
        <c:tickLblPos val="low"/>
        <c:txPr>
          <a:bodyPr/>
          <a:lstStyle/>
          <a:p>
            <a:pPr>
              <a:defRPr sz="1100"/>
            </a:pPr>
            <a:endParaRPr lang="es-MX"/>
          </a:p>
        </c:txPr>
        <c:crossAx val="56759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0.93485</cdr:x>
      <cdr:y>0.95052</cdr:y>
    </cdr:from>
    <cdr:to>
      <cdr:x>0.97208</cdr:x>
      <cdr:y>0.95136</cdr:y>
    </cdr:to>
    <cdr:cxnSp macro="">
      <cdr:nvCxnSpPr>
        <cdr:cNvPr id="2" name="16 Conector recto"/>
        <cdr:cNvCxnSpPr/>
      </cdr:nvCxnSpPr>
      <cdr:spPr>
        <a:xfrm xmlns:a="http://schemas.openxmlformats.org/drawingml/2006/main" flipV="1">
          <a:off x="7232624" y="3467569"/>
          <a:ext cx="288036" cy="306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9BBB59">
              <a:lumMod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0.15686</cdr:x>
      <cdr:y>0.34483</cdr:y>
    </cdr:from>
    <cdr:to>
      <cdr:x>0.33333</cdr:x>
      <cdr:y>0.58621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6064" y="72008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800" dirty="0" smtClean="0"/>
            <a:t>24</a:t>
          </a:r>
        </a:p>
        <a:p xmlns:a="http://schemas.openxmlformats.org/drawingml/2006/main">
          <a:pPr algn="ctr"/>
          <a:r>
            <a:rPr lang="es-MX" sz="800" dirty="0"/>
            <a:t>E</a:t>
          </a:r>
          <a:r>
            <a:rPr lang="es-MX" sz="800" dirty="0" smtClean="0"/>
            <a:t>stados</a:t>
          </a:r>
          <a:endParaRPr lang="es-MX" sz="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62242-43C2-418A-AC2B-2D52FD90FA06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45103-D649-453F-8F95-E91104A724EE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1102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471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48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2648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0171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10376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774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47924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82307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0256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9052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8271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33114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13990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895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90B59-D7DD-4537-8E14-106AFCE44FE4}" type="datetimeFigureOut">
              <a:rPr lang="es-MX" smtClean="0"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294D0-BF2B-4907-B2DF-CCCE53C6B308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335" t="82830" r="8657" b="8263"/>
          <a:stretch/>
        </p:blipFill>
        <p:spPr bwMode="auto">
          <a:xfrm>
            <a:off x="0" y="6564129"/>
            <a:ext cx="9133904" cy="30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069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hyperlink" Target="http://www.inegi.org.mx/sistemas/bie/default.asp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hyperlink" Target="http://www.inegi.org.mx/sistemas/bie/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chart" Target="../charts/chart28.xml"/><Relationship Id="rId7" Type="http://schemas.openxmlformats.org/officeDocument/2006/relationships/image" Target="../media/image8.jpe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2.xml"/><Relationship Id="rId4" Type="http://schemas.openxmlformats.org/officeDocument/2006/relationships/chart" Target="../charts/char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gi.org.mx/sistemas/bie/" TargetMode="Externa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11560" y="208206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us Medium" panose="020E0602030304020304" pitchFamily="34" charset="0"/>
              </a:rPr>
              <a:t>SITUACIÓN ECONÓMICA DEL ESTADO DE QUINTANA ROO</a:t>
            </a:r>
            <a:endParaRPr lang="es-MX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bertus Medium" panose="020E0602030304020304" pitchFamily="34" charset="0"/>
            </a:endParaRPr>
          </a:p>
        </p:txBody>
      </p:sp>
      <p:pic>
        <p:nvPicPr>
          <p:cNvPr id="6" name="5 Imagen" descr="Gobierno horizontal.jpg"/>
          <p:cNvPicPr/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329" y="908720"/>
            <a:ext cx="1459362" cy="648072"/>
          </a:xfrm>
          <a:prstGeom prst="rect">
            <a:avLst/>
          </a:prstGeom>
          <a:noFill/>
        </p:spPr>
      </p:pic>
      <p:pic>
        <p:nvPicPr>
          <p:cNvPr id="7" name="6 Imagen" descr="logoresultados.jpg"/>
          <p:cNvPicPr/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8955" y="1052736"/>
            <a:ext cx="1368152" cy="620688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5508104" y="6176337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200" dirty="0" smtClean="0">
                <a:latin typeface="BankGothic Md BT" panose="020B0807020203060204" pitchFamily="34" charset="0"/>
              </a:rPr>
              <a:t>Abril 2016.</a:t>
            </a:r>
            <a:endParaRPr lang="es-MX" sz="1200" dirty="0">
              <a:latin typeface="BankGothic Md BT" panose="020B0807020203060204" pitchFamily="34" charset="0"/>
            </a:endParaRPr>
          </a:p>
        </p:txBody>
      </p:sp>
      <p:sp>
        <p:nvSpPr>
          <p:cNvPr id="2" name="AutoShape 2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7412" name="AutoShape 4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97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867780" y="40466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s-MX" sz="2000" b="1" dirty="0" smtClean="0"/>
              <a:t>Chetumal: Inflación mensual y acumulada</a:t>
            </a:r>
          </a:p>
          <a:p>
            <a:pPr algn="ctr" fontAlgn="b"/>
            <a:r>
              <a:rPr lang="es-MX" sz="1400" dirty="0"/>
              <a:t>Base segunda quincena de diciembre 2010 = 100</a:t>
            </a:r>
            <a:endParaRPr lang="es-MX" sz="1400" b="1" dirty="0">
              <a:solidFill>
                <a:srgbClr val="0F243E"/>
              </a:solidFill>
              <a:latin typeface="Arial"/>
            </a:endParaRPr>
          </a:p>
          <a:p>
            <a:pPr algn="ctr" fontAlgn="b"/>
            <a:r>
              <a:rPr lang="es-MX" sz="1400" dirty="0" smtClean="0"/>
              <a:t>Cifras en %,  </a:t>
            </a:r>
            <a:r>
              <a:rPr lang="es-MX" sz="1400" dirty="0"/>
              <a:t>de </a:t>
            </a:r>
            <a:r>
              <a:rPr lang="es-MX" sz="1400" dirty="0" smtClean="0"/>
              <a:t>Enero de 2015 </a:t>
            </a:r>
            <a:r>
              <a:rPr lang="es-MX" sz="1400" dirty="0"/>
              <a:t>a </a:t>
            </a:r>
            <a:r>
              <a:rPr lang="es-MX" sz="1400" dirty="0" smtClean="0"/>
              <a:t>Febrero </a:t>
            </a:r>
            <a:r>
              <a:rPr lang="es-MX" sz="1400" dirty="0"/>
              <a:t>de </a:t>
            </a:r>
            <a:r>
              <a:rPr lang="es-MX" sz="1400" dirty="0" smtClean="0"/>
              <a:t>2016</a:t>
            </a:r>
            <a:endParaRPr lang="es-MX" sz="1400" b="1" dirty="0">
              <a:solidFill>
                <a:srgbClr val="006600"/>
              </a:solidFill>
              <a:latin typeface="Arial"/>
            </a:endParaRPr>
          </a:p>
        </p:txBody>
      </p:sp>
      <p:cxnSp>
        <p:nvCxnSpPr>
          <p:cNvPr id="9" name="8 Conector recto"/>
          <p:cNvCxnSpPr/>
          <p:nvPr/>
        </p:nvCxnSpPr>
        <p:spPr>
          <a:xfrm>
            <a:off x="4000496" y="5455359"/>
            <a:ext cx="792088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3994226" y="5661248"/>
            <a:ext cx="79208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4929190" y="5286388"/>
            <a:ext cx="1488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92D050"/>
                </a:solidFill>
              </a:rPr>
              <a:t>Inflación mensual</a:t>
            </a:r>
            <a:endParaRPr lang="es-MX" sz="1200" b="1" dirty="0">
              <a:solidFill>
                <a:srgbClr val="92D050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929190" y="5479767"/>
            <a:ext cx="3803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C00000"/>
                </a:solidFill>
              </a:rPr>
              <a:t>Inflación  acumulada anua; de enero a  diciembre 2015 y de enero a febrero 2016</a:t>
            </a:r>
            <a:endParaRPr lang="es-MX" sz="1200" b="1" dirty="0">
              <a:solidFill>
                <a:srgbClr val="C00000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67408" y="5932274"/>
            <a:ext cx="76650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 : Elaboración Propia con datos del INEGI: Página. </a:t>
            </a:r>
            <a:r>
              <a:rPr lang="es-MX" sz="1100" dirty="0" smtClean="0">
                <a:hlinkClick r:id="rId2"/>
              </a:rPr>
              <a:t>http</a:t>
            </a:r>
            <a:r>
              <a:rPr lang="es-MX" sz="1100" dirty="0">
                <a:hlinkClick r:id="rId2"/>
              </a:rPr>
              <a:t>://</a:t>
            </a:r>
            <a:r>
              <a:rPr lang="es-MX" sz="1100" dirty="0" smtClean="0">
                <a:hlinkClick r:id="rId2"/>
              </a:rPr>
              <a:t>www.inegi.org.mx/sistemas/bie/default.aspx</a:t>
            </a:r>
            <a:endParaRPr lang="es-MX" sz="1100" dirty="0" smtClean="0"/>
          </a:p>
          <a:p>
            <a:r>
              <a:rPr lang="es-MX" sz="1100" dirty="0" smtClean="0"/>
              <a:t>Fecha </a:t>
            </a:r>
            <a:r>
              <a:rPr lang="es-MX" sz="1100" dirty="0"/>
              <a:t>de consulta: </a:t>
            </a:r>
            <a:r>
              <a:rPr lang="es-MX" sz="1100" dirty="0" smtClean="0"/>
              <a:t>01/04/2016</a:t>
            </a:r>
            <a:endParaRPr lang="es-MX" sz="1100" dirty="0"/>
          </a:p>
        </p:txBody>
      </p:sp>
      <p:graphicFrame>
        <p:nvGraphicFramePr>
          <p:cNvPr id="1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7117914"/>
              </p:ext>
            </p:extLst>
          </p:nvPr>
        </p:nvGraphicFramePr>
        <p:xfrm>
          <a:off x="867781" y="1401584"/>
          <a:ext cx="7736668" cy="3648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4499992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2015</a:t>
            </a:r>
            <a:endParaRPr lang="es-MX" sz="10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028384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2016</a:t>
            </a:r>
            <a:endParaRPr lang="es-MX" sz="1000" dirty="0"/>
          </a:p>
        </p:txBody>
      </p:sp>
      <p:cxnSp>
        <p:nvCxnSpPr>
          <p:cNvPr id="17" name="16 Conector recto"/>
          <p:cNvCxnSpPr/>
          <p:nvPr/>
        </p:nvCxnSpPr>
        <p:spPr>
          <a:xfrm flipV="1">
            <a:off x="1403648" y="4869160"/>
            <a:ext cx="6408712" cy="72008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3707904" y="1556792"/>
            <a:ext cx="20564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observa una disminución de la inflación acumulada al mes de febrero de 2016 de 0.17% comparada con el mes de enero de 2016 de 0.37</a:t>
            </a:r>
            <a:endParaRPr lang="es-MX" sz="1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7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370635"/>
              </p:ext>
            </p:extLst>
          </p:nvPr>
        </p:nvGraphicFramePr>
        <p:xfrm>
          <a:off x="395536" y="1797787"/>
          <a:ext cx="45720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452208" y="502911"/>
            <a:ext cx="7000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Quintana Roo: Promedio diario del salario de cotización al IMSS , años 2010-2015*</a:t>
            </a:r>
            <a:endParaRPr lang="es-MX" sz="20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95536" y="1149242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(Promedios anuales en pesos)</a:t>
            </a:r>
            <a:endParaRPr lang="es-MX" sz="1400" dirty="0"/>
          </a:p>
        </p:txBody>
      </p:sp>
      <p:graphicFrame>
        <p:nvGraphicFramePr>
          <p:cNvPr id="7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2428478"/>
              </p:ext>
            </p:extLst>
          </p:nvPr>
        </p:nvGraphicFramePr>
        <p:xfrm>
          <a:off x="4823520" y="3603492"/>
          <a:ext cx="4068960" cy="2235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471592" y="2752927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Promedio diario del salario de cotización al </a:t>
            </a:r>
            <a:r>
              <a:rPr lang="es-MX" sz="1600" dirty="0" smtClean="0"/>
              <a:t>IMSS, año 2015</a:t>
            </a:r>
            <a:endParaRPr lang="es-MX" sz="16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975648" y="3318666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Promedios mensuales</a:t>
            </a:r>
            <a:endParaRPr lang="es-MX" sz="12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719064" y="5758227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Fuente: Elaboración propia con datos del IMSS.</a:t>
            </a:r>
          </a:p>
          <a:p>
            <a:r>
              <a:rPr lang="es-MX" sz="1400" dirty="0" smtClean="0"/>
              <a:t>* Para el 2015 el promedio es enero a noviembre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386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933450" y="2038350"/>
          <a:ext cx="745497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971600" y="332656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</a:t>
            </a:r>
            <a:r>
              <a:rPr lang="es-MX" sz="2000" dirty="0" smtClean="0"/>
              <a:t>: Valor de la Producción de la Industria Manufacturera</a:t>
            </a:r>
          </a:p>
          <a:p>
            <a:pPr algn="ctr"/>
            <a:r>
              <a:rPr lang="es-MX" sz="2000" dirty="0" smtClean="0"/>
              <a:t>Encuesta Mensual de la Industria Manufacturera (EMIM)</a:t>
            </a:r>
            <a:endParaRPr lang="es-MX" sz="2000" dirty="0"/>
          </a:p>
        </p:txBody>
      </p:sp>
      <p:sp>
        <p:nvSpPr>
          <p:cNvPr id="6" name="5 CuadroTexto"/>
          <p:cNvSpPr txBox="1"/>
          <p:nvPr/>
        </p:nvSpPr>
        <p:spPr>
          <a:xfrm>
            <a:off x="827584" y="155679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Millones de Pesos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1259632" y="472514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2014</a:t>
            </a:r>
            <a:endParaRPr lang="es-MX" sz="1200" b="1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2195736" y="4725144"/>
            <a:ext cx="604867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5220072" y="472514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2015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043608" y="551723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000" dirty="0" smtClean="0"/>
              <a:t>Fecha de consulta: 14/01/2016 12:10:32 </a:t>
            </a:r>
            <a:endParaRPr lang="es-MX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187624" y="476672"/>
            <a:ext cx="65527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</a:t>
            </a:r>
          </a:p>
          <a:p>
            <a:pPr algn="ctr"/>
            <a:r>
              <a:rPr lang="es-MX" dirty="0" smtClean="0"/>
              <a:t>ENCUESTA MENSUAL SOBRE EMPRESAS COMERCIALES</a:t>
            </a:r>
          </a:p>
          <a:p>
            <a:pPr algn="ctr"/>
            <a:r>
              <a:rPr lang="es-MX" dirty="0" smtClean="0"/>
              <a:t>COMPRAS</a:t>
            </a:r>
          </a:p>
          <a:p>
            <a:pPr algn="ctr"/>
            <a:r>
              <a:rPr lang="es-MX" dirty="0" smtClean="0"/>
              <a:t>FEBRERO 2015 A FEBRERO 2016 </a:t>
            </a:r>
          </a:p>
          <a:p>
            <a:pPr algn="ctr"/>
            <a:r>
              <a:rPr lang="es-MX" dirty="0" smtClean="0"/>
              <a:t>Índice base 2008 = 100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2484338" y="5357826"/>
            <a:ext cx="237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mayor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2459340" y="508255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menor</a:t>
            </a:r>
            <a:endParaRPr lang="es-MX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5004048" y="5286388"/>
            <a:ext cx="122413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000628" y="5500702"/>
            <a:ext cx="1224136" cy="0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1331640" y="5805264"/>
            <a:ext cx="55446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25/04/2016 16:41:47</a:t>
            </a:r>
          </a:p>
        </p:txBody>
      </p:sp>
      <p:graphicFrame>
        <p:nvGraphicFramePr>
          <p:cNvPr id="12" name="1 Gráfico"/>
          <p:cNvGraphicFramePr/>
          <p:nvPr/>
        </p:nvGraphicFramePr>
        <p:xfrm>
          <a:off x="928662" y="2057400"/>
          <a:ext cx="67151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6" name="15 Conector recto"/>
          <p:cNvCxnSpPr/>
          <p:nvPr/>
        </p:nvCxnSpPr>
        <p:spPr>
          <a:xfrm flipV="1">
            <a:off x="1293472" y="4701548"/>
            <a:ext cx="5207354" cy="1333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"/>
          <p:cNvCxnSpPr/>
          <p:nvPr/>
        </p:nvCxnSpPr>
        <p:spPr>
          <a:xfrm>
            <a:off x="6572264" y="4713296"/>
            <a:ext cx="1000132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214678" y="4714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2015</a:t>
            </a:r>
            <a:endParaRPr lang="es-MX" dirty="0"/>
          </a:p>
        </p:txBody>
      </p:sp>
      <p:sp>
        <p:nvSpPr>
          <p:cNvPr id="27" name="26 CuadroTexto"/>
          <p:cNvSpPr txBox="1"/>
          <p:nvPr/>
        </p:nvSpPr>
        <p:spPr>
          <a:xfrm>
            <a:off x="6715140" y="4714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2016</a:t>
            </a:r>
            <a:endParaRPr lang="es-MX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1142976" y="2071678"/>
          <a:ext cx="4572000" cy="238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899592" y="980728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Quintana Roo: Ingresos por remesas familiares  2013-2015</a:t>
            </a:r>
          </a:p>
          <a:p>
            <a:pPr algn="ctr"/>
            <a:r>
              <a:rPr lang="es-MX" sz="2000" dirty="0" smtClean="0"/>
              <a:t>(Millones de dólares, cifras trimestrales.</a:t>
            </a:r>
            <a:endParaRPr lang="es-MX" sz="2000" dirty="0"/>
          </a:p>
        </p:txBody>
      </p:sp>
      <p:cxnSp>
        <p:nvCxnSpPr>
          <p:cNvPr id="7" name="6 Conector recto"/>
          <p:cNvCxnSpPr/>
          <p:nvPr/>
        </p:nvCxnSpPr>
        <p:spPr>
          <a:xfrm>
            <a:off x="1285852" y="4357694"/>
            <a:ext cx="35719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1857356" y="4357694"/>
            <a:ext cx="18002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flipV="1">
            <a:off x="3802380" y="4357694"/>
            <a:ext cx="1777732" cy="161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1285852" y="4429132"/>
            <a:ext cx="453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2013</a:t>
            </a:r>
            <a:endParaRPr lang="es-MX" sz="9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2487188" y="4429132"/>
            <a:ext cx="441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2014</a:t>
            </a:r>
            <a:endParaRPr lang="es-MX" sz="9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429124" y="4429132"/>
            <a:ext cx="4385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2015</a:t>
            </a:r>
            <a:endParaRPr lang="es-MX" sz="900" dirty="0"/>
          </a:p>
        </p:txBody>
      </p:sp>
      <p:sp>
        <p:nvSpPr>
          <p:cNvPr id="22" name="21 Flecha derecha"/>
          <p:cNvSpPr/>
          <p:nvPr/>
        </p:nvSpPr>
        <p:spPr>
          <a:xfrm>
            <a:off x="5796136" y="2564904"/>
            <a:ext cx="1296144" cy="223224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22 CuadroTexto"/>
          <p:cNvSpPr txBox="1"/>
          <p:nvPr/>
        </p:nvSpPr>
        <p:spPr>
          <a:xfrm>
            <a:off x="7668344" y="2214555"/>
            <a:ext cx="1152128" cy="1815882"/>
          </a:xfrm>
          <a:prstGeom prst="rect">
            <a:avLst/>
          </a:prstGeom>
          <a:noFill/>
          <a:ln w="38100">
            <a:solidFill>
              <a:srgbClr val="92D050"/>
            </a:solidFill>
          </a:ln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De Enero a Diciembre de 2015 los ingresos por remesas registran un incremento del 10%</a:t>
            </a:r>
            <a:endParaRPr lang="es-MX" sz="14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403648" y="5517232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25/04/2016 12:29:04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1331640" y="260648"/>
            <a:ext cx="65527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México: Inversión Extranjera Directa</a:t>
            </a:r>
            <a:r>
              <a:rPr lang="es-MX" dirty="0" smtClean="0"/>
              <a:t> </a:t>
            </a:r>
          </a:p>
          <a:p>
            <a:pPr algn="ctr"/>
            <a:r>
              <a:rPr lang="es-MX" dirty="0" smtClean="0"/>
              <a:t>(SCIAN)</a:t>
            </a:r>
          </a:p>
          <a:p>
            <a:pPr algn="ctr"/>
            <a:r>
              <a:rPr lang="es-MX" dirty="0" smtClean="0"/>
              <a:t>2008-2015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1331640" y="3068961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Quintana Roo: Inversión Extranjera Directa </a:t>
            </a:r>
            <a:r>
              <a:rPr lang="es-MX" sz="2000" dirty="0" smtClean="0"/>
              <a:t>2008-2015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1331640" y="6021288"/>
            <a:ext cx="6408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en base a datos del INEGI.</a:t>
            </a:r>
          </a:p>
          <a:p>
            <a:r>
              <a:rPr lang="es-MX" sz="1200" dirty="0" smtClean="0">
                <a:hlinkClick r:id="rId2"/>
              </a:rPr>
              <a:t>http://www.inegi.org.mx/sistemas/bie/</a:t>
            </a:r>
            <a:r>
              <a:rPr lang="es-MX" sz="1200" dirty="0" smtClean="0"/>
              <a:t>                                                Fecha de Consulta:  26/04/2016</a:t>
            </a:r>
            <a:endParaRPr lang="es-MX" sz="1200" dirty="0"/>
          </a:p>
        </p:txBody>
      </p:sp>
      <p:graphicFrame>
        <p:nvGraphicFramePr>
          <p:cNvPr id="9" name="2 Gráfico"/>
          <p:cNvGraphicFramePr/>
          <p:nvPr/>
        </p:nvGraphicFramePr>
        <p:xfrm>
          <a:off x="1571604" y="1428736"/>
          <a:ext cx="6112214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1 Gráfico"/>
          <p:cNvGraphicFramePr/>
          <p:nvPr/>
        </p:nvGraphicFramePr>
        <p:xfrm>
          <a:off x="2285984" y="4214818"/>
          <a:ext cx="4572000" cy="1577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34" descr="MAPA BA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973" y="515174"/>
            <a:ext cx="2168811" cy="2769810"/>
          </a:xfrm>
          <a:prstGeom prst="rect">
            <a:avLst/>
          </a:prstGeom>
          <a:noFill/>
          <a:ln cap="rnd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458973" y="116632"/>
            <a:ext cx="2168811" cy="369332"/>
          </a:xfrm>
          <a:prstGeom prst="rect">
            <a:avLst/>
          </a:prstGeom>
          <a:solidFill>
            <a:srgbClr val="92D050"/>
          </a:solidFill>
          <a:ln w="444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Quintana Roo</a:t>
            </a:r>
            <a:endParaRPr lang="es-MX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779912" y="33050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Datos Generales del Estado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3347864" y="7647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Extensión Territorial   </a:t>
            </a:r>
            <a:r>
              <a:rPr lang="es-MX" b="1" dirty="0" smtClean="0"/>
              <a:t>50 843 Km2</a:t>
            </a:r>
            <a:endParaRPr lang="es-MX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347864" y="105273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Población Total, Encuesta </a:t>
            </a:r>
            <a:r>
              <a:rPr lang="es-MX" dirty="0" err="1" smtClean="0"/>
              <a:t>Intercensal</a:t>
            </a:r>
            <a:r>
              <a:rPr lang="es-MX" dirty="0" smtClean="0"/>
              <a:t> 2015:   1 501 562 habitantes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3347864" y="1700808"/>
            <a:ext cx="4824536" cy="376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Densidad de población:  </a:t>
            </a:r>
            <a:r>
              <a:rPr lang="es-MX" b="1" dirty="0" smtClean="0"/>
              <a:t>29.5 </a:t>
            </a:r>
            <a:r>
              <a:rPr lang="es-MX" dirty="0" smtClean="0"/>
              <a:t>habitantes por km2 </a:t>
            </a:r>
            <a:endParaRPr lang="es-MX" dirty="0"/>
          </a:p>
        </p:txBody>
      </p:sp>
      <p:sp>
        <p:nvSpPr>
          <p:cNvPr id="10" name="9 CuadroTexto"/>
          <p:cNvSpPr txBox="1"/>
          <p:nvPr/>
        </p:nvSpPr>
        <p:spPr>
          <a:xfrm>
            <a:off x="3347864" y="19888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demográfico 2005-2010   </a:t>
            </a:r>
            <a:r>
              <a:rPr lang="es-MX" b="1" dirty="0" smtClean="0"/>
              <a:t>2.7 %</a:t>
            </a:r>
            <a:endParaRPr lang="es-MX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347864" y="227687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Viviendas Particulares habitadas  </a:t>
            </a:r>
            <a:r>
              <a:rPr lang="es-MX" b="1" dirty="0" smtClean="0"/>
              <a:t>441 200 </a:t>
            </a:r>
            <a:r>
              <a:rPr lang="es-MX" dirty="0" smtClean="0"/>
              <a:t>(EIC-2015)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347864" y="256490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 viviendas 2005-2010  </a:t>
            </a:r>
            <a:r>
              <a:rPr lang="es-MX" b="1" dirty="0" smtClean="0"/>
              <a:t>3.6% </a:t>
            </a:r>
            <a:endParaRPr lang="es-MX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347864" y="285293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Actividad Principal: </a:t>
            </a:r>
            <a:r>
              <a:rPr lang="es-MX" b="1" dirty="0" smtClean="0"/>
              <a:t>Turismo</a:t>
            </a:r>
            <a:endParaRPr lang="es-MX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572000" y="3284984"/>
            <a:ext cx="38164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INDICADORES MACROECONOMICOS</a:t>
            </a:r>
            <a:endParaRPr lang="es-MX" b="1" dirty="0"/>
          </a:p>
        </p:txBody>
      </p:sp>
      <p:grpSp>
        <p:nvGrpSpPr>
          <p:cNvPr id="29" name="28 Grupo"/>
          <p:cNvGrpSpPr/>
          <p:nvPr/>
        </p:nvGrpSpPr>
        <p:grpSpPr>
          <a:xfrm>
            <a:off x="4283968" y="3573016"/>
            <a:ext cx="4248472" cy="369332"/>
            <a:chOff x="4572000" y="3573016"/>
            <a:chExt cx="3816424" cy="369332"/>
          </a:xfrm>
          <a:solidFill>
            <a:srgbClr val="92D050"/>
          </a:solidFill>
        </p:grpSpPr>
        <p:sp>
          <p:nvSpPr>
            <p:cNvPr id="15" name="14 CuadroTexto"/>
            <p:cNvSpPr txBox="1"/>
            <p:nvPr/>
          </p:nvSpPr>
          <p:spPr>
            <a:xfrm>
              <a:off x="4572000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2010</a:t>
              </a:r>
              <a:endParaRPr lang="es-MX" dirty="0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5364088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2011</a:t>
              </a:r>
              <a:endParaRPr lang="es-MX" dirty="0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6156176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2012</a:t>
              </a:r>
              <a:endParaRPr lang="es-MX" dirty="0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6948264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2013</a:t>
              </a:r>
              <a:endParaRPr lang="es-MX" dirty="0"/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7740352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2014</a:t>
              </a:r>
              <a:endParaRPr lang="es-MX" dirty="0"/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467544" y="357301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INDICADOR</a:t>
            </a:r>
            <a:endParaRPr lang="es-MX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67544" y="3942348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(</a:t>
            </a:r>
            <a:r>
              <a:rPr lang="es-MX" sz="1200" dirty="0" smtClean="0"/>
              <a:t>millones de pesos de 2008)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467544" y="4221088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Per cápita (miles de </a:t>
            </a:r>
            <a:r>
              <a:rPr lang="es-MX" sz="1200" dirty="0" smtClean="0"/>
              <a:t>pesos por habitante</a:t>
            </a:r>
            <a:r>
              <a:rPr lang="es-MX" sz="1600" dirty="0" smtClean="0"/>
              <a:t>)</a:t>
            </a:r>
            <a:endParaRPr lang="es-MX" sz="16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467544" y="4509120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Población </a:t>
            </a:r>
            <a:r>
              <a:rPr lang="es-MX" sz="1200" dirty="0" smtClean="0"/>
              <a:t>(miles de hab, ENOE al IV Trimestre de c/año)</a:t>
            </a:r>
            <a:endParaRPr lang="es-MX" sz="12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467544" y="4797152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Inflación Acumulada Anual </a:t>
            </a:r>
            <a:r>
              <a:rPr lang="es-MX" sz="1200" dirty="0" smtClean="0"/>
              <a:t>(INEGI)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58973" y="5013176"/>
            <a:ext cx="4113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Tasa de desocupación (</a:t>
            </a:r>
            <a:r>
              <a:rPr lang="es-MX" sz="1200" dirty="0" smtClean="0"/>
              <a:t>al IV Trimestre de c/año)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458973" y="5301208"/>
            <a:ext cx="425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CPP BM (</a:t>
            </a:r>
            <a:r>
              <a:rPr lang="es-MX" sz="1200" dirty="0" smtClean="0"/>
              <a:t>Costo Porcentual Promedio de Captación)</a:t>
            </a:r>
            <a:endParaRPr lang="es-MX" sz="12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458973" y="5589240"/>
            <a:ext cx="4041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TIIE (</a:t>
            </a:r>
            <a:r>
              <a:rPr lang="es-MX" sz="1200" dirty="0" smtClean="0"/>
              <a:t>Tasa de Interés Interbancaria de Equilibrio</a:t>
            </a:r>
            <a:r>
              <a:rPr lang="es-MX" sz="1600" dirty="0"/>
              <a:t> </a:t>
            </a:r>
            <a:r>
              <a:rPr lang="es-MX" sz="1600" dirty="0" smtClean="0"/>
              <a:t>a 28 días</a:t>
            </a:r>
            <a:endParaRPr lang="es-MX" sz="16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467544" y="5927794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Tipo de Cambio Peso-Dólar </a:t>
            </a:r>
            <a:r>
              <a:rPr lang="es-MX" sz="1200" dirty="0" smtClean="0"/>
              <a:t>(al 31 de dic. de c/año, Banxico)</a:t>
            </a:r>
            <a:endParaRPr lang="es-MX" sz="1200" dirty="0"/>
          </a:p>
        </p:txBody>
      </p:sp>
      <p:grpSp>
        <p:nvGrpSpPr>
          <p:cNvPr id="30" name="29 Grupo"/>
          <p:cNvGrpSpPr/>
          <p:nvPr/>
        </p:nvGrpSpPr>
        <p:grpSpPr>
          <a:xfrm>
            <a:off x="4355976" y="3913300"/>
            <a:ext cx="4104456" cy="307781"/>
            <a:chOff x="4283968" y="3573016"/>
            <a:chExt cx="4104456" cy="258859"/>
          </a:xfrm>
        </p:grpSpPr>
        <p:sp>
          <p:nvSpPr>
            <p:cNvPr id="31" name="3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175 043</a:t>
              </a:r>
              <a:endParaRPr lang="es-MX" sz="1400" dirty="0"/>
            </a:p>
          </p:txBody>
        </p:sp>
        <p:sp>
          <p:nvSpPr>
            <p:cNvPr id="32" name="3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185 015</a:t>
              </a:r>
              <a:endParaRPr lang="es-MX" sz="1400" dirty="0"/>
            </a:p>
          </p:txBody>
        </p:sp>
        <p:sp>
          <p:nvSpPr>
            <p:cNvPr id="33" name="3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197 812</a:t>
              </a:r>
              <a:endParaRPr lang="es-MX" sz="1400" dirty="0"/>
            </a:p>
          </p:txBody>
        </p:sp>
        <p:sp>
          <p:nvSpPr>
            <p:cNvPr id="34" name="3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206 222</a:t>
              </a:r>
              <a:endParaRPr lang="es-MX" sz="1400" dirty="0"/>
            </a:p>
          </p:txBody>
        </p:sp>
        <p:sp>
          <p:nvSpPr>
            <p:cNvPr id="35" name="34 CuadroTexto"/>
            <p:cNvSpPr txBox="1"/>
            <p:nvPr/>
          </p:nvSpPr>
          <p:spPr>
            <a:xfrm>
              <a:off x="7596336" y="3573020"/>
              <a:ext cx="79208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214 310</a:t>
              </a:r>
              <a:endParaRPr lang="es-MX" sz="1400" dirty="0"/>
            </a:p>
          </p:txBody>
        </p:sp>
      </p:grpSp>
      <p:grpSp>
        <p:nvGrpSpPr>
          <p:cNvPr id="42" name="41 Grupo"/>
          <p:cNvGrpSpPr/>
          <p:nvPr/>
        </p:nvGrpSpPr>
        <p:grpSpPr>
          <a:xfrm>
            <a:off x="4355976" y="4221088"/>
            <a:ext cx="4032448" cy="307777"/>
            <a:chOff x="4283968" y="3573016"/>
            <a:chExt cx="4032448" cy="258855"/>
          </a:xfrm>
        </p:grpSpPr>
        <p:sp>
          <p:nvSpPr>
            <p:cNvPr id="43" name="4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130.0</a:t>
              </a:r>
              <a:endParaRPr lang="es-MX" sz="1400" dirty="0"/>
            </a:p>
          </p:txBody>
        </p:sp>
        <p:sp>
          <p:nvSpPr>
            <p:cNvPr id="44" name="4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132.2</a:t>
              </a:r>
              <a:endParaRPr lang="es-MX" sz="1400" dirty="0"/>
            </a:p>
          </p:txBody>
        </p:sp>
        <p:sp>
          <p:nvSpPr>
            <p:cNvPr id="45" name="4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134.7</a:t>
              </a:r>
              <a:endParaRPr lang="es-MX" sz="1400" dirty="0"/>
            </a:p>
          </p:txBody>
        </p:sp>
        <p:sp>
          <p:nvSpPr>
            <p:cNvPr id="46" name="4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136.3</a:t>
              </a:r>
              <a:endParaRPr lang="es-MX" sz="1400" dirty="0"/>
            </a:p>
          </p:txBody>
        </p:sp>
        <p:sp>
          <p:nvSpPr>
            <p:cNvPr id="47" name="46 CuadroTexto"/>
            <p:cNvSpPr txBox="1"/>
            <p:nvPr/>
          </p:nvSpPr>
          <p:spPr>
            <a:xfrm>
              <a:off x="7740352" y="3573017"/>
              <a:ext cx="57606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sz="1400" dirty="0"/>
            </a:p>
          </p:txBody>
        </p:sp>
      </p:grpSp>
      <p:grpSp>
        <p:nvGrpSpPr>
          <p:cNvPr id="48" name="47 Grupo"/>
          <p:cNvGrpSpPr/>
          <p:nvPr/>
        </p:nvGrpSpPr>
        <p:grpSpPr>
          <a:xfrm>
            <a:off x="4355976" y="4561380"/>
            <a:ext cx="4248472" cy="307778"/>
            <a:chOff x="4283968" y="3573016"/>
            <a:chExt cx="4248472" cy="258856"/>
          </a:xfrm>
        </p:grpSpPr>
        <p:sp>
          <p:nvSpPr>
            <p:cNvPr id="49" name="4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1 346.9</a:t>
              </a:r>
              <a:endParaRPr lang="es-MX" sz="1400" dirty="0"/>
            </a:p>
          </p:txBody>
        </p:sp>
        <p:sp>
          <p:nvSpPr>
            <p:cNvPr id="50" name="4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1 399.9</a:t>
              </a:r>
              <a:endParaRPr lang="es-MX" sz="1400" dirty="0"/>
            </a:p>
          </p:txBody>
        </p:sp>
        <p:sp>
          <p:nvSpPr>
            <p:cNvPr id="51" name="5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1 468.5</a:t>
              </a:r>
              <a:endParaRPr lang="es-MX" sz="1400" dirty="0"/>
            </a:p>
          </p:txBody>
        </p:sp>
        <p:sp>
          <p:nvSpPr>
            <p:cNvPr id="52" name="5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1 513.1</a:t>
              </a:r>
              <a:endParaRPr lang="es-MX" sz="1400" dirty="0"/>
            </a:p>
          </p:txBody>
        </p:sp>
        <p:sp>
          <p:nvSpPr>
            <p:cNvPr id="53" name="52 CuadroTexto"/>
            <p:cNvSpPr txBox="1"/>
            <p:nvPr/>
          </p:nvSpPr>
          <p:spPr>
            <a:xfrm>
              <a:off x="7650682" y="3573017"/>
              <a:ext cx="88175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  1 546.9</a:t>
              </a:r>
              <a:endParaRPr lang="es-MX" sz="1400" dirty="0"/>
            </a:p>
          </p:txBody>
        </p:sp>
      </p:grpSp>
      <p:grpSp>
        <p:nvGrpSpPr>
          <p:cNvPr id="54" name="53 Grupo"/>
          <p:cNvGrpSpPr/>
          <p:nvPr/>
        </p:nvGrpSpPr>
        <p:grpSpPr>
          <a:xfrm>
            <a:off x="4358940" y="4812537"/>
            <a:ext cx="4032448" cy="307776"/>
            <a:chOff x="4283968" y="3573016"/>
            <a:chExt cx="4032448" cy="258856"/>
          </a:xfrm>
        </p:grpSpPr>
        <p:sp>
          <p:nvSpPr>
            <p:cNvPr id="55" name="5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4.4</a:t>
              </a:r>
              <a:endParaRPr lang="es-MX" sz="1400" dirty="0"/>
            </a:p>
          </p:txBody>
        </p:sp>
        <p:sp>
          <p:nvSpPr>
            <p:cNvPr id="56" name="55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3.82</a:t>
              </a:r>
              <a:endParaRPr lang="es-MX" sz="1400" dirty="0"/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3.57</a:t>
              </a:r>
              <a:endParaRPr lang="es-MX" sz="1400" dirty="0"/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3.97</a:t>
              </a:r>
              <a:endParaRPr lang="es-MX" sz="1400" dirty="0"/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4.08</a:t>
              </a:r>
              <a:endParaRPr lang="es-MX" sz="1400" dirty="0"/>
            </a:p>
          </p:txBody>
        </p:sp>
      </p:grpSp>
      <p:grpSp>
        <p:nvGrpSpPr>
          <p:cNvPr id="60" name="59 Grupo"/>
          <p:cNvGrpSpPr/>
          <p:nvPr/>
        </p:nvGrpSpPr>
        <p:grpSpPr>
          <a:xfrm>
            <a:off x="4355976" y="5065440"/>
            <a:ext cx="4032448" cy="307776"/>
            <a:chOff x="4283968" y="3573016"/>
            <a:chExt cx="4032448" cy="258856"/>
          </a:xfrm>
        </p:grpSpPr>
        <p:sp>
          <p:nvSpPr>
            <p:cNvPr id="61" name="6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5.0</a:t>
              </a:r>
              <a:endParaRPr lang="es-MX" sz="1400" dirty="0"/>
            </a:p>
          </p:txBody>
        </p:sp>
        <p:sp>
          <p:nvSpPr>
            <p:cNvPr id="62" name="6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3" name="6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4.3</a:t>
              </a:r>
              <a:endParaRPr lang="es-MX" sz="1400" dirty="0"/>
            </a:p>
          </p:txBody>
        </p:sp>
        <p:sp>
          <p:nvSpPr>
            <p:cNvPr id="64" name="6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5" name="64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4.7</a:t>
              </a:r>
              <a:endParaRPr lang="es-MX" sz="1400" dirty="0"/>
            </a:p>
          </p:txBody>
        </p:sp>
      </p:grpSp>
      <p:grpSp>
        <p:nvGrpSpPr>
          <p:cNvPr id="72" name="71 Grupo"/>
          <p:cNvGrpSpPr/>
          <p:nvPr/>
        </p:nvGrpSpPr>
        <p:grpSpPr>
          <a:xfrm>
            <a:off x="4355976" y="5624373"/>
            <a:ext cx="4032448" cy="307776"/>
            <a:chOff x="4283968" y="3573016"/>
            <a:chExt cx="4032448" cy="258856"/>
          </a:xfrm>
        </p:grpSpPr>
        <p:sp>
          <p:nvSpPr>
            <p:cNvPr id="73" name="7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4.87</a:t>
              </a:r>
              <a:endParaRPr lang="es-MX" sz="1400" dirty="0"/>
            </a:p>
          </p:txBody>
        </p:sp>
        <p:sp>
          <p:nvSpPr>
            <p:cNvPr id="74" name="7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4.79</a:t>
              </a:r>
              <a:endParaRPr lang="es-MX" sz="1400" dirty="0"/>
            </a:p>
          </p:txBody>
        </p:sp>
        <p:sp>
          <p:nvSpPr>
            <p:cNvPr id="75" name="7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4.84</a:t>
              </a:r>
              <a:endParaRPr lang="es-MX" sz="1400" dirty="0"/>
            </a:p>
          </p:txBody>
        </p:sp>
        <p:sp>
          <p:nvSpPr>
            <p:cNvPr id="76" name="7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3.79</a:t>
              </a:r>
              <a:endParaRPr lang="es-MX" sz="1400" dirty="0"/>
            </a:p>
          </p:txBody>
        </p:sp>
        <p:sp>
          <p:nvSpPr>
            <p:cNvPr id="77" name="76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3.31</a:t>
              </a:r>
              <a:endParaRPr lang="es-MX" sz="1400" dirty="0"/>
            </a:p>
          </p:txBody>
        </p:sp>
      </p:grpSp>
      <p:grpSp>
        <p:nvGrpSpPr>
          <p:cNvPr id="78" name="77 Grupo"/>
          <p:cNvGrpSpPr/>
          <p:nvPr/>
        </p:nvGrpSpPr>
        <p:grpSpPr>
          <a:xfrm>
            <a:off x="4355976" y="5316597"/>
            <a:ext cx="4032448" cy="307776"/>
            <a:chOff x="4283968" y="3573016"/>
            <a:chExt cx="4032448" cy="258856"/>
          </a:xfrm>
        </p:grpSpPr>
        <p:sp>
          <p:nvSpPr>
            <p:cNvPr id="79" name="7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3.28</a:t>
              </a:r>
              <a:endParaRPr lang="es-MX" sz="1400" dirty="0"/>
            </a:p>
          </p:txBody>
        </p:sp>
        <p:sp>
          <p:nvSpPr>
            <p:cNvPr id="80" name="7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3.25</a:t>
              </a:r>
              <a:endParaRPr lang="es-MX" sz="1400" dirty="0"/>
            </a:p>
          </p:txBody>
        </p:sp>
        <p:sp>
          <p:nvSpPr>
            <p:cNvPr id="81" name="8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3.26</a:t>
              </a:r>
              <a:endParaRPr lang="es-MX" sz="1400" dirty="0"/>
            </a:p>
          </p:txBody>
        </p:sp>
        <p:sp>
          <p:nvSpPr>
            <p:cNvPr id="82" name="8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2.64</a:t>
              </a:r>
              <a:endParaRPr lang="es-MX" sz="1400" dirty="0"/>
            </a:p>
          </p:txBody>
        </p:sp>
        <p:sp>
          <p:nvSpPr>
            <p:cNvPr id="83" name="82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2.15</a:t>
              </a:r>
              <a:endParaRPr lang="es-MX" sz="1400" dirty="0"/>
            </a:p>
          </p:txBody>
        </p:sp>
      </p:grpSp>
      <p:grpSp>
        <p:nvGrpSpPr>
          <p:cNvPr id="84" name="83 Grupo"/>
          <p:cNvGrpSpPr/>
          <p:nvPr/>
        </p:nvGrpSpPr>
        <p:grpSpPr>
          <a:xfrm>
            <a:off x="4355976" y="6001539"/>
            <a:ext cx="4320480" cy="307778"/>
            <a:chOff x="4283968" y="3573016"/>
            <a:chExt cx="4032448" cy="258858"/>
          </a:xfrm>
        </p:grpSpPr>
        <p:sp>
          <p:nvSpPr>
            <p:cNvPr id="85" name="8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12.3496</a:t>
              </a:r>
              <a:endParaRPr lang="es-MX" sz="1400" dirty="0"/>
            </a:p>
          </p:txBody>
        </p:sp>
        <p:sp>
          <p:nvSpPr>
            <p:cNvPr id="86" name="85 CuadroTexto"/>
            <p:cNvSpPr txBox="1"/>
            <p:nvPr/>
          </p:nvSpPr>
          <p:spPr>
            <a:xfrm>
              <a:off x="5090458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13.9476</a:t>
              </a:r>
              <a:endParaRPr lang="es-MX" sz="1400" dirty="0"/>
            </a:p>
          </p:txBody>
        </p:sp>
        <p:sp>
          <p:nvSpPr>
            <p:cNvPr id="87" name="86 CuadroTexto"/>
            <p:cNvSpPr txBox="1"/>
            <p:nvPr/>
          </p:nvSpPr>
          <p:spPr>
            <a:xfrm>
              <a:off x="5829740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12.9658</a:t>
              </a:r>
              <a:endParaRPr lang="es-MX" sz="1400" dirty="0"/>
            </a:p>
          </p:txBody>
        </p:sp>
        <p:sp>
          <p:nvSpPr>
            <p:cNvPr id="88" name="87 CuadroTexto"/>
            <p:cNvSpPr txBox="1"/>
            <p:nvPr/>
          </p:nvSpPr>
          <p:spPr>
            <a:xfrm>
              <a:off x="6636229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13.0843</a:t>
              </a:r>
              <a:endParaRPr lang="es-MX" sz="1400" dirty="0"/>
            </a:p>
          </p:txBody>
        </p:sp>
        <p:sp>
          <p:nvSpPr>
            <p:cNvPr id="89" name="88 CuadroTexto"/>
            <p:cNvSpPr txBox="1"/>
            <p:nvPr/>
          </p:nvSpPr>
          <p:spPr>
            <a:xfrm>
              <a:off x="7512693" y="3573017"/>
              <a:ext cx="803723" cy="258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14.71</a:t>
              </a:r>
              <a:endParaRPr lang="es-MX" sz="1400" dirty="0"/>
            </a:p>
          </p:txBody>
        </p:sp>
      </p:grpSp>
      <p:sp>
        <p:nvSpPr>
          <p:cNvPr id="91" name="90 CuadroTexto"/>
          <p:cNvSpPr txBox="1"/>
          <p:nvPr/>
        </p:nvSpPr>
        <p:spPr>
          <a:xfrm>
            <a:off x="7740352" y="422108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138.5</a:t>
            </a:r>
          </a:p>
        </p:txBody>
      </p:sp>
    </p:spTree>
    <p:extLst>
      <p:ext uri="{BB962C8B-B14F-4D97-AF65-F5344CB8AC3E}">
        <p14:creationId xmlns:p14="http://schemas.microsoft.com/office/powerpoint/2010/main" val="11736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83568" y="260648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 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683568" y="633964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Actividades Económicas</a:t>
            </a:r>
            <a:endParaRPr lang="es-MX" dirty="0"/>
          </a:p>
        </p:txBody>
      </p:sp>
      <p:sp>
        <p:nvSpPr>
          <p:cNvPr id="6" name="5 CuadroTexto"/>
          <p:cNvSpPr txBox="1"/>
          <p:nvPr/>
        </p:nvSpPr>
        <p:spPr>
          <a:xfrm>
            <a:off x="736204" y="1003296"/>
            <a:ext cx="772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Agropecuarias, Forestales y Pesqueras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683568" y="206084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Censo Agropecuario  2007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899592" y="2407891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de Producción: </a:t>
            </a:r>
            <a:r>
              <a:rPr lang="es-MX" sz="1200" b="1" dirty="0" smtClean="0"/>
              <a:t>32 424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899592" y="268489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Superficie: </a:t>
            </a:r>
            <a:r>
              <a:rPr lang="es-MX" sz="1200" b="1" dirty="0" smtClean="0"/>
              <a:t>977 662 </a:t>
            </a:r>
            <a:r>
              <a:rPr lang="es-MX" sz="1200" dirty="0" smtClean="0"/>
              <a:t>has.</a:t>
            </a:r>
          </a:p>
          <a:p>
            <a:r>
              <a:rPr lang="es-MX" sz="1600" dirty="0" smtClean="0"/>
              <a:t>  </a:t>
            </a:r>
            <a:endParaRPr lang="es-MX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99592" y="294650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con actividad: </a:t>
            </a:r>
            <a:r>
              <a:rPr lang="es-MX" sz="1200" b="1" dirty="0" smtClean="0"/>
              <a:t>26 781</a:t>
            </a:r>
            <a:endParaRPr lang="es-MX" sz="12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899592" y="3223499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con actividad: </a:t>
            </a:r>
            <a:r>
              <a:rPr lang="es-MX" sz="1200" b="1" dirty="0" smtClean="0"/>
              <a:t>533 238 </a:t>
            </a:r>
            <a:r>
              <a:rPr lang="es-MX" sz="1200" dirty="0" smtClean="0"/>
              <a:t>has.</a:t>
            </a:r>
            <a:endParaRPr lang="es-MX" sz="12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350049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Agrícola </a:t>
            </a:r>
            <a:r>
              <a:rPr lang="es-MX" b="1" dirty="0" smtClean="0"/>
              <a:t>2014</a:t>
            </a:r>
            <a:r>
              <a:rPr lang="es-MX" sz="1200" dirty="0" smtClean="0"/>
              <a:t> </a:t>
            </a:r>
            <a:r>
              <a:rPr lang="es-MX" sz="1200" dirty="0"/>
              <a:t>(</a:t>
            </a:r>
            <a:r>
              <a:rPr lang="es-MX" sz="1200" dirty="0" smtClean="0"/>
              <a:t>cíclicos + perennes</a:t>
            </a:r>
            <a:r>
              <a:rPr lang="es-MX" sz="1200" b="1" dirty="0" smtClean="0"/>
              <a:t>)</a:t>
            </a:r>
            <a:endParaRPr lang="es-MX" sz="1200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99592" y="3789040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Sembrada: </a:t>
            </a:r>
            <a:r>
              <a:rPr lang="es-MX" sz="1200" b="1" dirty="0"/>
              <a:t>135,552.3</a:t>
            </a:r>
            <a:r>
              <a:rPr lang="es-MX" sz="1200" dirty="0" smtClean="0"/>
              <a:t> </a:t>
            </a:r>
            <a:endParaRPr lang="es-MX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99592" y="4016097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Cosechada: 100 844 has. </a:t>
            </a:r>
            <a:endParaRPr lang="es-MX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899592" y="4191471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Producción:  </a:t>
            </a:r>
            <a:r>
              <a:rPr lang="es-MX" sz="1200" b="1" dirty="0" smtClean="0"/>
              <a:t>1,510,983.7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827584" y="485986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Ganadería 2014 </a:t>
            </a:r>
            <a:r>
              <a:rPr lang="es-MX" sz="1200" dirty="0" smtClean="0"/>
              <a:t>(anual )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971600" y="5168225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Bovino:</a:t>
            </a:r>
            <a:r>
              <a:rPr lang="es-MX" sz="1200" dirty="0" smtClean="0"/>
              <a:t> 6 926 ton.</a:t>
            </a:r>
            <a:endParaRPr lang="es-MX" sz="12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987364" y="5343599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164 592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987364" y="57442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32446" y="4584357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3419872" y="20608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Porcino:</a:t>
            </a:r>
            <a:r>
              <a:rPr lang="es-MX" sz="1200" dirty="0" smtClean="0"/>
              <a:t> </a:t>
            </a:r>
            <a:r>
              <a:rPr lang="es-MX" sz="1200" b="1" dirty="0" smtClean="0"/>
              <a:t>7 301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3419872" y="2272402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202 760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3419872" y="263691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23</a:t>
            </a:r>
            <a:endParaRPr lang="es-MX" sz="1200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3419872" y="3069610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Ovino:</a:t>
            </a:r>
            <a:r>
              <a:rPr lang="es-MX" sz="1200" dirty="0" smtClean="0"/>
              <a:t> </a:t>
            </a:r>
            <a:r>
              <a:rPr lang="es-MX" sz="1200" b="1" dirty="0" smtClean="0"/>
              <a:t>731 ton.</a:t>
            </a:r>
            <a:endParaRPr lang="es-MX" sz="1200" b="1" dirty="0"/>
          </a:p>
        </p:txBody>
      </p:sp>
      <p:sp>
        <p:nvSpPr>
          <p:cNvPr id="28" name="27 CuadroTexto"/>
          <p:cNvSpPr txBox="1"/>
          <p:nvPr/>
        </p:nvSpPr>
        <p:spPr>
          <a:xfrm>
            <a:off x="3419872" y="3269665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20 212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3419872" y="3685164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26</a:t>
            </a:r>
            <a:endParaRPr lang="es-MX" sz="1200" b="1" dirty="0"/>
          </a:p>
        </p:txBody>
      </p:sp>
      <p:sp>
        <p:nvSpPr>
          <p:cNvPr id="30" name="29 CuadroTexto"/>
          <p:cNvSpPr txBox="1"/>
          <p:nvPr/>
        </p:nvSpPr>
        <p:spPr>
          <a:xfrm>
            <a:off x="3419872" y="40852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Caprino</a:t>
            </a:r>
            <a:r>
              <a:rPr lang="es-MX" sz="1200" dirty="0" smtClean="0"/>
              <a:t>: </a:t>
            </a:r>
            <a:r>
              <a:rPr lang="es-MX" sz="1200" b="1" dirty="0" smtClean="0"/>
              <a:t>62</a:t>
            </a:r>
            <a:r>
              <a:rPr lang="es-MX" sz="1200" dirty="0" smtClean="0"/>
              <a:t> ton.</a:t>
            </a:r>
            <a:endParaRPr lang="es-MX" sz="12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41357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1 522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3419872" y="47213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28</a:t>
            </a:r>
            <a:endParaRPr lang="es-MX" sz="1200" b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3419872" y="5066600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Aves (gallinas y guajolotes):</a:t>
            </a:r>
            <a:r>
              <a:rPr lang="es-MX" sz="1200" dirty="0" smtClean="0"/>
              <a:t> </a:t>
            </a:r>
            <a:r>
              <a:rPr lang="es-MX" sz="1200" b="1" dirty="0" smtClean="0"/>
              <a:t>5 082 </a:t>
            </a:r>
            <a:r>
              <a:rPr lang="es-MX" sz="1200" dirty="0" smtClean="0"/>
              <a:t>ton.</a:t>
            </a:r>
            <a:endParaRPr lang="es-MX" sz="1200" dirty="0"/>
          </a:p>
        </p:txBody>
      </p:sp>
      <p:sp>
        <p:nvSpPr>
          <p:cNvPr id="34" name="33 CuadroTexto"/>
          <p:cNvSpPr txBox="1"/>
          <p:nvPr/>
        </p:nvSpPr>
        <p:spPr>
          <a:xfrm>
            <a:off x="3419872" y="5445224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131 734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3413572" y="587727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25</a:t>
            </a:r>
            <a:endParaRPr lang="es-MX" sz="1200" b="1" dirty="0"/>
          </a:p>
        </p:txBody>
      </p:sp>
      <p:sp>
        <p:nvSpPr>
          <p:cNvPr id="36" name="35 CuadroTexto"/>
          <p:cNvSpPr txBox="1"/>
          <p:nvPr/>
        </p:nvSpPr>
        <p:spPr>
          <a:xfrm>
            <a:off x="5580112" y="198884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Forestal 2013</a:t>
            </a:r>
            <a:endParaRPr lang="es-MX" dirty="0"/>
          </a:p>
        </p:txBody>
      </p:sp>
      <p:sp>
        <p:nvSpPr>
          <p:cNvPr id="37" name="36 CuadroTexto"/>
          <p:cNvSpPr txBox="1"/>
          <p:nvPr/>
        </p:nvSpPr>
        <p:spPr>
          <a:xfrm>
            <a:off x="5580112" y="2276872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preciosas:  </a:t>
            </a:r>
            <a:r>
              <a:rPr lang="es-MX" sz="1200" b="1" dirty="0" smtClean="0"/>
              <a:t>6 016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38" name="37 CuadroTexto"/>
          <p:cNvSpPr txBox="1"/>
          <p:nvPr/>
        </p:nvSpPr>
        <p:spPr>
          <a:xfrm>
            <a:off x="5580112" y="249289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</a:t>
            </a:r>
            <a:endParaRPr lang="es-MX" sz="1200" b="1" dirty="0"/>
          </a:p>
        </p:txBody>
      </p:sp>
      <p:sp>
        <p:nvSpPr>
          <p:cNvPr id="39" name="38 CuadroTexto"/>
          <p:cNvSpPr txBox="1"/>
          <p:nvPr/>
        </p:nvSpPr>
        <p:spPr>
          <a:xfrm>
            <a:off x="5580112" y="2913911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comunes: </a:t>
            </a:r>
            <a:r>
              <a:rPr lang="es-MX" sz="1200" b="1" dirty="0" smtClean="0"/>
              <a:t>32 007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40" name="39 CuadroTexto"/>
          <p:cNvSpPr txBox="1"/>
          <p:nvPr/>
        </p:nvSpPr>
        <p:spPr>
          <a:xfrm>
            <a:off x="5580112" y="31409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5508104" y="37273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Pesquera 2014</a:t>
            </a:r>
            <a:endParaRPr lang="es-MX" dirty="0"/>
          </a:p>
        </p:txBody>
      </p:sp>
      <p:sp>
        <p:nvSpPr>
          <p:cNvPr id="42" name="41 CuadroTexto"/>
          <p:cNvSpPr txBox="1"/>
          <p:nvPr/>
        </p:nvSpPr>
        <p:spPr>
          <a:xfrm>
            <a:off x="5580112" y="407773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total</a:t>
            </a:r>
            <a:r>
              <a:rPr lang="es-MX" sz="1200" b="1" dirty="0" smtClean="0"/>
              <a:t>: 3 791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3" name="42 CuadroTexto"/>
          <p:cNvSpPr txBox="1"/>
          <p:nvPr/>
        </p:nvSpPr>
        <p:spPr>
          <a:xfrm>
            <a:off x="5580112" y="465313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19</a:t>
            </a:r>
            <a:endParaRPr lang="es-MX" sz="1200" b="1" dirty="0"/>
          </a:p>
        </p:txBody>
      </p:sp>
      <p:sp>
        <p:nvSpPr>
          <p:cNvPr id="45" name="44 CuadroTexto"/>
          <p:cNvSpPr txBox="1"/>
          <p:nvPr/>
        </p:nvSpPr>
        <p:spPr>
          <a:xfrm>
            <a:off x="558011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160 537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6" name="45 CuadroTexto"/>
          <p:cNvSpPr txBox="1"/>
          <p:nvPr/>
        </p:nvSpPr>
        <p:spPr>
          <a:xfrm>
            <a:off x="5580112" y="5043171"/>
            <a:ext cx="3210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de Langosta</a:t>
            </a:r>
            <a:r>
              <a:rPr lang="es-MX" sz="1200" b="1" dirty="0" smtClean="0"/>
              <a:t>: 278.5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7" name="46 CuadroTexto"/>
          <p:cNvSpPr txBox="1"/>
          <p:nvPr/>
        </p:nvSpPr>
        <p:spPr>
          <a:xfrm>
            <a:off x="5580112" y="5229200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46 712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8" name="47 CuadroTexto"/>
          <p:cNvSpPr txBox="1"/>
          <p:nvPr/>
        </p:nvSpPr>
        <p:spPr>
          <a:xfrm>
            <a:off x="5580112" y="56057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367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s-MX" sz="2000" dirty="0" smtClean="0"/>
              <a:t>Actividades Secundarias de Quintana Roo</a:t>
            </a:r>
            <a:endParaRPr lang="es-MX" sz="2000" dirty="0"/>
          </a:p>
        </p:txBody>
      </p:sp>
      <p:sp>
        <p:nvSpPr>
          <p:cNvPr id="3" name="2 CuadroTexto"/>
          <p:cNvSpPr txBox="1"/>
          <p:nvPr/>
        </p:nvSpPr>
        <p:spPr>
          <a:xfrm>
            <a:off x="4918782" y="11862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 43 978  </a:t>
            </a:r>
            <a:endParaRPr lang="es-MX" sz="1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683568" y="5486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Censos Económicos 2014, (Datos Oportunos)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4932040" y="1412776"/>
            <a:ext cx="338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Personal </a:t>
            </a:r>
            <a:r>
              <a:rPr lang="es-MX" sz="1400" dirty="0" smtClean="0"/>
              <a:t>Ocupado     335 985  </a:t>
            </a:r>
            <a:endParaRPr lang="es-MX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4788024" y="2113692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 smtClean="0"/>
              <a:t>141 901 388  (miles de pesos).</a:t>
            </a:r>
            <a:endParaRPr lang="es-MX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4788024" y="1628800"/>
            <a:ext cx="314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servicios </a:t>
            </a:r>
            <a:r>
              <a:rPr lang="es-MX" sz="1400" dirty="0" smtClean="0"/>
              <a:t>193 379 472 (miles de pesos).</a:t>
            </a:r>
            <a:endParaRPr lang="es-MX" sz="1400" dirty="0"/>
          </a:p>
        </p:txBody>
      </p:sp>
      <p:graphicFrame>
        <p:nvGraphicFramePr>
          <p:cNvPr id="8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7917630"/>
              </p:ext>
            </p:extLst>
          </p:nvPr>
        </p:nvGraphicFramePr>
        <p:xfrm>
          <a:off x="4211960" y="274267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8 CuadroTexto"/>
          <p:cNvSpPr txBox="1"/>
          <p:nvPr/>
        </p:nvSpPr>
        <p:spPr>
          <a:xfrm>
            <a:off x="4799980" y="5664180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2013 por tamaño</a:t>
            </a:r>
            <a:endParaRPr lang="es-MX" dirty="0"/>
          </a:p>
        </p:txBody>
      </p:sp>
      <p:graphicFrame>
        <p:nvGraphicFramePr>
          <p:cNvPr id="10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8364818"/>
              </p:ext>
            </p:extLst>
          </p:nvPr>
        </p:nvGraphicFramePr>
        <p:xfrm>
          <a:off x="683568" y="3068960"/>
          <a:ext cx="369015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683568" y="5661248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2008 por tamaño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27584" y="13291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38 794   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827584" y="1566664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Personal Ocupado 308 477   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27584" y="1781200"/>
            <a:ext cx="314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</a:t>
            </a:r>
            <a:r>
              <a:rPr lang="es-MX" sz="1400" dirty="0" smtClean="0"/>
              <a:t>servicios162 158 053  (miles de pesos).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27584" y="233251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/>
              <a:t> </a:t>
            </a:r>
            <a:r>
              <a:rPr lang="es-MX" sz="1400" dirty="0" smtClean="0"/>
              <a:t>117 271 823 (miles de pesos).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1559903" y="971436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2008</a:t>
            </a:r>
            <a:endParaRPr lang="es-MX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664359" y="899428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2013</a:t>
            </a:r>
            <a:endParaRPr lang="es-MX" dirty="0"/>
          </a:p>
        </p:txBody>
      </p:sp>
      <p:sp>
        <p:nvSpPr>
          <p:cNvPr id="19" name="18 CuadroTexto"/>
          <p:cNvSpPr txBox="1"/>
          <p:nvPr/>
        </p:nvSpPr>
        <p:spPr>
          <a:xfrm>
            <a:off x="827584" y="616530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50" dirty="0" smtClean="0"/>
              <a:t>Los Censos Económicos se hicieron en 2014 con datos 2013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8277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Servicios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827584" y="83671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Turismo 2014</a:t>
            </a:r>
            <a:endParaRPr lang="es-MX" dirty="0"/>
          </a:p>
        </p:txBody>
      </p:sp>
      <p:sp>
        <p:nvSpPr>
          <p:cNvPr id="3" name="2 CuadroTexto"/>
          <p:cNvSpPr txBox="1"/>
          <p:nvPr/>
        </p:nvSpPr>
        <p:spPr>
          <a:xfrm>
            <a:off x="827584" y="1700808"/>
            <a:ext cx="1260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Hoteles   </a:t>
            </a:r>
            <a:r>
              <a:rPr lang="es-MX" sz="1400" b="1" dirty="0" smtClean="0"/>
              <a:t>931 </a:t>
            </a:r>
            <a:endParaRPr lang="es-MX" sz="1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827584" y="1254532"/>
            <a:ext cx="252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Infraestructura Hotelera</a:t>
            </a:r>
          </a:p>
          <a:p>
            <a:pPr algn="ctr"/>
            <a:r>
              <a:rPr lang="es-MX" sz="900" b="1" dirty="0" smtClean="0"/>
              <a:t>(diciembre )</a:t>
            </a:r>
            <a:endParaRPr lang="es-MX" sz="9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2195736" y="1700808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Cuartos  </a:t>
            </a:r>
            <a:r>
              <a:rPr lang="es-MX" sz="1400" b="1" dirty="0" smtClean="0"/>
              <a:t>88 280</a:t>
            </a:r>
            <a:endParaRPr lang="es-MX" sz="14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572000" y="119675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Afluencia a Zonas Arqueológicas    </a:t>
            </a:r>
          </a:p>
          <a:p>
            <a:pPr algn="ctr"/>
            <a:r>
              <a:rPr lang="es-MX" sz="1400" dirty="0" smtClean="0"/>
              <a:t> </a:t>
            </a:r>
            <a:r>
              <a:rPr lang="es-MX" sz="1400" b="1" dirty="0" smtClean="0"/>
              <a:t>2 142 702    Personas</a:t>
            </a:r>
            <a:endParaRPr lang="es-MX" sz="14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7031496" y="3212976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14 497 251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4860032" y="2298269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Turistas</a:t>
            </a:r>
            <a:endParaRPr lang="es-MX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4882480" y="2606046"/>
            <a:ext cx="1921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Visitantes en Crucero</a:t>
            </a:r>
            <a:endParaRPr lang="es-MX" sz="1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860032" y="2913823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México- Belice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680012" y="1990492"/>
            <a:ext cx="3492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Turistas y visitantes que visitaron el Estado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4860032" y="31409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Total</a:t>
            </a:r>
            <a:endParaRPr lang="es-MX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959488" y="26215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 </a:t>
            </a:r>
            <a:r>
              <a:rPr lang="es-MX" sz="1400" dirty="0" smtClean="0"/>
              <a:t>  3 821  533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959488" y="229826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 10 137  509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7247520" y="29051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538 209  </a:t>
            </a:r>
            <a:endParaRPr lang="es-MX" sz="1400" dirty="0"/>
          </a:p>
        </p:txBody>
      </p:sp>
      <p:cxnSp>
        <p:nvCxnSpPr>
          <p:cNvPr id="19" name="18 Conector recto"/>
          <p:cNvCxnSpPr/>
          <p:nvPr/>
        </p:nvCxnSpPr>
        <p:spPr>
          <a:xfrm>
            <a:off x="7164288" y="3212976"/>
            <a:ext cx="780864" cy="0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CuadroTexto"/>
          <p:cNvSpPr txBox="1"/>
          <p:nvPr/>
        </p:nvSpPr>
        <p:spPr>
          <a:xfrm>
            <a:off x="827584" y="2190547"/>
            <a:ext cx="2705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Ocupación Hotelera Promedio </a:t>
            </a:r>
            <a:r>
              <a:rPr lang="es-MX" sz="1400" b="1" dirty="0" smtClean="0"/>
              <a:t>69.2% </a:t>
            </a:r>
            <a:endParaRPr lang="es-MX" sz="14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71600" y="2775487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Estadía (días promedio) </a:t>
            </a:r>
            <a:r>
              <a:rPr lang="es-MX" sz="1400" b="1" dirty="0" smtClean="0"/>
              <a:t>3.6</a:t>
            </a:r>
            <a:endParaRPr lang="es-MX" sz="14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971600" y="314096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Derrama Económica </a:t>
            </a:r>
          </a:p>
          <a:p>
            <a:pPr algn="ctr"/>
            <a:r>
              <a:rPr lang="es-MX" sz="1400" b="1" dirty="0" smtClean="0"/>
              <a:t>8 258.9 </a:t>
            </a:r>
            <a:r>
              <a:rPr lang="es-MX" sz="1400" dirty="0" smtClean="0"/>
              <a:t>(millones de dólares)</a:t>
            </a:r>
            <a:endParaRPr lang="es-MX" sz="1400" dirty="0"/>
          </a:p>
        </p:txBody>
      </p:sp>
      <p:graphicFrame>
        <p:nvGraphicFramePr>
          <p:cNvPr id="42" name="3 Gráfico"/>
          <p:cNvGraphicFramePr/>
          <p:nvPr/>
        </p:nvGraphicFramePr>
        <p:xfrm>
          <a:off x="755576" y="4149080"/>
          <a:ext cx="367240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1 Gráfico"/>
          <p:cNvGraphicFramePr/>
          <p:nvPr/>
        </p:nvGraphicFramePr>
        <p:xfrm>
          <a:off x="4781550" y="4221088"/>
          <a:ext cx="3143249" cy="2265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45 CuadroTexto"/>
          <p:cNvSpPr txBox="1"/>
          <p:nvPr/>
        </p:nvSpPr>
        <p:spPr>
          <a:xfrm>
            <a:off x="1043608" y="364502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Cuartos de Hotel por principales Entidades Federativas 2013</a:t>
            </a:r>
            <a:endParaRPr lang="es-MX" sz="1400" b="1" dirty="0"/>
          </a:p>
        </p:txBody>
      </p:sp>
      <p:sp>
        <p:nvSpPr>
          <p:cNvPr id="47" name="46 CuadroTexto"/>
          <p:cNvSpPr txBox="1"/>
          <p:nvPr/>
        </p:nvSpPr>
        <p:spPr>
          <a:xfrm>
            <a:off x="4716016" y="3573016"/>
            <a:ext cx="365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Centros de hospedaje por principales Entidades Federativas 2013</a:t>
            </a:r>
            <a:endParaRPr lang="es-MX" sz="1400" b="1" dirty="0"/>
          </a:p>
        </p:txBody>
      </p:sp>
      <p:sp>
        <p:nvSpPr>
          <p:cNvPr id="48" name="47 CuadroTexto"/>
          <p:cNvSpPr txBox="1"/>
          <p:nvPr/>
        </p:nvSpPr>
        <p:spPr>
          <a:xfrm>
            <a:off x="467544" y="422108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</a:t>
            </a:r>
            <a:r>
              <a:rPr lang="es-MX" sz="900" b="1" dirty="0" err="1" smtClean="0"/>
              <a:t>Ier</a:t>
            </a:r>
            <a:r>
              <a:rPr lang="es-MX" sz="900" b="1" dirty="0" smtClean="0"/>
              <a:t>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49" name="48 CuadroTexto"/>
          <p:cNvSpPr txBox="1"/>
          <p:nvPr/>
        </p:nvSpPr>
        <p:spPr>
          <a:xfrm>
            <a:off x="7596336" y="450912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4o.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52" name="51 CuadroTexto"/>
          <p:cNvSpPr txBox="1"/>
          <p:nvPr/>
        </p:nvSpPr>
        <p:spPr>
          <a:xfrm>
            <a:off x="611560" y="6309320"/>
            <a:ext cx="4680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 AE y G por entidad federativa.  </a:t>
            </a:r>
            <a:endParaRPr lang="es-MX" sz="8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5148064" y="515719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 smtClean="0"/>
              <a:t>24 </a:t>
            </a:r>
          </a:p>
          <a:p>
            <a:pPr algn="ctr"/>
            <a:r>
              <a:rPr lang="es-MX" sz="800" dirty="0" smtClean="0"/>
              <a:t>Estados</a:t>
            </a:r>
            <a:endParaRPr lang="es-MX" sz="800" dirty="0"/>
          </a:p>
        </p:txBody>
      </p:sp>
    </p:spTree>
    <p:extLst>
      <p:ext uri="{BB962C8B-B14F-4D97-AF65-F5344CB8AC3E}">
        <p14:creationId xmlns:p14="http://schemas.microsoft.com/office/powerpoint/2010/main" val="25777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820222"/>
              </p:ext>
            </p:extLst>
          </p:nvPr>
        </p:nvGraphicFramePr>
        <p:xfrm>
          <a:off x="467544" y="1628800"/>
          <a:ext cx="3600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539552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Producto Interno Bruto </a:t>
            </a:r>
            <a:endParaRPr lang="es-MX" sz="900" b="1" dirty="0" smtClean="0"/>
          </a:p>
          <a:p>
            <a:pPr algn="ctr"/>
            <a:r>
              <a:rPr lang="es-MX" sz="1400" dirty="0" smtClean="0"/>
              <a:t>(Millones de pesos)</a:t>
            </a:r>
          </a:p>
          <a:p>
            <a:pPr algn="ctr"/>
            <a:r>
              <a:rPr lang="es-MX" sz="1400" b="1" dirty="0" smtClean="0"/>
              <a:t>A precios corrientes</a:t>
            </a:r>
            <a:endParaRPr lang="es-MX" sz="1400" b="1" dirty="0"/>
          </a:p>
        </p:txBody>
      </p:sp>
      <p:graphicFrame>
        <p:nvGraphicFramePr>
          <p:cNvPr id="7" name="1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3140309"/>
              </p:ext>
            </p:extLst>
          </p:nvPr>
        </p:nvGraphicFramePr>
        <p:xfrm>
          <a:off x="4211960" y="102079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868144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P</a:t>
            </a:r>
            <a:r>
              <a:rPr lang="es-MX" b="1" dirty="0" smtClean="0"/>
              <a:t>roducto Interno Bruto</a:t>
            </a:r>
          </a:p>
          <a:p>
            <a:pPr algn="ctr"/>
            <a:r>
              <a:rPr lang="es-MX" sz="1400" dirty="0" smtClean="0"/>
              <a:t>Precios corrientes 2014</a:t>
            </a:r>
          </a:p>
          <a:p>
            <a:pPr algn="ctr"/>
            <a:r>
              <a:rPr lang="es-MX" sz="1400" dirty="0" smtClean="0"/>
              <a:t>Miles de millones de dólares USA</a:t>
            </a:r>
            <a:endParaRPr lang="es-MX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4572000" y="3717032"/>
            <a:ext cx="4248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Datos del Banco Mundial, México el INEGI.</a:t>
            </a:r>
            <a:endParaRPr lang="es-MX" sz="1000" dirty="0"/>
          </a:p>
          <a:p>
            <a:r>
              <a:rPr lang="es-MX" sz="1000" dirty="0" smtClean="0"/>
              <a:t>Dólar EUA. Tipo de cambio 1 dólar = 14.721 pesos mexicanos de diciembre de 2014.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295636" y="285293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400" dirty="0" smtClean="0"/>
              <a:t>2014</a:t>
            </a:r>
            <a:r>
              <a:rPr lang="es-MX" sz="10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s-MX" sz="10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99592" y="11663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Tamaño de la economía del Estado de Quintana Roo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394536"/>
              </p:ext>
            </p:extLst>
          </p:nvPr>
        </p:nvGraphicFramePr>
        <p:xfrm>
          <a:off x="4572000" y="4437112"/>
          <a:ext cx="4176463" cy="2034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3363"/>
                <a:gridCol w="1943100"/>
              </a:tblGrid>
              <a:tr h="23812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Principales variables socioeconómicas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smtClean="0">
                          <a:solidFill>
                            <a:schemeClr val="bg1"/>
                          </a:solidFill>
                          <a:effectLst/>
                        </a:rPr>
                        <a:t>Variable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Dato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Población (Encuesta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intercensal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2015</a:t>
                      </a:r>
                      <a:r>
                        <a:rPr lang="es-MX" sz="1100" u="none" strike="noStrike" dirty="0" smtClean="0">
                          <a:effectLst/>
                        </a:rPr>
                        <a:t>)</a:t>
                      </a:r>
                    </a:p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1 501 562 (1.3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dirty="0" smtClean="0">
                          <a:effectLst/>
                        </a:rPr>
                        <a:t>% del total nacional)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Numero de </a:t>
                      </a:r>
                      <a:r>
                        <a:rPr lang="es-MX" sz="1100" u="none" strike="noStrike" dirty="0" err="1" smtClean="0">
                          <a:effectLst/>
                        </a:rPr>
                        <a:t>Viv</a:t>
                      </a:r>
                      <a:r>
                        <a:rPr lang="es-MX" sz="1100" u="none" strike="noStrike" dirty="0" smtClean="0">
                          <a:effectLst/>
                        </a:rPr>
                        <a:t>.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Part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. Habitadas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441 200</a:t>
                      </a:r>
                      <a:endParaRPr lang="es-MX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Número de municipios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11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Producto Interno Bruto Estatal, 2014 (millones de pesos a precios de 2008)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214</a:t>
                      </a:r>
                      <a:r>
                        <a:rPr lang="es-MX" sz="10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310.6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baseline="0" dirty="0" smtClean="0">
                          <a:effectLst/>
                        </a:rPr>
                        <a:t>PIB 2014 a precios corrientes</a:t>
                      </a:r>
                      <a:r>
                        <a:rPr lang="es-MX" sz="1100" u="none" strike="noStrike" dirty="0">
                          <a:effectLst/>
                        </a:rPr>
                        <a:t> </a:t>
                      </a:r>
                      <a:r>
                        <a:rPr lang="es-MX" sz="1100" u="none" strike="noStrike" dirty="0" smtClean="0">
                          <a:effectLst/>
                        </a:rPr>
                        <a:t> (millones de pesos)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</a:t>
                      </a:r>
                      <a:r>
                        <a:rPr lang="es-MX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742.5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Fuente: Elaboración Propia con datos del INEGI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21 CuadroTexto"/>
          <p:cNvSpPr txBox="1"/>
          <p:nvPr/>
        </p:nvSpPr>
        <p:spPr>
          <a:xfrm>
            <a:off x="683568" y="42210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Producto Interno Bruto 2014 de los estados de la Península de Yucatán . Millones de </a:t>
            </a:r>
            <a:r>
              <a:rPr lang="es-MX" sz="1200" b="1" dirty="0" smtClean="0"/>
              <a:t>pesos constantes </a:t>
            </a:r>
            <a:r>
              <a:rPr lang="es-MX" sz="1200" dirty="0" smtClean="0"/>
              <a:t>de 2008</a:t>
            </a:r>
            <a:endParaRPr lang="es-MX" sz="12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683568" y="6165884"/>
            <a:ext cx="3456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Fuente: Elaboración propia con datos del INEGI</a:t>
            </a:r>
            <a:endParaRPr lang="es-MX" sz="11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843808" y="3429000"/>
            <a:ext cx="1008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Total </a:t>
            </a:r>
            <a:r>
              <a:rPr lang="es-MX" sz="1000" b="1" dirty="0" smtClean="0"/>
              <a:t>263 742.5</a:t>
            </a:r>
            <a:endParaRPr lang="es-MX" sz="1000" b="1" dirty="0"/>
          </a:p>
        </p:txBody>
      </p:sp>
      <p:graphicFrame>
        <p:nvGraphicFramePr>
          <p:cNvPr id="17" name="4 Gráfico"/>
          <p:cNvGraphicFramePr/>
          <p:nvPr/>
        </p:nvGraphicFramePr>
        <p:xfrm>
          <a:off x="755576" y="4797152"/>
          <a:ext cx="309634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17 CuadroTexto"/>
          <p:cNvSpPr txBox="1"/>
          <p:nvPr/>
        </p:nvSpPr>
        <p:spPr>
          <a:xfrm>
            <a:off x="1547664" y="530120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dirty="0" smtClean="0"/>
              <a:t>2014</a:t>
            </a:r>
            <a:r>
              <a:rPr lang="es-MX" sz="9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s-MX" sz="9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347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Salud 2014</a:t>
            </a:r>
            <a:endParaRPr lang="es-MX" dirty="0"/>
          </a:p>
        </p:txBody>
      </p:sp>
      <p:sp>
        <p:nvSpPr>
          <p:cNvPr id="6" name="5 Marcador de contenido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325070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Total de Unidades Médicas de las</a:t>
            </a:r>
          </a:p>
          <a:p>
            <a:pPr>
              <a:buNone/>
            </a:pPr>
            <a:r>
              <a:rPr lang="es-MX" sz="1400" dirty="0" smtClean="0"/>
              <a:t> Instituciones del Sector Público  </a:t>
            </a:r>
            <a:r>
              <a:rPr lang="es-MX" sz="1400" b="1" dirty="0" smtClean="0"/>
              <a:t>257</a:t>
            </a:r>
            <a:endParaRPr lang="es-MX" sz="1400" b="1" dirty="0"/>
          </a:p>
        </p:txBody>
      </p:sp>
      <p:sp>
        <p:nvSpPr>
          <p:cNvPr id="7" name="6 Abrir llave"/>
          <p:cNvSpPr/>
          <p:nvPr/>
        </p:nvSpPr>
        <p:spPr>
          <a:xfrm>
            <a:off x="3563888" y="1556792"/>
            <a:ext cx="1960004" cy="6585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5091844" y="1484784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consulta Externa  </a:t>
            </a:r>
            <a:r>
              <a:rPr lang="es-MX" sz="1400" b="1" dirty="0" smtClean="0"/>
              <a:t>237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5076056" y="1681063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General  </a:t>
            </a:r>
            <a:r>
              <a:rPr lang="es-MX" sz="1400" b="1" dirty="0" smtClean="0"/>
              <a:t>16</a:t>
            </a:r>
            <a:endParaRPr lang="es-MX" sz="14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5076056" y="1897087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Especializada   </a:t>
            </a:r>
            <a:r>
              <a:rPr lang="es-MX" sz="1400" b="1" dirty="0" smtClean="0"/>
              <a:t>4</a:t>
            </a:r>
            <a:endParaRPr lang="es-MX" sz="14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67544" y="377974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Personal Médico</a:t>
            </a:r>
            <a:endParaRPr lang="es-MX" dirty="0"/>
          </a:p>
        </p:txBody>
      </p:sp>
      <p:sp>
        <p:nvSpPr>
          <p:cNvPr id="12" name="11 Abrir llave"/>
          <p:cNvSpPr/>
          <p:nvPr/>
        </p:nvSpPr>
        <p:spPr>
          <a:xfrm>
            <a:off x="2339752" y="3429000"/>
            <a:ext cx="864096" cy="1675928"/>
          </a:xfrm>
          <a:prstGeom prst="leftBrace">
            <a:avLst>
              <a:gd name="adj1" fmla="val 8333"/>
              <a:gd name="adj2" fmla="val 3257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12 CuadroTexto"/>
          <p:cNvSpPr txBox="1"/>
          <p:nvPr/>
        </p:nvSpPr>
        <p:spPr>
          <a:xfrm>
            <a:off x="3275856" y="3429000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Generales Y/o Familiares   676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275856" y="3717032"/>
            <a:ext cx="2628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Especialistas   1 348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3275856" y="4005064"/>
            <a:ext cx="174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Residentes    138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275856" y="4273351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Internos y Pasantes  189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275856" y="4797152"/>
            <a:ext cx="3040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En labores administrativas  194</a:t>
            </a:r>
            <a:endParaRPr lang="es-MX" sz="14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64632" y="4509120"/>
            <a:ext cx="3899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Odontólogos   134</a:t>
            </a:r>
            <a:endParaRPr lang="es-MX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39552" y="11663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Comunicaciones y Transportes</a:t>
            </a:r>
            <a:endParaRPr lang="es-MX" dirty="0"/>
          </a:p>
        </p:txBody>
      </p:sp>
      <p:graphicFrame>
        <p:nvGraphicFramePr>
          <p:cNvPr id="28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8453923"/>
              </p:ext>
            </p:extLst>
          </p:nvPr>
        </p:nvGraphicFramePr>
        <p:xfrm>
          <a:off x="251520" y="220486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4374089"/>
              </p:ext>
            </p:extLst>
          </p:nvPr>
        </p:nvGraphicFramePr>
        <p:xfrm>
          <a:off x="4788024" y="2373546"/>
          <a:ext cx="388843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29 Rectángulo"/>
          <p:cNvSpPr/>
          <p:nvPr/>
        </p:nvSpPr>
        <p:spPr>
          <a:xfrm>
            <a:off x="6588224" y="2060848"/>
            <a:ext cx="1653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Tipo de servicio</a:t>
            </a:r>
          </a:p>
        </p:txBody>
      </p:sp>
      <p:sp>
        <p:nvSpPr>
          <p:cNvPr id="31" name="30 Rectángulo"/>
          <p:cNvSpPr/>
          <p:nvPr/>
        </p:nvSpPr>
        <p:spPr>
          <a:xfrm>
            <a:off x="1619672" y="2123564"/>
            <a:ext cx="1806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Clase de vehículo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2699792" y="836712"/>
            <a:ext cx="3148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Vehículos de motor registrados </a:t>
            </a:r>
          </a:p>
        </p:txBody>
      </p:sp>
      <p:sp>
        <p:nvSpPr>
          <p:cNvPr id="34" name="33 CuadroTexto"/>
          <p:cNvSpPr txBox="1"/>
          <p:nvPr/>
        </p:nvSpPr>
        <p:spPr>
          <a:xfrm>
            <a:off x="4031940" y="148478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2014</a:t>
            </a:r>
            <a:endParaRPr lang="es-MX" dirty="0"/>
          </a:p>
        </p:txBody>
      </p:sp>
      <p:pic>
        <p:nvPicPr>
          <p:cNvPr id="1026" name="Picture 2" descr="http://www.elespectador.com.mx/wp-content/uploads/2011/04/AUTOBUS-DE-PASAJER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26" y="4581128"/>
            <a:ext cx="332746" cy="26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AutoShape 4" descr="Image result for automoviles toyo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36" name="AutoShape 6" descr="Image result for automoviles toyot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32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804" y="2637642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camiones internation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330" y="3429000"/>
            <a:ext cx="678683" cy="2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encrypted-tbn3.gstatic.com/images?q=tbn:ANd9GcTQ4J2X_MsVQb6X0jYD5k6kVb8YQqo0tAc4Vxu3xzPWgfZYYqy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38" y="2358089"/>
            <a:ext cx="606156" cy="45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encrypted-tbn0.gstatic.com/images?q=tbn:ANd9GcTJpFaxdkI15XqZhXygweMEBF3qeVwlnoaRP3ZhB8bPsCPi5Ri9C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30407"/>
            <a:ext cx="719050" cy="53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taxi chetumal  quintana ro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308" y="2742454"/>
            <a:ext cx="606015" cy="40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646" y="3971860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8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4833759"/>
              </p:ext>
            </p:extLst>
          </p:nvPr>
        </p:nvGraphicFramePr>
        <p:xfrm>
          <a:off x="827584" y="764704"/>
          <a:ext cx="3779912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2987824" y="116632"/>
            <a:ext cx="2805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INDICADORES FINANCIEROS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899592" y="620688"/>
            <a:ext cx="37875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INSTITUCIONES FINANCIERAS EN EL </a:t>
            </a:r>
            <a:r>
              <a:rPr lang="es-MX" sz="1400" dirty="0" smtClean="0"/>
              <a:t>ESTADO 2013</a:t>
            </a:r>
            <a:endParaRPr lang="es-MX" sz="1400" dirty="0"/>
          </a:p>
        </p:txBody>
      </p:sp>
      <p:graphicFrame>
        <p:nvGraphicFramePr>
          <p:cNvPr id="7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2501162"/>
              </p:ext>
            </p:extLst>
          </p:nvPr>
        </p:nvGraphicFramePr>
        <p:xfrm>
          <a:off x="5508104" y="1052736"/>
          <a:ext cx="2392685" cy="1951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508104" y="620688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Créditos otorgados por Financiera Nacional de Desarrollo Agropecuario y Rural 2014</a:t>
            </a:r>
            <a:endParaRPr lang="es-MX" sz="1400" dirty="0"/>
          </a:p>
        </p:txBody>
      </p:sp>
      <p:graphicFrame>
        <p:nvGraphicFramePr>
          <p:cNvPr id="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356134"/>
              </p:ext>
            </p:extLst>
          </p:nvPr>
        </p:nvGraphicFramePr>
        <p:xfrm>
          <a:off x="899592" y="3781782"/>
          <a:ext cx="2699092" cy="1664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899592" y="3289077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Créditos otorgados por FIRA 2014</a:t>
            </a:r>
            <a:endParaRPr lang="es-MX" sz="1400" dirty="0"/>
          </a:p>
        </p:txBody>
      </p:sp>
      <p:graphicFrame>
        <p:nvGraphicFramePr>
          <p:cNvPr id="11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7260594"/>
              </p:ext>
            </p:extLst>
          </p:nvPr>
        </p:nvGraphicFramePr>
        <p:xfrm>
          <a:off x="5638769" y="3573016"/>
          <a:ext cx="2644136" cy="1795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5502908" y="324384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Controversias recibidas por la CONDUCEF 2014</a:t>
            </a:r>
            <a:endParaRPr lang="es-MX" sz="14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2793348" y="5583723"/>
            <a:ext cx="4298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FUENTE: Anuario Estadístico 2015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425826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115616" y="90872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EMPLEO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1259632" y="5805264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Encuesta Nacional de Ocupación y Empleo (ENOE)</a:t>
            </a:r>
          </a:p>
          <a:p>
            <a:r>
              <a:rPr lang="es-MX" sz="1200" dirty="0" smtClean="0"/>
              <a:t>IV Trimestre de cada año.</a:t>
            </a:r>
            <a:endParaRPr lang="es-MX" sz="1200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115616" y="1412772"/>
          <a:ext cx="7200796" cy="4176465"/>
        </p:xfrm>
        <a:graphic>
          <a:graphicData uri="http://schemas.openxmlformats.org/drawingml/2006/table">
            <a:tbl>
              <a:tblPr/>
              <a:tblGrid>
                <a:gridCol w="789849"/>
                <a:gridCol w="789849"/>
                <a:gridCol w="803014"/>
                <a:gridCol w="803014"/>
                <a:gridCol w="803014"/>
                <a:gridCol w="803014"/>
                <a:gridCol w="803014"/>
                <a:gridCol w="803014"/>
                <a:gridCol w="803014"/>
              </a:tblGrid>
              <a:tr h="805101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Composición de los ingreso de la Población Ocupada según la estructura de Salarios Mínimos generales Recibidos</a:t>
                      </a:r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series de 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QUINTANA ROO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</a:t>
                      </a:r>
                      <a:endParaRPr lang="es-MX" sz="10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t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hasta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19.9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15.6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NACIONAL 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hasta 2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339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8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890340" y="476672"/>
            <a:ext cx="8002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</a:t>
            </a:r>
            <a:r>
              <a:rPr lang="es-MX" sz="2000" b="1" dirty="0"/>
              <a:t>I</a:t>
            </a:r>
            <a:r>
              <a:rPr lang="es-MX" sz="2000" b="1" dirty="0" smtClean="0"/>
              <a:t>ndicador trimestral de la actividad económica estatal</a:t>
            </a:r>
          </a:p>
          <a:p>
            <a:pPr algn="ctr"/>
            <a:r>
              <a:rPr lang="es-MX" sz="2000" dirty="0"/>
              <a:t>(</a:t>
            </a:r>
            <a:r>
              <a:rPr lang="es-MX" sz="2000" dirty="0" smtClean="0"/>
              <a:t>ITAEE)</a:t>
            </a:r>
          </a:p>
          <a:p>
            <a:pPr algn="ctr"/>
            <a:r>
              <a:rPr lang="es-MX" sz="1600" dirty="0" smtClean="0"/>
              <a:t>Volumen físico base 2008 y variación anual</a:t>
            </a:r>
            <a:endParaRPr lang="es-MX" sz="1600" dirty="0"/>
          </a:p>
        </p:txBody>
      </p:sp>
      <p:sp>
        <p:nvSpPr>
          <p:cNvPr id="7" name="6 Flecha derecha"/>
          <p:cNvSpPr/>
          <p:nvPr/>
        </p:nvSpPr>
        <p:spPr>
          <a:xfrm>
            <a:off x="6737920" y="2945849"/>
            <a:ext cx="576064" cy="2016224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7236296" y="2792248"/>
            <a:ext cx="155132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/>
              <a:t>Quintana Roo presentó </a:t>
            </a:r>
            <a:r>
              <a:rPr lang="es-MX" sz="1100" dirty="0" smtClean="0"/>
              <a:t>decrecimiento de la tasa </a:t>
            </a:r>
            <a:r>
              <a:rPr lang="es-MX" sz="1100" dirty="0"/>
              <a:t>anual en el total de su economía para el </a:t>
            </a:r>
            <a:r>
              <a:rPr lang="es-MX" sz="1100" dirty="0" smtClean="0"/>
              <a:t>tercer trimestre </a:t>
            </a:r>
            <a:r>
              <a:rPr lang="es-MX" sz="1100" dirty="0"/>
              <a:t>de </a:t>
            </a:r>
            <a:r>
              <a:rPr lang="es-MX" sz="1100" dirty="0" smtClean="0"/>
              <a:t>2015 </a:t>
            </a:r>
            <a:r>
              <a:rPr lang="es-MX" sz="1100" dirty="0"/>
              <a:t>de</a:t>
            </a:r>
            <a:r>
              <a:rPr lang="es-MX" sz="1100" b="1" dirty="0"/>
              <a:t> </a:t>
            </a:r>
            <a:r>
              <a:rPr lang="es-MX" sz="1100" b="1" dirty="0" smtClean="0">
                <a:solidFill>
                  <a:srgbClr val="FF0000"/>
                </a:solidFill>
              </a:rPr>
              <a:t>0.6 </a:t>
            </a:r>
            <a:r>
              <a:rPr lang="es-MX" sz="1100" dirty="0"/>
              <a:t>%</a:t>
            </a:r>
            <a:r>
              <a:rPr lang="es-MX" sz="1100" dirty="0" smtClean="0"/>
              <a:t>,  principalmente por la caída del sector secundario.</a:t>
            </a:r>
            <a:endParaRPr lang="es-MX" sz="1100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611560" y="5085184"/>
            <a:ext cx="4320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1187624" y="4962073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Variación anual</a:t>
            </a:r>
            <a:endParaRPr lang="es-MX" sz="10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31540" y="520829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Índice</a:t>
            </a:r>
            <a:endParaRPr lang="es-MX" dirty="0"/>
          </a:p>
        </p:txBody>
      </p:sp>
      <p:sp>
        <p:nvSpPr>
          <p:cNvPr id="16" name="15 Rectángulo"/>
          <p:cNvSpPr/>
          <p:nvPr/>
        </p:nvSpPr>
        <p:spPr>
          <a:xfrm>
            <a:off x="1252438" y="5373216"/>
            <a:ext cx="1519362" cy="7200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92D050"/>
              </a:solidFill>
            </a:endParaRPr>
          </a:p>
        </p:txBody>
      </p:sp>
      <p:graphicFrame>
        <p:nvGraphicFramePr>
          <p:cNvPr id="17" name="1 Gráfico"/>
          <p:cNvGraphicFramePr/>
          <p:nvPr/>
        </p:nvGraphicFramePr>
        <p:xfrm>
          <a:off x="611560" y="2564904"/>
          <a:ext cx="5976664" cy="227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3 Gráfico"/>
          <p:cNvGraphicFramePr/>
          <p:nvPr/>
        </p:nvGraphicFramePr>
        <p:xfrm>
          <a:off x="683568" y="3140968"/>
          <a:ext cx="576064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899592" y="5805264"/>
            <a:ext cx="5760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datos del INEGI.</a:t>
            </a:r>
          </a:p>
          <a:p>
            <a:r>
              <a:rPr lang="es-MX" sz="1200" dirty="0" smtClean="0"/>
              <a:t>Consulta efectuada el 2 de febrero 2016</a:t>
            </a:r>
            <a:r>
              <a:rPr lang="es-MX" sz="1400" dirty="0" smtClean="0"/>
              <a:t> 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7442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051720" y="332656"/>
            <a:ext cx="46805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México: Producto Interno Bruto Trimestral</a:t>
            </a:r>
          </a:p>
          <a:p>
            <a:r>
              <a:rPr lang="es-MX" sz="1400" dirty="0" smtClean="0"/>
              <a:t>Variación anual de los valores a precios de 2008</a:t>
            </a:r>
            <a:endParaRPr lang="es-MX" sz="1400" dirty="0"/>
          </a:p>
        </p:txBody>
      </p:sp>
      <p:sp>
        <p:nvSpPr>
          <p:cNvPr id="6" name="5 Flecha derecha"/>
          <p:cNvSpPr/>
          <p:nvPr/>
        </p:nvSpPr>
        <p:spPr>
          <a:xfrm>
            <a:off x="5940152" y="2132856"/>
            <a:ext cx="1080120" cy="2376264"/>
          </a:xfrm>
          <a:prstGeom prst="rightArrow">
            <a:avLst>
              <a:gd name="adj1" fmla="val 50000"/>
              <a:gd name="adj2" fmla="val 46559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092280" y="1412776"/>
            <a:ext cx="16561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Durante el cuarto trimestre de 2015, la economía nacional registró un incremento de 2.53%, </a:t>
            </a:r>
            <a:r>
              <a:rPr lang="es-MX" dirty="0" smtClean="0">
                <a:solidFill>
                  <a:srgbClr val="FF0000"/>
                </a:solidFill>
              </a:rPr>
              <a:t>0.09 menos que el mismo periodo de 2014</a:t>
            </a:r>
            <a:endParaRPr lang="es-MX" b="1" dirty="0">
              <a:solidFill>
                <a:srgbClr val="FF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971600" y="5426060"/>
            <a:ext cx="53285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dirty="0" smtClean="0"/>
              <a:t>Fuente: Elaboración propia con datos del INEGI.</a:t>
            </a:r>
          </a:p>
        </p:txBody>
      </p:sp>
      <p:cxnSp>
        <p:nvCxnSpPr>
          <p:cNvPr id="13" name="12 Conector recto"/>
          <p:cNvCxnSpPr/>
          <p:nvPr/>
        </p:nvCxnSpPr>
        <p:spPr>
          <a:xfrm>
            <a:off x="1691680" y="4581128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2987824" y="4581128"/>
            <a:ext cx="1152128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1691680" y="458112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2013</a:t>
            </a:r>
            <a:endParaRPr lang="es-MX" sz="14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313184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2014</a:t>
            </a:r>
            <a:endParaRPr lang="es-MX" sz="1400" dirty="0"/>
          </a:p>
        </p:txBody>
      </p:sp>
      <p:cxnSp>
        <p:nvCxnSpPr>
          <p:cNvPr id="31" name="30 Conector recto"/>
          <p:cNvCxnSpPr/>
          <p:nvPr/>
        </p:nvCxnSpPr>
        <p:spPr>
          <a:xfrm>
            <a:off x="4355976" y="4581128"/>
            <a:ext cx="1152128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>
            <a:off x="457200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graphicFrame>
        <p:nvGraphicFramePr>
          <p:cNvPr id="16" name="1 Gráfico"/>
          <p:cNvGraphicFramePr/>
          <p:nvPr/>
        </p:nvGraphicFramePr>
        <p:xfrm>
          <a:off x="1115616" y="177281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534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CuadroTexto"/>
          <p:cNvSpPr txBox="1"/>
          <p:nvPr/>
        </p:nvSpPr>
        <p:spPr>
          <a:xfrm>
            <a:off x="1115616" y="836712"/>
            <a:ext cx="71287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PRODUCTO INTERNO BRUTO </a:t>
            </a:r>
          </a:p>
          <a:p>
            <a:pPr algn="ctr"/>
            <a:r>
              <a:rPr lang="es-MX" sz="1200" b="1" dirty="0" smtClean="0"/>
              <a:t>BASE 2008</a:t>
            </a:r>
          </a:p>
          <a:p>
            <a:pPr algn="ctr"/>
            <a:r>
              <a:rPr lang="es-MX" sz="2000" b="1" dirty="0" smtClean="0"/>
              <a:t>Variación porcentual del índice de volumen físico </a:t>
            </a:r>
            <a:endParaRPr lang="es-MX" sz="20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331640" y="5551348"/>
            <a:ext cx="62646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 smtClean="0"/>
              <a:t>Fuente: Elaboración propia con base en datos del INEGI.</a:t>
            </a:r>
            <a:endParaRPr lang="es-MX" sz="1050" dirty="0"/>
          </a:p>
        </p:txBody>
      </p:sp>
      <p:sp>
        <p:nvSpPr>
          <p:cNvPr id="42" name="41 CuadroTexto"/>
          <p:cNvSpPr txBox="1"/>
          <p:nvPr/>
        </p:nvSpPr>
        <p:spPr>
          <a:xfrm>
            <a:off x="6895281" y="4446095"/>
            <a:ext cx="1709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    </a:t>
            </a:r>
            <a:endParaRPr lang="es-MX" dirty="0"/>
          </a:p>
        </p:txBody>
      </p:sp>
      <p:graphicFrame>
        <p:nvGraphicFramePr>
          <p:cNvPr id="26" name="7 Gráfico"/>
          <p:cNvGraphicFramePr/>
          <p:nvPr/>
        </p:nvGraphicFramePr>
        <p:xfrm>
          <a:off x="611560" y="2636912"/>
          <a:ext cx="784887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44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041119"/>
              </p:ext>
            </p:extLst>
          </p:nvPr>
        </p:nvGraphicFramePr>
        <p:xfrm>
          <a:off x="611560" y="1844824"/>
          <a:ext cx="806489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827584" y="431927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Indicador trimestral de la actividad económica estatal (ITAE)</a:t>
            </a:r>
          </a:p>
          <a:p>
            <a:pPr algn="ctr"/>
            <a:r>
              <a:rPr lang="es-MX" sz="1200" dirty="0" smtClean="0"/>
              <a:t>Variación anual, segundo trimestre 2015</a:t>
            </a:r>
            <a:endParaRPr lang="es-MX" sz="12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579165" y="5926807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a/ Incluye Petróleo.</a:t>
            </a:r>
          </a:p>
          <a:p>
            <a:r>
              <a:rPr lang="es-MX" sz="1200" dirty="0" smtClean="0"/>
              <a:t>Fuente: Elaboración propia con datos del INEGI. (</a:t>
            </a:r>
            <a:r>
              <a:rPr lang="es-MX" sz="1200" dirty="0" smtClean="0">
                <a:hlinkClick r:id="rId3"/>
              </a:rPr>
              <a:t>http</a:t>
            </a:r>
            <a:r>
              <a:rPr lang="es-MX" sz="1200" dirty="0">
                <a:hlinkClick r:id="rId3"/>
              </a:rPr>
              <a:t>://www.inegi.org.mx/sistemas/bie</a:t>
            </a:r>
            <a:r>
              <a:rPr lang="es-MX" sz="1200" dirty="0" smtClean="0">
                <a:hlinkClick r:id="rId3"/>
              </a:rPr>
              <a:t>/</a:t>
            </a:r>
            <a:r>
              <a:rPr lang="es-MX" sz="1200" dirty="0"/>
              <a:t>) Fecha de consulta: </a:t>
            </a:r>
            <a:r>
              <a:rPr lang="es-MX" sz="1200" dirty="0" smtClean="0"/>
              <a:t>05/nov./2015</a:t>
            </a:r>
            <a:endParaRPr lang="es-MX" sz="1200" dirty="0"/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7814150"/>
              </p:ext>
            </p:extLst>
          </p:nvPr>
        </p:nvGraphicFramePr>
        <p:xfrm>
          <a:off x="333375" y="1196752"/>
          <a:ext cx="820683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57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83568" y="404664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Total de trabajadores asegurados en el IMSS</a:t>
            </a:r>
          </a:p>
        </p:txBody>
      </p:sp>
      <p:cxnSp>
        <p:nvCxnSpPr>
          <p:cNvPr id="19" name="18 Conector recto"/>
          <p:cNvCxnSpPr/>
          <p:nvPr/>
        </p:nvCxnSpPr>
        <p:spPr>
          <a:xfrm flipV="1">
            <a:off x="4714876" y="5214950"/>
            <a:ext cx="928694" cy="14250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4786314" y="522920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2016</a:t>
            </a:r>
            <a:endParaRPr lang="es-MX" sz="14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97979" y="5923610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base en  datos de la STPS.</a:t>
            </a:r>
          </a:p>
          <a:p>
            <a:r>
              <a:rPr lang="es-MX" sz="1200" dirty="0" smtClean="0"/>
              <a:t> http://www.stps.gob.mx/gobmx/estadisticas </a:t>
            </a:r>
            <a:endParaRPr lang="es-MX" sz="1200" dirty="0"/>
          </a:p>
        </p:txBody>
      </p:sp>
      <p:cxnSp>
        <p:nvCxnSpPr>
          <p:cNvPr id="14" name="13 Conector recto"/>
          <p:cNvCxnSpPr/>
          <p:nvPr/>
        </p:nvCxnSpPr>
        <p:spPr>
          <a:xfrm flipV="1">
            <a:off x="1357290" y="5214950"/>
            <a:ext cx="3000396" cy="14250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3059832" y="522920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6156176" y="191683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/>
              <a:t>Meses de Marzo de cada año</a:t>
            </a:r>
            <a:endParaRPr lang="es-MX" sz="16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3528" y="980728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Participación  de los trabajadores asegurados al mes de </a:t>
            </a:r>
            <a:r>
              <a:rPr lang="es-MX" sz="1200" dirty="0" smtClean="0">
                <a:solidFill>
                  <a:srgbClr val="FF0000"/>
                </a:solidFill>
              </a:rPr>
              <a:t>Marzo</a:t>
            </a:r>
            <a:r>
              <a:rPr lang="es-MX" sz="1200" dirty="0" smtClean="0"/>
              <a:t> 2016</a:t>
            </a:r>
            <a:endParaRPr lang="es-MX" sz="1200" dirty="0"/>
          </a:p>
        </p:txBody>
      </p:sp>
      <p:sp>
        <p:nvSpPr>
          <p:cNvPr id="26" name="25 Rectángulo"/>
          <p:cNvSpPr/>
          <p:nvPr/>
        </p:nvSpPr>
        <p:spPr>
          <a:xfrm>
            <a:off x="2928926" y="2928934"/>
            <a:ext cx="2363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dirty="0" smtClean="0"/>
              <a:t>(Miles de trabajadores)</a:t>
            </a:r>
            <a:endParaRPr lang="es-MX" dirty="0"/>
          </a:p>
        </p:txBody>
      </p:sp>
      <p:graphicFrame>
        <p:nvGraphicFramePr>
          <p:cNvPr id="15" name="1 Gráfico"/>
          <p:cNvGraphicFramePr/>
          <p:nvPr/>
        </p:nvGraphicFramePr>
        <p:xfrm>
          <a:off x="1074420" y="3071810"/>
          <a:ext cx="4997778" cy="209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3 Gráfico"/>
          <p:cNvGraphicFramePr/>
          <p:nvPr/>
        </p:nvGraphicFramePr>
        <p:xfrm>
          <a:off x="6072198" y="2786058"/>
          <a:ext cx="2714644" cy="2243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7 Gráfico"/>
          <p:cNvGraphicFramePr/>
          <p:nvPr/>
        </p:nvGraphicFramePr>
        <p:xfrm>
          <a:off x="357158" y="1500174"/>
          <a:ext cx="2786082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" name="31 Rectángulo"/>
          <p:cNvSpPr/>
          <p:nvPr/>
        </p:nvSpPr>
        <p:spPr>
          <a:xfrm>
            <a:off x="7151844" y="2428868"/>
            <a:ext cx="1634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1200" dirty="0" smtClean="0"/>
              <a:t>(Miles de trabajadores)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148830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39552" y="2606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Crecimiento porcentual del número de trabajadores afiliados  al IMSS del periodo de Marzo 2015 a Marzo 2016 </a:t>
            </a:r>
            <a:endParaRPr lang="es-MX" sz="2000" dirty="0"/>
          </a:p>
        </p:txBody>
      </p:sp>
      <p:sp>
        <p:nvSpPr>
          <p:cNvPr id="9" name="8 CuadroTexto"/>
          <p:cNvSpPr txBox="1"/>
          <p:nvPr/>
        </p:nvSpPr>
        <p:spPr>
          <a:xfrm>
            <a:off x="6801639" y="2780928"/>
            <a:ext cx="1514778" cy="28007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Quintana Roo con un crecimiento anual  de 9.4 %  </a:t>
            </a:r>
            <a:r>
              <a:rPr lang="es-MX" sz="1600" b="1" dirty="0" smtClean="0">
                <a:solidFill>
                  <a:schemeClr val="tx1"/>
                </a:solidFill>
              </a:rPr>
              <a:t>el  Primero más alto</a:t>
            </a:r>
            <a:r>
              <a:rPr lang="es-MX" sz="1600" dirty="0" smtClean="0"/>
              <a:t> </a:t>
            </a:r>
            <a:r>
              <a:rPr lang="es-MX" sz="1600" b="1" dirty="0" smtClean="0"/>
              <a:t>del país</a:t>
            </a:r>
            <a:r>
              <a:rPr lang="es-MX" sz="1600" dirty="0" smtClean="0"/>
              <a:t>, generando </a:t>
            </a:r>
          </a:p>
          <a:p>
            <a:pPr algn="just"/>
            <a:r>
              <a:rPr lang="es-MX" sz="1600" dirty="0" smtClean="0"/>
              <a:t>30 683 empleos formales más que en Marzo de 2015</a:t>
            </a:r>
            <a:endParaRPr lang="es-MX" sz="1600" dirty="0"/>
          </a:p>
        </p:txBody>
      </p:sp>
      <p:graphicFrame>
        <p:nvGraphicFramePr>
          <p:cNvPr id="7" name="1 Gráfico"/>
          <p:cNvGraphicFramePr/>
          <p:nvPr/>
        </p:nvGraphicFramePr>
        <p:xfrm>
          <a:off x="1428728" y="1071546"/>
          <a:ext cx="4579620" cy="4678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734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95536" y="179929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Tasa de desocupación por entidad federativa*</a:t>
            </a:r>
          </a:p>
          <a:p>
            <a:pPr algn="ctr"/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MX" sz="12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esultados mensuales )</a:t>
            </a:r>
            <a:endParaRPr lang="es-MX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08906" y="6030580"/>
            <a:ext cx="77048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en base a datos del INEGI</a:t>
            </a:r>
            <a:r>
              <a:rPr lang="es-MX" dirty="0" smtClean="0"/>
              <a:t>.</a:t>
            </a:r>
          </a:p>
          <a:p>
            <a:r>
              <a:rPr lang="es-MX" sz="1200" dirty="0" smtClean="0"/>
              <a:t>Fecha de consulta: 28/04/2016 14:16:15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860032" y="980728"/>
            <a:ext cx="3384376" cy="6001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1100" b="1" dirty="0" smtClean="0">
                <a:solidFill>
                  <a:schemeClr val="bg1"/>
                </a:solidFill>
              </a:rPr>
              <a:t>Durante el mes de </a:t>
            </a:r>
            <a:r>
              <a:rPr lang="es-MX" sz="1100" b="1" dirty="0" smtClean="0">
                <a:solidFill>
                  <a:srgbClr val="FF0000"/>
                </a:solidFill>
              </a:rPr>
              <a:t>Marzo</a:t>
            </a:r>
            <a:r>
              <a:rPr lang="es-MX" sz="1100" b="1" dirty="0" smtClean="0">
                <a:solidFill>
                  <a:schemeClr val="bg1"/>
                </a:solidFill>
              </a:rPr>
              <a:t> 2016, Quintana Roo registró una tasa de desocupación inferior a la media nacional, ocupando el lugar 10 con menor desempleo.</a:t>
            </a:r>
            <a:endParaRPr lang="es-MX" sz="1100" b="1" dirty="0">
              <a:solidFill>
                <a:schemeClr val="bg1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372200" y="1607321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Promedio nacional </a:t>
            </a:r>
            <a:r>
              <a:rPr lang="es-MX" sz="1100" b="1" dirty="0" smtClean="0"/>
              <a:t>3.86</a:t>
            </a:r>
            <a:endParaRPr lang="es-MX" sz="1100" b="1" dirty="0"/>
          </a:p>
        </p:txBody>
      </p:sp>
      <p:sp>
        <p:nvSpPr>
          <p:cNvPr id="2" name="1 CuadroTexto"/>
          <p:cNvSpPr txBox="1"/>
          <p:nvPr/>
        </p:nvSpPr>
        <p:spPr>
          <a:xfrm>
            <a:off x="1043608" y="98072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Marzo 2016</a:t>
            </a:r>
            <a:endParaRPr lang="es-MX" dirty="0"/>
          </a:p>
        </p:txBody>
      </p:sp>
      <p:graphicFrame>
        <p:nvGraphicFramePr>
          <p:cNvPr id="10" name="1 Gráfico"/>
          <p:cNvGraphicFramePr/>
          <p:nvPr/>
        </p:nvGraphicFramePr>
        <p:xfrm>
          <a:off x="1214414" y="2214554"/>
          <a:ext cx="675132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464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14069</TotalTime>
  <Words>1912</Words>
  <Application>Microsoft Office PowerPoint</Application>
  <PresentationFormat>Carta (216 x 279 mm)</PresentationFormat>
  <Paragraphs>488</Paragraphs>
  <Slides>23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Actividades Secundarias de Quintana Roo</vt:lpstr>
      <vt:lpstr>Servicios</vt:lpstr>
      <vt:lpstr>Salud 2014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FINANZAS</dc:creator>
  <cp:lastModifiedBy>elarab</cp:lastModifiedBy>
  <cp:revision>653</cp:revision>
  <cp:lastPrinted>2015-04-01T19:24:02Z</cp:lastPrinted>
  <dcterms:created xsi:type="dcterms:W3CDTF">2014-11-05T17:43:56Z</dcterms:created>
  <dcterms:modified xsi:type="dcterms:W3CDTF">2016-11-28T15:42:58Z</dcterms:modified>
</cp:coreProperties>
</file>