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2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3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313" r:id="rId2"/>
    <p:sldId id="256" r:id="rId3"/>
    <p:sldId id="257" r:id="rId4"/>
    <p:sldId id="330" r:id="rId5"/>
    <p:sldId id="338" r:id="rId6"/>
    <p:sldId id="339" r:id="rId7"/>
    <p:sldId id="331" r:id="rId8"/>
    <p:sldId id="260" r:id="rId9"/>
    <p:sldId id="261" r:id="rId10"/>
    <p:sldId id="287" r:id="rId11"/>
    <p:sldId id="262" r:id="rId12"/>
    <p:sldId id="286" r:id="rId13"/>
    <p:sldId id="332" r:id="rId14"/>
    <p:sldId id="263" r:id="rId15"/>
    <p:sldId id="264" r:id="rId16"/>
    <p:sldId id="265" r:id="rId17"/>
    <p:sldId id="266" r:id="rId18"/>
    <p:sldId id="314" r:id="rId19"/>
    <p:sldId id="315" r:id="rId20"/>
    <p:sldId id="316" r:id="rId21"/>
    <p:sldId id="317" r:id="rId22"/>
    <p:sldId id="337" r:id="rId23"/>
    <p:sldId id="327" r:id="rId24"/>
    <p:sldId id="328" r:id="rId25"/>
    <p:sldId id="329" r:id="rId26"/>
  </p:sldIdLst>
  <p:sldSz cx="9144000" cy="6858000" type="letter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6" autoAdjust="0"/>
    <p:restoredTop sz="96538" autoAdjust="0"/>
  </p:normalViewPr>
  <p:slideViewPr>
    <p:cSldViewPr>
      <p:cViewPr>
        <p:scale>
          <a:sx n="60" d="100"/>
          <a:sy n="60" d="100"/>
        </p:scale>
        <p:origin x="-72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302_0069%20(5)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302_0069%20(5)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302_0069%20(5)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8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2%20en%20Microsoft%20Office%20PowerPoint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Gr&#225;fico%20en%20Microsoft%20PowerPoint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Gr&#225;fico%20en%20Microsoft%20PowerPoin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50928151816.xls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CC3300"/>
              </a:solidFill>
            </c:spPr>
          </c:dPt>
          <c:dLbls>
            <c:dLbl>
              <c:idx val="0"/>
              <c:layout>
                <c:manualLayout>
                  <c:x val="8.5470085470085548E-3"/>
                  <c:y val="-0.129629629629628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345850461059835"/>
                  <c:y val="-7.4074074074074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98589045661593"/>
                  <c:y val="0.101851851851851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Hoja1!$C$9:$E$9</c:f>
              <c:strCache>
                <c:ptCount val="3"/>
                <c:pt idx="0">
                  <c:v>Sector Primario</c:v>
                </c:pt>
                <c:pt idx="1">
                  <c:v>Sector Secundario</c:v>
                </c:pt>
                <c:pt idx="2">
                  <c:v>Sector Terciario</c:v>
                </c:pt>
              </c:strCache>
            </c:strRef>
          </c:cat>
          <c:val>
            <c:numRef>
              <c:f>Hoja1!$C$10:$E$10</c:f>
              <c:numCache>
                <c:formatCode>#\ ##0.0</c:formatCode>
                <c:ptCount val="3"/>
                <c:pt idx="0">
                  <c:v>1831</c:v>
                </c:pt>
                <c:pt idx="1">
                  <c:v>35695.137999999999</c:v>
                </c:pt>
                <c:pt idx="2">
                  <c:v>226216.36899999998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Hoja1!$A$3:$A$9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strCache>
            </c:strRef>
          </c:cat>
          <c:val>
            <c:numRef>
              <c:f>Hoja1!$B$3:$B$9</c:f>
              <c:numCache>
                <c:formatCode>#,##0</c:formatCode>
                <c:ptCount val="7"/>
                <c:pt idx="0">
                  <c:v>258.56700000000001</c:v>
                </c:pt>
                <c:pt idx="1">
                  <c:v>269.06299999999999</c:v>
                </c:pt>
                <c:pt idx="2">
                  <c:v>272.75599999999991</c:v>
                </c:pt>
                <c:pt idx="3">
                  <c:v>285.54399999999993</c:v>
                </c:pt>
                <c:pt idx="4">
                  <c:v>299.70599999999996</c:v>
                </c:pt>
                <c:pt idx="5">
                  <c:v>320.88900000000001</c:v>
                </c:pt>
                <c:pt idx="6">
                  <c:v>348.63299999999992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681728"/>
        <c:axId val="68683264"/>
        <c:axId val="0"/>
      </c:bar3DChart>
      <c:catAx>
        <c:axId val="68681728"/>
        <c:scaling>
          <c:orientation val="minMax"/>
        </c:scaling>
        <c:delete val="0"/>
        <c:axPos val="l"/>
        <c:majorTickMark val="out"/>
        <c:minorTickMark val="none"/>
        <c:tickLblPos val="nextTo"/>
        <c:crossAx val="68683264"/>
        <c:crosses val="autoZero"/>
        <c:auto val="1"/>
        <c:lblAlgn val="ctr"/>
        <c:lblOffset val="100"/>
        <c:noMultiLvlLbl val="0"/>
      </c:catAx>
      <c:valAx>
        <c:axId val="68683264"/>
        <c:scaling>
          <c:orientation val="minMax"/>
        </c:scaling>
        <c:delete val="0"/>
        <c:axPos val="b"/>
        <c:numFmt formatCode="#,##0" sourceLinked="1"/>
        <c:majorTickMark val="out"/>
        <c:minorTickMark val="none"/>
        <c:tickLblPos val="nextTo"/>
        <c:crossAx val="68681728"/>
        <c:crosses val="autoZero"/>
        <c:crossBetween val="between"/>
      </c:valAx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Hoja1!$A$22:$A$34</c:f>
              <c:strCache>
                <c:ptCount val="13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</c:strCache>
            </c:strRef>
          </c:cat>
          <c:val>
            <c:numRef>
              <c:f>Hoja1!$B$22:$B$34</c:f>
              <c:numCache>
                <c:formatCode>0</c:formatCode>
                <c:ptCount val="13"/>
                <c:pt idx="0">
                  <c:v>320.88900000000001</c:v>
                </c:pt>
                <c:pt idx="1">
                  <c:v>323.04000000000002</c:v>
                </c:pt>
                <c:pt idx="2">
                  <c:v>326.90099999999995</c:v>
                </c:pt>
                <c:pt idx="3">
                  <c:v>328.45099999999996</c:v>
                </c:pt>
                <c:pt idx="4">
                  <c:v>330.08599999999996</c:v>
                </c:pt>
                <c:pt idx="5">
                  <c:v>332.16300000000001</c:v>
                </c:pt>
                <c:pt idx="6">
                  <c:v>336.98099999999994</c:v>
                </c:pt>
                <c:pt idx="7">
                  <c:v>338.17500000000001</c:v>
                </c:pt>
                <c:pt idx="8">
                  <c:v>335.74900000000002</c:v>
                </c:pt>
                <c:pt idx="9">
                  <c:v>341.33199999999994</c:v>
                </c:pt>
                <c:pt idx="10">
                  <c:v>348.11799999999999</c:v>
                </c:pt>
                <c:pt idx="11">
                  <c:v>341.29099999999994</c:v>
                </c:pt>
                <c:pt idx="12">
                  <c:v>348.63299999999992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8703744"/>
        <c:axId val="68705280"/>
        <c:axId val="0"/>
      </c:bar3DChart>
      <c:catAx>
        <c:axId val="68703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68705280"/>
        <c:crosses val="autoZero"/>
        <c:auto val="1"/>
        <c:lblAlgn val="ctr"/>
        <c:lblOffset val="100"/>
        <c:noMultiLvlLbl val="0"/>
      </c:catAx>
      <c:valAx>
        <c:axId val="68705280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68703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>
                <c:manualLayout>
                  <c:x val="0.13009480576493773"/>
                  <c:y val="9.8525084364454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aseline="0">
                    <a:solidFill>
                      <a:schemeClr val="tx1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Hoja1!$A$40:$A$42</c:f>
              <c:strCache>
                <c:ptCount val="3"/>
                <c:pt idx="0">
                  <c:v>Eventuales Urbanos</c:v>
                </c:pt>
                <c:pt idx="1">
                  <c:v>Eventuales del Campo</c:v>
                </c:pt>
                <c:pt idx="2">
                  <c:v>Permanentes</c:v>
                </c:pt>
              </c:strCache>
            </c:strRef>
          </c:cat>
          <c:val>
            <c:numRef>
              <c:f>Hoja1!$B$40:$B$42</c:f>
              <c:numCache>
                <c:formatCode>#,##0</c:formatCode>
                <c:ptCount val="3"/>
                <c:pt idx="0">
                  <c:v>87354</c:v>
                </c:pt>
                <c:pt idx="1">
                  <c:v>658</c:v>
                </c:pt>
                <c:pt idx="2">
                  <c:v>260621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61534829463402E-2"/>
          <c:y val="1.416915479132202E-2"/>
          <c:w val="0.93666137790245529"/>
          <c:h val="0.91486309007695821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-0.35273407121430977"/>
                  <c:y val="2.0186396904802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34594593656260431"/>
                  <c:y val="2.36152579855366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109526024886124"/>
                  <c:y val="2.36152579855366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Hoja4!$G$10:$G$42</c:f>
              <c:strCache>
                <c:ptCount val="33"/>
                <c:pt idx="0">
                  <c:v>Tabasco</c:v>
                </c:pt>
                <c:pt idx="1">
                  <c:v>Campeche</c:v>
                </c:pt>
                <c:pt idx="2">
                  <c:v>Veracruz</c:v>
                </c:pt>
                <c:pt idx="3">
                  <c:v>Hidalgo</c:v>
                </c:pt>
                <c:pt idx="4">
                  <c:v>Colima</c:v>
                </c:pt>
                <c:pt idx="5">
                  <c:v>Guerrero</c:v>
                </c:pt>
                <c:pt idx="6">
                  <c:v>Tamaulipas</c:v>
                </c:pt>
                <c:pt idx="7">
                  <c:v>Morelos</c:v>
                </c:pt>
                <c:pt idx="8">
                  <c:v>Nayarit</c:v>
                </c:pt>
                <c:pt idx="9">
                  <c:v>Sonora</c:v>
                </c:pt>
                <c:pt idx="10">
                  <c:v>Durango</c:v>
                </c:pt>
                <c:pt idx="11">
                  <c:v>Oaxaca</c:v>
                </c:pt>
                <c:pt idx="12">
                  <c:v>Chiapas</c:v>
                </c:pt>
                <c:pt idx="13">
                  <c:v>Coahuila</c:v>
                </c:pt>
                <c:pt idx="14">
                  <c:v>México</c:v>
                </c:pt>
                <c:pt idx="15">
                  <c:v>Nuevo León</c:v>
                </c:pt>
                <c:pt idx="16">
                  <c:v>Zacatecas</c:v>
                </c:pt>
                <c:pt idx="17">
                  <c:v>Baja California</c:v>
                </c:pt>
                <c:pt idx="18">
                  <c:v>Yucatán</c:v>
                </c:pt>
                <c:pt idx="19">
                  <c:v>Distrito Federal</c:v>
                </c:pt>
                <c:pt idx="20">
                  <c:v>Guanajuato</c:v>
                </c:pt>
                <c:pt idx="21">
                  <c:v>Puebla</c:v>
                </c:pt>
                <c:pt idx="22">
                  <c:v>Michoacán</c:v>
                </c:pt>
                <c:pt idx="23">
                  <c:v>Sinaloa</c:v>
                </c:pt>
                <c:pt idx="24">
                  <c:v>San Luis Potosí</c:v>
                </c:pt>
                <c:pt idx="25">
                  <c:v>Jalisco</c:v>
                </c:pt>
                <c:pt idx="26">
                  <c:v>Querétaro</c:v>
                </c:pt>
                <c:pt idx="27">
                  <c:v>Aguascalientes</c:v>
                </c:pt>
                <c:pt idx="28">
                  <c:v>Chihuahua</c:v>
                </c:pt>
                <c:pt idx="29">
                  <c:v>Quintana Roo</c:v>
                </c:pt>
                <c:pt idx="30">
                  <c:v>Tlaxcala</c:v>
                </c:pt>
                <c:pt idx="31">
                  <c:v>Baja California Sur</c:v>
                </c:pt>
                <c:pt idx="32">
                  <c:v> </c:v>
                </c:pt>
              </c:strCache>
            </c:strRef>
          </c:cat>
          <c:val>
            <c:numRef>
              <c:f>Hoja4!$H$10:$H$42</c:f>
              <c:numCache>
                <c:formatCode>0.0</c:formatCode>
                <c:ptCount val="33"/>
                <c:pt idx="0">
                  <c:v>-5.0343214599177095</c:v>
                </c:pt>
                <c:pt idx="1">
                  <c:v>-4.9145959602746885</c:v>
                </c:pt>
                <c:pt idx="2">
                  <c:v>-1.5657289348350829</c:v>
                </c:pt>
                <c:pt idx="3">
                  <c:v>0.24993566012709631</c:v>
                </c:pt>
                <c:pt idx="4">
                  <c:v>0.58747719550772337</c:v>
                </c:pt>
                <c:pt idx="5">
                  <c:v>1.0483074001588941</c:v>
                </c:pt>
                <c:pt idx="6">
                  <c:v>1.1305675469352749</c:v>
                </c:pt>
                <c:pt idx="7">
                  <c:v>1.7077406132318338</c:v>
                </c:pt>
                <c:pt idx="8">
                  <c:v>1.8132005370133315</c:v>
                </c:pt>
                <c:pt idx="9">
                  <c:v>1.9545003994437389</c:v>
                </c:pt>
                <c:pt idx="10">
                  <c:v>2.3147386320004388</c:v>
                </c:pt>
                <c:pt idx="11">
                  <c:v>2.3485455030691189</c:v>
                </c:pt>
                <c:pt idx="12">
                  <c:v>3.402582181811308</c:v>
                </c:pt>
                <c:pt idx="13">
                  <c:v>3.5709214823228752</c:v>
                </c:pt>
                <c:pt idx="14">
                  <c:v>3.5775142757425327</c:v>
                </c:pt>
                <c:pt idx="15">
                  <c:v>3.6084935403285736</c:v>
                </c:pt>
                <c:pt idx="16">
                  <c:v>3.6563686462737928</c:v>
                </c:pt>
                <c:pt idx="17">
                  <c:v>3.7907478608703804</c:v>
                </c:pt>
                <c:pt idx="18">
                  <c:v>3.8143062360033371</c:v>
                </c:pt>
                <c:pt idx="19">
                  <c:v>3.8395158831012184</c:v>
                </c:pt>
                <c:pt idx="20">
                  <c:v>3.8900374653731933</c:v>
                </c:pt>
                <c:pt idx="21">
                  <c:v>3.9404776126304943</c:v>
                </c:pt>
                <c:pt idx="22">
                  <c:v>4.1952092511013213</c:v>
                </c:pt>
                <c:pt idx="23">
                  <c:v>4.4615793223525886</c:v>
                </c:pt>
                <c:pt idx="24">
                  <c:v>4.5594200015472515</c:v>
                </c:pt>
                <c:pt idx="25">
                  <c:v>4.6635370536006455</c:v>
                </c:pt>
                <c:pt idx="26">
                  <c:v>4.8265953892415636</c:v>
                </c:pt>
                <c:pt idx="27">
                  <c:v>5.4349556405427926</c:v>
                </c:pt>
                <c:pt idx="28">
                  <c:v>5.5237755206514763</c:v>
                </c:pt>
                <c:pt idx="29">
                  <c:v>6.3579617874093541</c:v>
                </c:pt>
                <c:pt idx="30">
                  <c:v>6.7666793264970284</c:v>
                </c:pt>
                <c:pt idx="31">
                  <c:v>7.6207305343682119</c:v>
                </c:pt>
                <c:pt idx="3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680320"/>
        <c:axId val="112690304"/>
      </c:barChart>
      <c:catAx>
        <c:axId val="11268032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anchor="t" anchorCtr="0"/>
          <a:lstStyle/>
          <a:p>
            <a:pPr>
              <a:defRPr sz="800" b="1">
                <a:solidFill>
                  <a:schemeClr val="accent3">
                    <a:lumMod val="75000"/>
                  </a:schemeClr>
                </a:solidFill>
              </a:defRPr>
            </a:pPr>
            <a:endParaRPr lang="es-MX"/>
          </a:p>
        </c:txPr>
        <c:crossAx val="112690304"/>
        <c:crosses val="autoZero"/>
        <c:auto val="0"/>
        <c:lblAlgn val="ctr"/>
        <c:lblOffset val="1000"/>
        <c:noMultiLvlLbl val="0"/>
      </c:catAx>
      <c:valAx>
        <c:axId val="112690304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112680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Hoja7!$E$6:$E$37</c:f>
              <c:strCache>
                <c:ptCount val="32"/>
                <c:pt idx="0">
                  <c:v>Tabasco    </c:v>
                </c:pt>
                <c:pt idx="1">
                  <c:v>Nayarit    </c:v>
                </c:pt>
                <c:pt idx="2">
                  <c:v>México    </c:v>
                </c:pt>
                <c:pt idx="3">
                  <c:v>Querétaro    </c:v>
                </c:pt>
                <c:pt idx="4">
                  <c:v>Distrito Federal    </c:v>
                </c:pt>
                <c:pt idx="5">
                  <c:v>Coahuila de Zaragoza    </c:v>
                </c:pt>
                <c:pt idx="6">
                  <c:v>Guanajuato    </c:v>
                </c:pt>
                <c:pt idx="7">
                  <c:v>Jalisco    </c:v>
                </c:pt>
                <c:pt idx="8">
                  <c:v>Colima    </c:v>
                </c:pt>
                <c:pt idx="9">
                  <c:v>Tamaulipas    </c:v>
                </c:pt>
                <c:pt idx="10">
                  <c:v>Tlaxcala    </c:v>
                </c:pt>
                <c:pt idx="11">
                  <c:v>Nuevo León    </c:v>
                </c:pt>
                <c:pt idx="12">
                  <c:v>Sinaloa    </c:v>
                </c:pt>
                <c:pt idx="13">
                  <c:v>Aguascalientes    </c:v>
                </c:pt>
                <c:pt idx="14">
                  <c:v>Durango    </c:v>
                </c:pt>
                <c:pt idx="15">
                  <c:v>Baja California Sur    </c:v>
                </c:pt>
                <c:pt idx="16">
                  <c:v>Sonora    </c:v>
                </c:pt>
                <c:pt idx="17">
                  <c:v>Quintana Roo    </c:v>
                </c:pt>
                <c:pt idx="18">
                  <c:v>Hidalgo    </c:v>
                </c:pt>
                <c:pt idx="19">
                  <c:v>Morelos    </c:v>
                </c:pt>
                <c:pt idx="20">
                  <c:v>Chihuahua    </c:v>
                </c:pt>
                <c:pt idx="21">
                  <c:v>Baja California    </c:v>
                </c:pt>
                <c:pt idx="22">
                  <c:v>Michoacán de Ocampo    </c:v>
                </c:pt>
                <c:pt idx="23">
                  <c:v>Veracruz de Ignacio de la Llave    </c:v>
                </c:pt>
                <c:pt idx="24">
                  <c:v>Oaxaca    </c:v>
                </c:pt>
                <c:pt idx="25">
                  <c:v>Zacatecas    </c:v>
                </c:pt>
                <c:pt idx="26">
                  <c:v>Puebla    </c:v>
                </c:pt>
                <c:pt idx="27">
                  <c:v>Campeche    </c:v>
                </c:pt>
                <c:pt idx="28">
                  <c:v>Chiapas    </c:v>
                </c:pt>
                <c:pt idx="29">
                  <c:v>San Luis Potosí    </c:v>
                </c:pt>
                <c:pt idx="30">
                  <c:v>Yucatán    </c:v>
                </c:pt>
                <c:pt idx="31">
                  <c:v>Guerrero    </c:v>
                </c:pt>
              </c:strCache>
            </c:strRef>
          </c:cat>
          <c:val>
            <c:numRef>
              <c:f>Hoja7!$F$6:$F$37</c:f>
              <c:numCache>
                <c:formatCode>0.0</c:formatCode>
                <c:ptCount val="32"/>
                <c:pt idx="0">
                  <c:v>7.0352182711919955</c:v>
                </c:pt>
                <c:pt idx="1">
                  <c:v>6.7654113302769749</c:v>
                </c:pt>
                <c:pt idx="2">
                  <c:v>5.9034051707369946</c:v>
                </c:pt>
                <c:pt idx="3">
                  <c:v>5.5031464533559955</c:v>
                </c:pt>
                <c:pt idx="4">
                  <c:v>5.2994407659850014</c:v>
                </c:pt>
                <c:pt idx="5">
                  <c:v>5.2504863939990001</c:v>
                </c:pt>
                <c:pt idx="6">
                  <c:v>5.2121755091609749</c:v>
                </c:pt>
                <c:pt idx="7">
                  <c:v>5.1414082245420003</c:v>
                </c:pt>
                <c:pt idx="8">
                  <c:v>5.0645418750479703</c:v>
                </c:pt>
                <c:pt idx="9">
                  <c:v>5.0585042302089684</c:v>
                </c:pt>
                <c:pt idx="10">
                  <c:v>5.0056673722399996</c:v>
                </c:pt>
                <c:pt idx="11">
                  <c:v>4.9754980095520134</c:v>
                </c:pt>
                <c:pt idx="12">
                  <c:v>4.9644690686569817</c:v>
                </c:pt>
                <c:pt idx="13">
                  <c:v>4.9439852524039845</c:v>
                </c:pt>
                <c:pt idx="14">
                  <c:v>4.8401642954290001</c:v>
                </c:pt>
                <c:pt idx="15">
                  <c:v>4.7718086782469955</c:v>
                </c:pt>
                <c:pt idx="16">
                  <c:v>4.6850606823590004</c:v>
                </c:pt>
                <c:pt idx="17">
                  <c:v>4.4906577605729998</c:v>
                </c:pt>
                <c:pt idx="18">
                  <c:v>4.1938945994129835</c:v>
                </c:pt>
                <c:pt idx="19">
                  <c:v>4.0095760108630003</c:v>
                </c:pt>
                <c:pt idx="20">
                  <c:v>3.8998323720199997</c:v>
                </c:pt>
                <c:pt idx="21">
                  <c:v>3.8551965815720002</c:v>
                </c:pt>
                <c:pt idx="22">
                  <c:v>3.7563395985720089</c:v>
                </c:pt>
                <c:pt idx="23">
                  <c:v>3.7259928470920149</c:v>
                </c:pt>
                <c:pt idx="24">
                  <c:v>3.6693603299580002</c:v>
                </c:pt>
                <c:pt idx="25">
                  <c:v>3.5356791263149967</c:v>
                </c:pt>
                <c:pt idx="26">
                  <c:v>3.5063541713599999</c:v>
                </c:pt>
                <c:pt idx="27">
                  <c:v>3.3451438928230002</c:v>
                </c:pt>
                <c:pt idx="28">
                  <c:v>3.184800886283</c:v>
                </c:pt>
                <c:pt idx="29">
                  <c:v>3.0531148007380011</c:v>
                </c:pt>
                <c:pt idx="30">
                  <c:v>2.8609135596920012</c:v>
                </c:pt>
                <c:pt idx="31">
                  <c:v>2.4206936576910012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584768"/>
        <c:axId val="113586560"/>
      </c:barChart>
      <c:catAx>
        <c:axId val="113584768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 rot="-5400000" vert="horz"/>
          <a:lstStyle/>
          <a:p>
            <a:pPr>
              <a:defRPr baseline="0"/>
            </a:pPr>
            <a:endParaRPr lang="es-MX"/>
          </a:p>
        </c:txPr>
        <c:crossAx val="113586560"/>
        <c:crosses val="autoZero"/>
        <c:auto val="1"/>
        <c:lblAlgn val="ctr"/>
        <c:lblOffset val="100"/>
        <c:noMultiLvlLbl val="0"/>
      </c:catAx>
      <c:valAx>
        <c:axId val="11358656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113584768"/>
        <c:crossesAt val="1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824635618330804E-2"/>
          <c:y val="2.1244623193157161E-2"/>
          <c:w val="0.94325076376548667"/>
          <c:h val="0.88292376584259757"/>
        </c:manualLayout>
      </c:layout>
      <c:lineChart>
        <c:grouping val="standard"/>
        <c:varyColors val="0"/>
        <c:ser>
          <c:idx val="0"/>
          <c:order val="0"/>
          <c:spPr>
            <a:ln w="41275"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1.9493275399694126E-2"/>
                  <c:y val="-2.47779925637515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770094309333165E-2"/>
                  <c:y val="-2.4777992563751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417876015876756E-2"/>
                  <c:y val="-2.47779925637515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048466342358167E-2"/>
                  <c:y val="-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2406932803630812E-2"/>
                  <c:y val="-4.5665715297597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258893363396231E-2"/>
                  <c:y val="2.74413142708651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5689999881085852E-2"/>
                  <c:y val="5.52916112493274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4.5757941273943933E-2"/>
                  <c:y val="-1.7815418319135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973066958540808E-2"/>
                  <c:y val="-2.82592796860594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8973066958540808E-2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6.7012052216794413E-3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2.0573326915411212E-2"/>
                  <c:y val="-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'10'!$A$29:$A$41</c:f>
              <c:strCache>
                <c:ptCount val="13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</c:strCache>
            </c:strRef>
          </c:cat>
          <c:val>
            <c:numRef>
              <c:f>'10'!$B$29:$B$41</c:f>
              <c:numCache>
                <c:formatCode>0.00</c:formatCode>
                <c:ptCount val="13"/>
                <c:pt idx="0">
                  <c:v>0.18794048551300024</c:v>
                </c:pt>
                <c:pt idx="1">
                  <c:v>8.6846264742000023E-2</c:v>
                </c:pt>
                <c:pt idx="2">
                  <c:v>0.23254603196600013</c:v>
                </c:pt>
                <c:pt idx="3">
                  <c:v>-1.192063299687</c:v>
                </c:pt>
                <c:pt idx="4">
                  <c:v>0.178732575763</c:v>
                </c:pt>
                <c:pt idx="5">
                  <c:v>0.12069161543200006</c:v>
                </c:pt>
                <c:pt idx="6">
                  <c:v>0.16247521379499999</c:v>
                </c:pt>
                <c:pt idx="7">
                  <c:v>0.41599441852399999</c:v>
                </c:pt>
                <c:pt idx="8" formatCode="General">
                  <c:v>0.15000000000000008</c:v>
                </c:pt>
                <c:pt idx="9">
                  <c:v>1.5149938428989993</c:v>
                </c:pt>
                <c:pt idx="10">
                  <c:v>0.31607452524800039</c:v>
                </c:pt>
                <c:pt idx="11">
                  <c:v>0.141359606917</c:v>
                </c:pt>
                <c:pt idx="12" formatCode="General">
                  <c:v>0.37000000000000016</c:v>
                </c:pt>
              </c:numCache>
            </c:numRef>
          </c:val>
          <c:smooth val="0"/>
        </c:ser>
        <c:ser>
          <c:idx val="1"/>
          <c:order val="1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2256134035995844E-2"/>
                  <c:y val="-5.52916112493274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162204194363834E-2"/>
                  <c:y val="-4.4847749882403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770094309333165E-2"/>
                  <c:y val="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6059409554604212E-2"/>
                  <c:y val="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417876015876756E-2"/>
                  <c:y val="2.8259279686059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9342476632059175E-2"/>
                  <c:y val="2.8259279686059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6.4850915148483941E-3"/>
                  <c:y val="-4.83290370047115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5689999881085852E-2"/>
                  <c:y val="-7.269804686086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388402345816134E-2"/>
                  <c:y val="-2.74413142708652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1.5840798648720726E-2"/>
                  <c:y val="-3.0922601393172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4418005270485831E-2"/>
                  <c:y val="-4.13664627600960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4417876015876777E-2"/>
                  <c:y val="1.4334131196828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770094309333165E-2"/>
                  <c:y val="2.82592796860594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6903912640428834E-3"/>
                  <c:y val="2.47779925637515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5.4303739025636996E-3"/>
                  <c:y val="-2.3960027148557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noFill/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'10'!$A$29:$A$41</c:f>
              <c:strCache>
                <c:ptCount val="13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</c:strCache>
            </c:strRef>
          </c:cat>
          <c:val>
            <c:numRef>
              <c:f>'10'!$C$29:$C$41</c:f>
              <c:numCache>
                <c:formatCode>0.00</c:formatCode>
                <c:ptCount val="13"/>
                <c:pt idx="0">
                  <c:v>0.18794048551300024</c:v>
                </c:pt>
                <c:pt idx="1">
                  <c:v>0.27494996954700024</c:v>
                </c:pt>
                <c:pt idx="2">
                  <c:v>0.50813538675699965</c:v>
                </c:pt>
                <c:pt idx="3">
                  <c:v>-0.68998520838800048</c:v>
                </c:pt>
                <c:pt idx="4">
                  <c:v>-0.51248586095999971</c:v>
                </c:pt>
                <c:pt idx="5">
                  <c:v>-0.3924127729920005</c:v>
                </c:pt>
                <c:pt idx="6">
                  <c:v>-0.23057513268900001</c:v>
                </c:pt>
                <c:pt idx="7">
                  <c:v>0.1844601061520002</c:v>
                </c:pt>
                <c:pt idx="8" formatCode="General">
                  <c:v>0.33000000000000024</c:v>
                </c:pt>
                <c:pt idx="9">
                  <c:v>1.8541721047590007</c:v>
                </c:pt>
                <c:pt idx="10">
                  <c:v>2.1761071956839997</c:v>
                </c:pt>
                <c:pt idx="11">
                  <c:v>2.3205429391789973</c:v>
                </c:pt>
                <c:pt idx="12" formatCode="General">
                  <c:v>0.37400000000000017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205248"/>
        <c:axId val="113792128"/>
      </c:lineChart>
      <c:catAx>
        <c:axId val="1192052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113792128"/>
        <c:crosses val="autoZero"/>
        <c:auto val="1"/>
        <c:lblAlgn val="ctr"/>
        <c:lblOffset val="1000"/>
        <c:noMultiLvlLbl val="0"/>
      </c:catAx>
      <c:valAx>
        <c:axId val="113792128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119205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55555555555582E-2"/>
          <c:y val="2.5653715243760852E-2"/>
          <c:w val="0.93888888888889199"/>
          <c:h val="0.884392643241659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38100">
              <a:solidFill>
                <a:schemeClr val="accent3">
                  <a:lumMod val="50000"/>
                </a:schemeClr>
              </a:solidFill>
            </a:ln>
          </c:spPr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(3)'!$E$45:$E$50</c:f>
              <c:strCache>
                <c:ptCount val="6"/>
                <c:pt idx="0">
                  <c:v>2010`</c:v>
                </c:pt>
                <c:pt idx="1">
                  <c:v>2011`</c:v>
                </c:pt>
                <c:pt idx="2">
                  <c:v>2012`</c:v>
                </c:pt>
                <c:pt idx="3">
                  <c:v>2013`</c:v>
                </c:pt>
                <c:pt idx="4">
                  <c:v>2014`</c:v>
                </c:pt>
                <c:pt idx="5">
                  <c:v>2015`</c:v>
                </c:pt>
              </c:strCache>
            </c:strRef>
          </c:cat>
          <c:val>
            <c:numRef>
              <c:f>'Página 1 (3)'!$F$45:$F$50</c:f>
              <c:numCache>
                <c:formatCode>0.0</c:formatCode>
                <c:ptCount val="6"/>
                <c:pt idx="0">
                  <c:v>193.4458951943966</c:v>
                </c:pt>
                <c:pt idx="1">
                  <c:v>199.09989119519176</c:v>
                </c:pt>
                <c:pt idx="2">
                  <c:v>204.145113486464</c:v>
                </c:pt>
                <c:pt idx="3">
                  <c:v>209.21695771659876</c:v>
                </c:pt>
                <c:pt idx="4">
                  <c:v>215.79311827536398</c:v>
                </c:pt>
                <c:pt idx="5">
                  <c:v>224.8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390592"/>
        <c:axId val="121392128"/>
      </c:barChart>
      <c:catAx>
        <c:axId val="1213905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bg1"/>
          </a:solidFill>
        </c:spPr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es-MX"/>
          </a:p>
        </c:txPr>
        <c:crossAx val="121392128"/>
        <c:crosses val="autoZero"/>
        <c:auto val="1"/>
        <c:lblAlgn val="ctr"/>
        <c:lblOffset val="100"/>
        <c:noMultiLvlLbl val="0"/>
      </c:catAx>
      <c:valAx>
        <c:axId val="12139212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21390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8833605644225298E-2"/>
                  <c:y val="-5.680557642899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8140858966773E-2"/>
                  <c:y val="6.2486134071895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86542270023002E-2"/>
                  <c:y val="-5.680557642899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514331231290307E-2"/>
                  <c:y val="-3.976390350029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125204233168778E-2"/>
                  <c:y val="6.2486134071895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097866801751904E-2"/>
                  <c:y val="-3.40833458573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363886173707597E-3"/>
                  <c:y val="-5.680557642899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3124301173469042E-2"/>
                  <c:y val="0.10225003757219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305873251595782E-2"/>
                  <c:y val="-9.6569479929293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5889070429483661E-2"/>
                  <c:y val="7.9527807000594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(3)'!$E$53:$E$63</c:f>
              <c:strCache>
                <c:ptCount val="11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</c:strCache>
            </c:strRef>
          </c:cat>
          <c:val>
            <c:numRef>
              <c:f>'Página 1 (3)'!$F$53:$F$63</c:f>
              <c:numCache>
                <c:formatCode>0.00</c:formatCode>
                <c:ptCount val="11"/>
                <c:pt idx="0">
                  <c:v>223.14761057514872</c:v>
                </c:pt>
                <c:pt idx="1">
                  <c:v>222.46499517829</c:v>
                </c:pt>
                <c:pt idx="2">
                  <c:v>226.2801644015658</c:v>
                </c:pt>
                <c:pt idx="3">
                  <c:v>225.408368740242</c:v>
                </c:pt>
                <c:pt idx="4">
                  <c:v>224.601094117131</c:v>
                </c:pt>
                <c:pt idx="5">
                  <c:v>223.06497258927195</c:v>
                </c:pt>
                <c:pt idx="6">
                  <c:v>229.75157937957798</c:v>
                </c:pt>
                <c:pt idx="7">
                  <c:v>227.61401563376063</c:v>
                </c:pt>
                <c:pt idx="8" formatCode="0.0">
                  <c:v>224.598749406151</c:v>
                </c:pt>
                <c:pt idx="9" formatCode="0.0">
                  <c:v>223.25710613735401</c:v>
                </c:pt>
                <c:pt idx="10" formatCode="0.0">
                  <c:v>222.49602013521201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571968"/>
        <c:axId val="121614720"/>
      </c:lineChart>
      <c:catAx>
        <c:axId val="121571968"/>
        <c:scaling>
          <c:orientation val="minMax"/>
        </c:scaling>
        <c:delete val="0"/>
        <c:axPos val="b"/>
        <c:majorTickMark val="out"/>
        <c:minorTickMark val="none"/>
        <c:tickLblPos val="nextTo"/>
        <c:crossAx val="121614720"/>
        <c:crosses val="autoZero"/>
        <c:auto val="1"/>
        <c:lblAlgn val="ctr"/>
        <c:lblOffset val="100"/>
        <c:noMultiLvlLbl val="0"/>
      </c:catAx>
      <c:valAx>
        <c:axId val="12161472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1215719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(8)'!$D$16:$D$26</c:f>
              <c:strCache>
                <c:ptCount val="11"/>
                <c:pt idx="0">
                  <c:v>DIC</c:v>
                </c:pt>
                <c:pt idx="1">
                  <c:v>ENE</c:v>
                </c:pt>
                <c:pt idx="2">
                  <c:v>FEB</c:v>
                </c:pt>
                <c:pt idx="3">
                  <c:v>MAR</c:v>
                </c:pt>
                <c:pt idx="4">
                  <c:v>ABR</c:v>
                </c:pt>
                <c:pt idx="5">
                  <c:v>MAY</c:v>
                </c:pt>
                <c:pt idx="6">
                  <c:v>JUN</c:v>
                </c:pt>
                <c:pt idx="7">
                  <c:v>JUL</c:v>
                </c:pt>
                <c:pt idx="8">
                  <c:v>AGO</c:v>
                </c:pt>
                <c:pt idx="9">
                  <c:v>SEP</c:v>
                </c:pt>
                <c:pt idx="10">
                  <c:v>OCT</c:v>
                </c:pt>
              </c:strCache>
            </c:strRef>
          </c:cat>
          <c:val>
            <c:numRef>
              <c:f>'Página 1 (8)'!$E$16:$E$26</c:f>
              <c:numCache>
                <c:formatCode>0</c:formatCode>
                <c:ptCount val="11"/>
                <c:pt idx="0">
                  <c:v>483.48499999999967</c:v>
                </c:pt>
                <c:pt idx="1">
                  <c:v>482.64600000000002</c:v>
                </c:pt>
                <c:pt idx="2">
                  <c:v>464.255</c:v>
                </c:pt>
                <c:pt idx="3">
                  <c:v>541.68700000000001</c:v>
                </c:pt>
                <c:pt idx="4">
                  <c:v>450.17899999999969</c:v>
                </c:pt>
                <c:pt idx="5">
                  <c:v>484.97299999999967</c:v>
                </c:pt>
                <c:pt idx="6">
                  <c:v>401.13200000000001</c:v>
                </c:pt>
                <c:pt idx="7">
                  <c:v>316.61900000000031</c:v>
                </c:pt>
                <c:pt idx="8">
                  <c:v>324.27499999999969</c:v>
                </c:pt>
                <c:pt idx="9">
                  <c:v>327.03299999999967</c:v>
                </c:pt>
                <c:pt idx="10">
                  <c:v>328.38799999999969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745088"/>
        <c:axId val="68746624"/>
      </c:barChart>
      <c:catAx>
        <c:axId val="68745088"/>
        <c:scaling>
          <c:orientation val="minMax"/>
        </c:scaling>
        <c:delete val="0"/>
        <c:axPos val="b"/>
        <c:majorTickMark val="out"/>
        <c:minorTickMark val="none"/>
        <c:tickLblPos val="nextTo"/>
        <c:crossAx val="68746624"/>
        <c:crosses val="autoZero"/>
        <c:auto val="1"/>
        <c:lblAlgn val="ctr"/>
        <c:lblOffset val="100"/>
        <c:noMultiLvlLbl val="0"/>
      </c:catAx>
      <c:valAx>
        <c:axId val="68746624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687450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dLbls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'compras al x mayor'!$A$86:$A$98</c:f>
              <c:strCache>
                <c:ptCount val="13"/>
                <c:pt idx="0">
                  <c:v>OCT</c:v>
                </c:pt>
                <c:pt idx="1">
                  <c:v>NOV</c:v>
                </c:pt>
                <c:pt idx="2">
                  <c:v>DIC</c:v>
                </c:pt>
                <c:pt idx="3">
                  <c:v>ENE</c:v>
                </c:pt>
                <c:pt idx="4">
                  <c:v>FEB</c:v>
                </c:pt>
                <c:pt idx="5">
                  <c:v>MAR</c:v>
                </c:pt>
                <c:pt idx="6">
                  <c:v>ABR</c:v>
                </c:pt>
                <c:pt idx="7">
                  <c:v>MAY</c:v>
                </c:pt>
                <c:pt idx="8">
                  <c:v>JUN</c:v>
                </c:pt>
                <c:pt idx="9">
                  <c:v>JUL</c:v>
                </c:pt>
                <c:pt idx="10">
                  <c:v>AGO</c:v>
                </c:pt>
                <c:pt idx="11">
                  <c:v>SEPT</c:v>
                </c:pt>
                <c:pt idx="12">
                  <c:v>OCT</c:v>
                </c:pt>
              </c:strCache>
            </c:strRef>
          </c:cat>
          <c:val>
            <c:numRef>
              <c:f>'compras al x mayor'!$B$86:$B$98</c:f>
              <c:numCache>
                <c:formatCode>0</c:formatCode>
                <c:ptCount val="13"/>
                <c:pt idx="0">
                  <c:v>89.922167099999982</c:v>
                </c:pt>
                <c:pt idx="1">
                  <c:v>87.367769400000086</c:v>
                </c:pt>
                <c:pt idx="2">
                  <c:v>98.727032499999979</c:v>
                </c:pt>
                <c:pt idx="3">
                  <c:v>79.882822499999989</c:v>
                </c:pt>
                <c:pt idx="4">
                  <c:v>81.890908400000001</c:v>
                </c:pt>
                <c:pt idx="5">
                  <c:v>85.508364799999981</c:v>
                </c:pt>
                <c:pt idx="6">
                  <c:v>93.45596519999998</c:v>
                </c:pt>
                <c:pt idx="7">
                  <c:v>89.662263899999999</c:v>
                </c:pt>
                <c:pt idx="8">
                  <c:v>89.806426500000001</c:v>
                </c:pt>
                <c:pt idx="9">
                  <c:v>90.013799899999981</c:v>
                </c:pt>
                <c:pt idx="10">
                  <c:v>85.332919500000003</c:v>
                </c:pt>
                <c:pt idx="11">
                  <c:v>83.876585699999978</c:v>
                </c:pt>
                <c:pt idx="12">
                  <c:v>91.063705999999982</c:v>
                </c:pt>
              </c:numCache>
            </c:numRef>
          </c:val>
          <c:smooth val="0"/>
        </c:ser>
        <c:ser>
          <c:idx val="1"/>
          <c:order val="1"/>
          <c:dLbls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'compras al x mayor'!$A$86:$A$98</c:f>
              <c:strCache>
                <c:ptCount val="13"/>
                <c:pt idx="0">
                  <c:v>OCT</c:v>
                </c:pt>
                <c:pt idx="1">
                  <c:v>NOV</c:v>
                </c:pt>
                <c:pt idx="2">
                  <c:v>DIC</c:v>
                </c:pt>
                <c:pt idx="3">
                  <c:v>ENE</c:v>
                </c:pt>
                <c:pt idx="4">
                  <c:v>FEB</c:v>
                </c:pt>
                <c:pt idx="5">
                  <c:v>MAR</c:v>
                </c:pt>
                <c:pt idx="6">
                  <c:v>ABR</c:v>
                </c:pt>
                <c:pt idx="7">
                  <c:v>MAY</c:v>
                </c:pt>
                <c:pt idx="8">
                  <c:v>JUN</c:v>
                </c:pt>
                <c:pt idx="9">
                  <c:v>JUL</c:v>
                </c:pt>
                <c:pt idx="10">
                  <c:v>AGO</c:v>
                </c:pt>
                <c:pt idx="11">
                  <c:v>SEPT</c:v>
                </c:pt>
                <c:pt idx="12">
                  <c:v>OCT</c:v>
                </c:pt>
              </c:strCache>
            </c:strRef>
          </c:cat>
          <c:val>
            <c:numRef>
              <c:f>'compras al x mayor'!$C$86:$C$98</c:f>
              <c:numCache>
                <c:formatCode>0</c:formatCode>
                <c:ptCount val="13"/>
                <c:pt idx="0">
                  <c:v>132.73219019999999</c:v>
                </c:pt>
                <c:pt idx="1">
                  <c:v>142.05477549999998</c:v>
                </c:pt>
                <c:pt idx="2">
                  <c:v>151.04372599999982</c:v>
                </c:pt>
                <c:pt idx="3">
                  <c:v>137.88109070000004</c:v>
                </c:pt>
                <c:pt idx="4">
                  <c:v>130.71987599999969</c:v>
                </c:pt>
                <c:pt idx="5">
                  <c:v>147.60381529999978</c:v>
                </c:pt>
                <c:pt idx="6">
                  <c:v>144.34122880000024</c:v>
                </c:pt>
                <c:pt idx="7">
                  <c:v>140.5184022</c:v>
                </c:pt>
                <c:pt idx="8">
                  <c:v>140.27111579999982</c:v>
                </c:pt>
                <c:pt idx="9">
                  <c:v>160.54894400000001</c:v>
                </c:pt>
                <c:pt idx="10">
                  <c:v>147.21435969999979</c:v>
                </c:pt>
                <c:pt idx="11">
                  <c:v>140.71641640000001</c:v>
                </c:pt>
                <c:pt idx="12">
                  <c:v>156.84345769999999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795392"/>
        <c:axId val="68801280"/>
      </c:lineChart>
      <c:catAx>
        <c:axId val="68795392"/>
        <c:scaling>
          <c:orientation val="minMax"/>
        </c:scaling>
        <c:delete val="0"/>
        <c:axPos val="b"/>
        <c:majorTickMark val="out"/>
        <c:minorTickMark val="none"/>
        <c:tickLblPos val="nextTo"/>
        <c:crossAx val="68801280"/>
        <c:crosses val="autoZero"/>
        <c:auto val="1"/>
        <c:lblAlgn val="ctr"/>
        <c:lblOffset val="100"/>
        <c:noMultiLvlLbl val="0"/>
      </c:catAx>
      <c:valAx>
        <c:axId val="68801280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6879539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21303587052776E-2"/>
          <c:y val="4.2141294838145729E-2"/>
          <c:w val="0.89745603674540686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'1'!$B$23:$B$29</c:f>
              <c:strCache>
                <c:ptCount val="7"/>
                <c:pt idx="0">
                  <c:v>Guatemala</c:v>
                </c:pt>
                <c:pt idx="1">
                  <c:v>Costa Rica</c:v>
                </c:pt>
                <c:pt idx="2">
                  <c:v>Bolivia</c:v>
                </c:pt>
                <c:pt idx="3">
                  <c:v>El Salvador</c:v>
                </c:pt>
                <c:pt idx="4">
                  <c:v>Honduras</c:v>
                </c:pt>
                <c:pt idx="5">
                  <c:v>Q. Roo</c:v>
                </c:pt>
                <c:pt idx="6">
                  <c:v>Nicaragua</c:v>
                </c:pt>
              </c:strCache>
            </c:strRef>
          </c:cat>
          <c:val>
            <c:numRef>
              <c:f>'1'!$C$23:$C$29</c:f>
              <c:numCache>
                <c:formatCode>General</c:formatCode>
                <c:ptCount val="7"/>
                <c:pt idx="0">
                  <c:v>49.620000000000012</c:v>
                </c:pt>
                <c:pt idx="1">
                  <c:v>49.620000000000012</c:v>
                </c:pt>
                <c:pt idx="2">
                  <c:v>30.6</c:v>
                </c:pt>
                <c:pt idx="3">
                  <c:v>24.259999999999987</c:v>
                </c:pt>
                <c:pt idx="4">
                  <c:v>18.55</c:v>
                </c:pt>
                <c:pt idx="5">
                  <c:v>17.779999999999987</c:v>
                </c:pt>
                <c:pt idx="6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402048"/>
        <c:axId val="54412032"/>
      </c:barChart>
      <c:catAx>
        <c:axId val="54402048"/>
        <c:scaling>
          <c:orientation val="minMax"/>
        </c:scaling>
        <c:delete val="0"/>
        <c:axPos val="b"/>
        <c:majorTickMark val="out"/>
        <c:minorTickMark val="none"/>
        <c:tickLblPos val="nextTo"/>
        <c:crossAx val="54412032"/>
        <c:crosses val="autoZero"/>
        <c:auto val="1"/>
        <c:lblAlgn val="ctr"/>
        <c:lblOffset val="100"/>
        <c:noMultiLvlLbl val="0"/>
      </c:catAx>
      <c:valAx>
        <c:axId val="544120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54402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Remesas!$B$7:$B$15</c:f>
              <c:strCache>
                <c:ptCount val="9"/>
                <c:pt idx="0">
                  <c:v>III</c:v>
                </c:pt>
                <c:pt idx="1">
                  <c:v>IV</c:v>
                </c:pt>
                <c:pt idx="2">
                  <c:v>I</c:v>
                </c:pt>
                <c:pt idx="3">
                  <c:v>II</c:v>
                </c:pt>
                <c:pt idx="4">
                  <c:v>III</c:v>
                </c:pt>
                <c:pt idx="5">
                  <c:v>IV</c:v>
                </c:pt>
                <c:pt idx="6">
                  <c:v>I</c:v>
                </c:pt>
                <c:pt idx="7">
                  <c:v>II</c:v>
                </c:pt>
                <c:pt idx="8">
                  <c:v>III</c:v>
                </c:pt>
              </c:strCache>
            </c:strRef>
          </c:cat>
          <c:val>
            <c:numRef>
              <c:f>Remesas!$C$7:$C$15</c:f>
              <c:numCache>
                <c:formatCode>0</c:formatCode>
                <c:ptCount val="9"/>
                <c:pt idx="0">
                  <c:v>25.979299999999974</c:v>
                </c:pt>
                <c:pt idx="1">
                  <c:v>24.133199999999999</c:v>
                </c:pt>
                <c:pt idx="2">
                  <c:v>23.716799999999989</c:v>
                </c:pt>
                <c:pt idx="3">
                  <c:v>26.275699999999972</c:v>
                </c:pt>
                <c:pt idx="4">
                  <c:v>27.7011</c:v>
                </c:pt>
                <c:pt idx="5">
                  <c:v>27.349299999999989</c:v>
                </c:pt>
                <c:pt idx="6">
                  <c:v>27.1846</c:v>
                </c:pt>
                <c:pt idx="7">
                  <c:v>29.159800000000022</c:v>
                </c:pt>
                <c:pt idx="8">
                  <c:v>31.191900000000022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160192"/>
        <c:axId val="97161984"/>
      </c:barChart>
      <c:catAx>
        <c:axId val="97160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7161984"/>
        <c:crosses val="autoZero"/>
        <c:auto val="1"/>
        <c:lblAlgn val="ctr"/>
        <c:lblOffset val="100"/>
        <c:noMultiLvlLbl val="0"/>
      </c:catAx>
      <c:valAx>
        <c:axId val="97161984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97160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(9)'!$D$23:$D$29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'Página 1 (9)'!$E$23:$E$29</c:f>
              <c:numCache>
                <c:formatCode>General</c:formatCode>
                <c:ptCount val="7"/>
                <c:pt idx="0">
                  <c:v>28573.9</c:v>
                </c:pt>
                <c:pt idx="1">
                  <c:v>17643.7</c:v>
                </c:pt>
                <c:pt idx="2">
                  <c:v>25961.5</c:v>
                </c:pt>
                <c:pt idx="3">
                  <c:v>23559.9</c:v>
                </c:pt>
                <c:pt idx="4">
                  <c:v>18997.900000000001</c:v>
                </c:pt>
                <c:pt idx="5">
                  <c:v>44198.8</c:v>
                </c:pt>
                <c:pt idx="6">
                  <c:v>22568.400000000001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194752"/>
        <c:axId val="97196288"/>
      </c:barChart>
      <c:catAx>
        <c:axId val="97194752"/>
        <c:scaling>
          <c:orientation val="minMax"/>
        </c:scaling>
        <c:delete val="0"/>
        <c:axPos val="b"/>
        <c:majorTickMark val="out"/>
        <c:minorTickMark val="none"/>
        <c:tickLblPos val="nextTo"/>
        <c:crossAx val="97196288"/>
        <c:crosses val="autoZero"/>
        <c:auto val="1"/>
        <c:lblAlgn val="ctr"/>
        <c:lblOffset val="100"/>
        <c:noMultiLvlLbl val="0"/>
      </c:catAx>
      <c:valAx>
        <c:axId val="971962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97194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(9)'!$D$5:$D$11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'Página 1 (9)'!$E$5:$E$11</c:f>
              <c:numCache>
                <c:formatCode>0.0</c:formatCode>
                <c:ptCount val="7"/>
                <c:pt idx="0">
                  <c:v>177</c:v>
                </c:pt>
                <c:pt idx="1">
                  <c:v>178</c:v>
                </c:pt>
                <c:pt idx="2">
                  <c:v>165</c:v>
                </c:pt>
                <c:pt idx="3" formatCode="General">
                  <c:v>261.60000000000002</c:v>
                </c:pt>
                <c:pt idx="4" formatCode="General">
                  <c:v>457.9</c:v>
                </c:pt>
                <c:pt idx="5" formatCode="General">
                  <c:v>488.2</c:v>
                </c:pt>
                <c:pt idx="6" formatCode="General">
                  <c:v>115.8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220480"/>
        <c:axId val="97222016"/>
      </c:barChart>
      <c:catAx>
        <c:axId val="97220480"/>
        <c:scaling>
          <c:orientation val="minMax"/>
        </c:scaling>
        <c:delete val="0"/>
        <c:axPos val="b"/>
        <c:majorTickMark val="out"/>
        <c:minorTickMark val="none"/>
        <c:tickLblPos val="nextTo"/>
        <c:crossAx val="97222016"/>
        <c:crosses val="autoZero"/>
        <c:auto val="1"/>
        <c:lblAlgn val="ctr"/>
        <c:lblOffset val="100"/>
        <c:noMultiLvlLbl val="0"/>
      </c:catAx>
      <c:valAx>
        <c:axId val="9722201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97220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4.4444444444444502E-2"/>
                  <c:y val="0.111111111111111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000000000000011E-2"/>
                  <c:y val="-6.01851851851851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88888888888889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0555555555555582E-2"/>
                  <c:y val="-3.240740740740766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Hoja12!$H$7:$H$10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Hoja12!$I$7:$I$10</c:f>
              <c:numCache>
                <c:formatCode>General</c:formatCode>
                <c:ptCount val="4"/>
                <c:pt idx="0">
                  <c:v>40494</c:v>
                </c:pt>
                <c:pt idx="1">
                  <c:v>2695</c:v>
                </c:pt>
                <c:pt idx="2">
                  <c:v>612</c:v>
                </c:pt>
                <c:pt idx="3">
                  <c:v>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32476675782817"/>
                  <c:y val="9.07042074690112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85758650853785"/>
                  <c:y val="-3.3226466900503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944444444444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877566151674893E-2"/>
                  <c:y val="-7.1901534750107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Hoja12!$H$12:$H$15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Hoja12!$I$12:$I$15</c:f>
              <c:numCache>
                <c:formatCode>General</c:formatCode>
                <c:ptCount val="4"/>
                <c:pt idx="0">
                  <c:v>35401</c:v>
                </c:pt>
                <c:pt idx="1">
                  <c:v>2682</c:v>
                </c:pt>
                <c:pt idx="2">
                  <c:v>552</c:v>
                </c:pt>
                <c:pt idx="3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374664252991498E-2"/>
                  <c:y val="3.64901984070737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4956878429629817E-2"/>
                  <c:y val="1.82450992035367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Hoja1!$K$5:$K$13</c:f>
              <c:strCache>
                <c:ptCount val="9"/>
                <c:pt idx="0">
                  <c:v>Quintana roo</c:v>
                </c:pt>
                <c:pt idx="1">
                  <c:v>Jalisco </c:v>
                </c:pt>
                <c:pt idx="2">
                  <c:v>Distrito Federal</c:v>
                </c:pt>
                <c:pt idx="3">
                  <c:v>Veracruz</c:v>
                </c:pt>
                <c:pt idx="4">
                  <c:v>Oaxaca</c:v>
                </c:pt>
                <c:pt idx="5">
                  <c:v>Guanajuato</c:v>
                </c:pt>
                <c:pt idx="6">
                  <c:v>Chihuhua</c:v>
                </c:pt>
                <c:pt idx="7">
                  <c:v>Chiapas</c:v>
                </c:pt>
                <c:pt idx="8">
                  <c:v>Resto de entidades</c:v>
                </c:pt>
              </c:strCache>
            </c:strRef>
          </c:cat>
          <c:val>
            <c:numRef>
              <c:f>Hoja1!$L$5:$L$13</c:f>
              <c:numCache>
                <c:formatCode>General</c:formatCode>
                <c:ptCount val="9"/>
                <c:pt idx="0">
                  <c:v>86588</c:v>
                </c:pt>
                <c:pt idx="1">
                  <c:v>63258</c:v>
                </c:pt>
                <c:pt idx="2">
                  <c:v>48844</c:v>
                </c:pt>
                <c:pt idx="3">
                  <c:v>40223</c:v>
                </c:pt>
                <c:pt idx="4">
                  <c:v>26169</c:v>
                </c:pt>
                <c:pt idx="5">
                  <c:v>22591</c:v>
                </c:pt>
                <c:pt idx="6">
                  <c:v>21523</c:v>
                </c:pt>
                <c:pt idx="7">
                  <c:v>18758</c:v>
                </c:pt>
                <c:pt idx="8">
                  <c:v>350045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242431954961247E-2"/>
                  <c:y val="-0.30832903320639682"/>
                </c:manualLayout>
              </c:layout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Hoja1!$D$6:$D$14</c:f>
              <c:strCache>
                <c:ptCount val="9"/>
                <c:pt idx="0">
                  <c:v>Distrito Federal</c:v>
                </c:pt>
                <c:pt idx="1">
                  <c:v>Guanajuato</c:v>
                </c:pt>
                <c:pt idx="2">
                  <c:v>Chihuhua</c:v>
                </c:pt>
                <c:pt idx="3">
                  <c:v>Chiapas</c:v>
                </c:pt>
                <c:pt idx="4">
                  <c:v>Quintana roo</c:v>
                </c:pt>
                <c:pt idx="5">
                  <c:v>Oaxaca</c:v>
                </c:pt>
                <c:pt idx="6">
                  <c:v>Veracruz</c:v>
                </c:pt>
                <c:pt idx="7">
                  <c:v>Jalisco </c:v>
                </c:pt>
                <c:pt idx="8">
                  <c:v>Resto de entidades</c:v>
                </c:pt>
              </c:strCache>
            </c:strRef>
          </c:cat>
          <c:val>
            <c:numRef>
              <c:f>Hoja1!$E$6:$E$14</c:f>
              <c:numCache>
                <c:formatCode>General</c:formatCode>
                <c:ptCount val="9"/>
                <c:pt idx="0">
                  <c:v>605</c:v>
                </c:pt>
                <c:pt idx="1">
                  <c:v>715</c:v>
                </c:pt>
                <c:pt idx="2">
                  <c:v>723</c:v>
                </c:pt>
                <c:pt idx="3">
                  <c:v>863</c:v>
                </c:pt>
                <c:pt idx="4">
                  <c:v>910</c:v>
                </c:pt>
                <c:pt idx="5">
                  <c:v>1301</c:v>
                </c:pt>
                <c:pt idx="6">
                  <c:v>1399</c:v>
                </c:pt>
                <c:pt idx="7">
                  <c:v>1647</c:v>
                </c:pt>
                <c:pt idx="8">
                  <c:v>10275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ln>
              <a:solidFill>
                <a:srgbClr val="C00000"/>
              </a:solidFill>
            </a:ln>
          </c:spPr>
          <c:explosion val="25"/>
          <c:dPt>
            <c:idx val="0"/>
            <c:bubble3D val="0"/>
            <c:spPr>
              <a:solidFill>
                <a:srgbClr val="92D050"/>
              </a:solidFill>
              <a:ln>
                <a:solidFill>
                  <a:srgbClr val="C00000"/>
                </a:solidFill>
              </a:ln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1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Hoja1!$B$8:$B$11</c:f>
              <c:strCache>
                <c:ptCount val="4"/>
                <c:pt idx="0">
                  <c:v>Automóviles</c:v>
                </c:pt>
                <c:pt idx="1">
                  <c:v>Camiones de pasajeros a/</c:v>
                </c:pt>
                <c:pt idx="2">
                  <c:v>Camiones y camionetas para carga</c:v>
                </c:pt>
                <c:pt idx="3">
                  <c:v>Motocicletas</c:v>
                </c:pt>
              </c:strCache>
            </c:strRef>
          </c:cat>
          <c:val>
            <c:numRef>
              <c:f>Hoja1!$C$8:$C$11</c:f>
              <c:numCache>
                <c:formatCode>###\ ##0</c:formatCode>
                <c:ptCount val="4"/>
                <c:pt idx="0">
                  <c:v>350794</c:v>
                </c:pt>
                <c:pt idx="1">
                  <c:v>2344</c:v>
                </c:pt>
                <c:pt idx="2">
                  <c:v>97203</c:v>
                </c:pt>
                <c:pt idx="3">
                  <c:v>137547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973941167030817E-2"/>
          <c:y val="1.1574074074074073E-2"/>
          <c:w val="0.68914667917556482"/>
          <c:h val="0.97685185185185264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>
                  <a:lumMod val="65000"/>
                </a:schemeClr>
              </a:solidFill>
            </a:ln>
          </c:spPr>
          <c:explosion val="25"/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717611623399867"/>
                  <c:y val="-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982940167141968E-3"/>
                  <c:y val="1.3050087489063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'[Gráfico en Microsoft PowerPoint]Hoja1'!$D$15:$F$15</c:f>
              <c:strCache>
                <c:ptCount val="3"/>
                <c:pt idx="0">
                  <c:v>Oficial</c:v>
                </c:pt>
                <c:pt idx="1">
                  <c:v>Público</c:v>
                </c:pt>
                <c:pt idx="2">
                  <c:v>Particular</c:v>
                </c:pt>
              </c:strCache>
            </c:strRef>
          </c:cat>
          <c:val>
            <c:numRef>
              <c:f>'[Gráfico en Microsoft PowerPoint]Hoja1'!$D$16:$F$16</c:f>
              <c:numCache>
                <c:formatCode>###\ ##0</c:formatCode>
                <c:ptCount val="3"/>
                <c:pt idx="0">
                  <c:v>1026</c:v>
                </c:pt>
                <c:pt idx="1">
                  <c:v>40239</c:v>
                </c:pt>
                <c:pt idx="2">
                  <c:v>546623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  <a:ln>
          <a:noFill/>
        </a:ln>
      </c:spPr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Hoja3!$B$6:$B$13</c:f>
              <c:strCache>
                <c:ptCount val="8"/>
                <c:pt idx="0">
                  <c:v>Banamex</c:v>
                </c:pt>
                <c:pt idx="1">
                  <c:v>Banco Azteca</c:v>
                </c:pt>
                <c:pt idx="2">
                  <c:v>Banorte</c:v>
                </c:pt>
                <c:pt idx="3">
                  <c:v>BBVA-Bancomer</c:v>
                </c:pt>
                <c:pt idx="4">
                  <c:v>HSBC</c:v>
                </c:pt>
                <c:pt idx="5">
                  <c:v>Santander</c:v>
                </c:pt>
                <c:pt idx="6">
                  <c:v>Scotiabank Inverlat</c:v>
                </c:pt>
                <c:pt idx="7">
                  <c:v>Otras</c:v>
                </c:pt>
              </c:strCache>
            </c:strRef>
          </c:cat>
          <c:val>
            <c:numRef>
              <c:f>Hoja3!$C$6:$C$13</c:f>
              <c:numCache>
                <c:formatCode>General</c:formatCode>
                <c:ptCount val="8"/>
                <c:pt idx="0">
                  <c:v>18</c:v>
                </c:pt>
                <c:pt idx="1">
                  <c:v>36</c:v>
                </c:pt>
                <c:pt idx="2">
                  <c:v>15</c:v>
                </c:pt>
                <c:pt idx="3">
                  <c:v>23</c:v>
                </c:pt>
                <c:pt idx="4">
                  <c:v>20</c:v>
                </c:pt>
                <c:pt idx="5">
                  <c:v>17</c:v>
                </c:pt>
                <c:pt idx="6">
                  <c:v>14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89224453096986"/>
          <c:y val="0.1089126062016503"/>
          <c:w val="0.32100244675656192"/>
          <c:h val="0.726479221606955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887646850608343"/>
                  <c:y val="-0.138103076266379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711280141999772E-2"/>
                  <c:y val="0.1660553798115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698463736587433"/>
                  <c:y val="-7.4120419368608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2 en Microsoft Office PowerPoint]Hoja1 (2)'!$P$48:$P$50</c:f>
              <c:strCache>
                <c:ptCount val="3"/>
                <c:pt idx="0">
                  <c:v>Q. Roo</c:v>
                </c:pt>
                <c:pt idx="1">
                  <c:v>Campeche</c:v>
                </c:pt>
                <c:pt idx="2">
                  <c:v>Yucatán</c:v>
                </c:pt>
              </c:strCache>
            </c:strRef>
          </c:cat>
          <c:val>
            <c:numRef>
              <c:f>'[Gráfico 2 en Microsoft Office PowerPoint]Hoja1 (2)'!$Q$48:$Q$50</c:f>
              <c:numCache>
                <c:formatCode>#\ ##0.0</c:formatCode>
                <c:ptCount val="3"/>
                <c:pt idx="0">
                  <c:v>214310.62599999999</c:v>
                </c:pt>
                <c:pt idx="1">
                  <c:v>610920.06099999999</c:v>
                </c:pt>
                <c:pt idx="2">
                  <c:v>195704.91200000001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Hoja1!$A$7:$A$11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Industria</c:v>
                </c:pt>
                <c:pt idx="3">
                  <c:v>Servicios</c:v>
                </c:pt>
                <c:pt idx="4">
                  <c:v>Otros</c:v>
                </c:pt>
              </c:strCache>
            </c:strRef>
          </c:cat>
          <c:val>
            <c:numRef>
              <c:f>Hoja1!$B$7:$B$11</c:f>
              <c:numCache>
                <c:formatCode>#\ ###\ ##0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Hoja1!$A$19:$A$23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forestal</c:v>
                </c:pt>
                <c:pt idx="3">
                  <c:v>Pesca </c:v>
                </c:pt>
                <c:pt idx="4">
                  <c:v>Otros</c:v>
                </c:pt>
              </c:strCache>
            </c:strRef>
          </c:cat>
          <c:val>
            <c:numRef>
              <c:f>Hoja1!$B$19:$B$23</c:f>
              <c:numCache>
                <c:formatCode>General</c:formatCode>
                <c:ptCount val="5"/>
                <c:pt idx="0">
                  <c:v>274</c:v>
                </c:pt>
                <c:pt idx="1">
                  <c:v>14</c:v>
                </c:pt>
                <c:pt idx="2">
                  <c:v>3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3530078740157613E-2"/>
                  <c:y val="4.43005755621672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Hoja1!$A$26:$A$27</c:f>
              <c:strCache>
                <c:ptCount val="2"/>
                <c:pt idx="0">
                  <c:v>Gestión ordinaria  y electrónica</c:v>
                </c:pt>
                <c:pt idx="1">
                  <c:v>Conciliación </c:v>
                </c:pt>
              </c:strCache>
            </c:strRef>
          </c:cat>
          <c:val>
            <c:numRef>
              <c:f>Hoja1!$B$26:$B$27</c:f>
              <c:numCache>
                <c:formatCode>###\ ###\ ###</c:formatCode>
                <c:ptCount val="2"/>
                <c:pt idx="0">
                  <c:v>4505</c:v>
                </c:pt>
                <c:pt idx="1">
                  <c:v>684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solidFill>
                <a:srgbClr val="92D050"/>
              </a:solidFill>
            </a:ln>
          </c:spPr>
          <c:invertIfNegative val="0"/>
          <c:cat>
            <c:strRef>
              <c:f>'Indice VOL fisicoITAE'!$B$7:$B$21</c:f>
              <c:strCache>
                <c:ptCount val="15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</c:v>
                </c:pt>
              </c:strCache>
            </c:strRef>
          </c:cat>
          <c:val>
            <c:numRef>
              <c:f>'Indice VOL fisicoITAE'!$C$7:$C$21</c:f>
              <c:numCache>
                <c:formatCode>0.0</c:formatCode>
                <c:ptCount val="15"/>
                <c:pt idx="0">
                  <c:v>109.45611793052095</c:v>
                </c:pt>
                <c:pt idx="1">
                  <c:v>107.732970140975</c:v>
                </c:pt>
                <c:pt idx="2">
                  <c:v>109.350202535379</c:v>
                </c:pt>
                <c:pt idx="3">
                  <c:v>113.904146525474</c:v>
                </c:pt>
                <c:pt idx="4">
                  <c:v>116.12976971061894</c:v>
                </c:pt>
                <c:pt idx="5">
                  <c:v>113.20894764596206</c:v>
                </c:pt>
                <c:pt idx="6">
                  <c:v>111.661085525582</c:v>
                </c:pt>
                <c:pt idx="7">
                  <c:v>118.27200361206594</c:v>
                </c:pt>
                <c:pt idx="8">
                  <c:v>117.97614482933599</c:v>
                </c:pt>
                <c:pt idx="9">
                  <c:v>116.94359287490002</c:v>
                </c:pt>
                <c:pt idx="10">
                  <c:v>117.02395242703398</c:v>
                </c:pt>
                <c:pt idx="11">
                  <c:v>124.39367896276894</c:v>
                </c:pt>
                <c:pt idx="12">
                  <c:v>121.843190492643</c:v>
                </c:pt>
                <c:pt idx="13">
                  <c:v>124.6207904371289</c:v>
                </c:pt>
                <c:pt idx="14">
                  <c:v>126.1037272534389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3259776"/>
        <c:axId val="63261312"/>
      </c:barChart>
      <c:catAx>
        <c:axId val="63259776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es-MX"/>
          </a:p>
        </c:txPr>
        <c:crossAx val="63261312"/>
        <c:crosses val="autoZero"/>
        <c:auto val="1"/>
        <c:lblAlgn val="ctr"/>
        <c:lblOffset val="100"/>
        <c:noMultiLvlLbl val="0"/>
      </c:catAx>
      <c:valAx>
        <c:axId val="63261312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one"/>
        <c:crossAx val="632597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lineChart>
        <c:grouping val="stacked"/>
        <c:varyColors val="0"/>
        <c:ser>
          <c:idx val="0"/>
          <c:order val="0"/>
          <c:dLbls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'Indice VOL fisicoITAE'!$E$26:$E$40</c:f>
              <c:strCache>
                <c:ptCount val="15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2015/03p/</c:v>
                </c:pt>
              </c:strCache>
            </c:strRef>
          </c:cat>
          <c:val>
            <c:numRef>
              <c:f>'Indice VOL fisicoITAE'!$F$26:$F$40</c:f>
              <c:numCache>
                <c:formatCode>0.0</c:formatCode>
                <c:ptCount val="15"/>
                <c:pt idx="0">
                  <c:v>4.7436704061319999</c:v>
                </c:pt>
                <c:pt idx="1">
                  <c:v>5.7474015272809957</c:v>
                </c:pt>
                <c:pt idx="2">
                  <c:v>7.0311820293440004</c:v>
                </c:pt>
                <c:pt idx="3">
                  <c:v>8.7489003720879985</c:v>
                </c:pt>
                <c:pt idx="4">
                  <c:v>6.0971025706709936</c:v>
                </c:pt>
                <c:pt idx="5">
                  <c:v>5.0829170474199925</c:v>
                </c:pt>
                <c:pt idx="6">
                  <c:v>2.113286428945</c:v>
                </c:pt>
                <c:pt idx="7">
                  <c:v>3.8346778583830003</c:v>
                </c:pt>
                <c:pt idx="8">
                  <c:v>1.589924033533999</c:v>
                </c:pt>
                <c:pt idx="9">
                  <c:v>3.2988958086750002</c:v>
                </c:pt>
                <c:pt idx="10">
                  <c:v>4.8028074205169968</c:v>
                </c:pt>
                <c:pt idx="11">
                  <c:v>5.0999999999999996</c:v>
                </c:pt>
                <c:pt idx="12">
                  <c:v>4.4000000000000004</c:v>
                </c:pt>
                <c:pt idx="13">
                  <c:v>6.4</c:v>
                </c:pt>
                <c:pt idx="14">
                  <c:v>5.8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289600"/>
        <c:axId val="63295488"/>
      </c:lineChart>
      <c:catAx>
        <c:axId val="63289600"/>
        <c:scaling>
          <c:orientation val="minMax"/>
        </c:scaling>
        <c:delete val="1"/>
        <c:axPos val="b"/>
        <c:majorTickMark val="out"/>
        <c:minorTickMark val="none"/>
        <c:tickLblPos val="none"/>
        <c:crossAx val="63295488"/>
        <c:crosses val="autoZero"/>
        <c:auto val="1"/>
        <c:lblAlgn val="ctr"/>
        <c:lblOffset val="100"/>
        <c:noMultiLvlLbl val="0"/>
      </c:catAx>
      <c:valAx>
        <c:axId val="6329548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63289600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numFmt formatCode="#,##0.0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1'!$A$77:$A$91</c:f>
              <c:strCache>
                <c:ptCount val="15"/>
                <c:pt idx="0">
                  <c:v>2012/01r/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2015/03p/</c:v>
                </c:pt>
              </c:strCache>
            </c:strRef>
          </c:cat>
          <c:val>
            <c:numRef>
              <c:f>'Página 1'!$B$77:$B$91</c:f>
              <c:numCache>
                <c:formatCode>General</c:formatCode>
                <c:ptCount val="15"/>
                <c:pt idx="0">
                  <c:v>4.8626850987739934</c:v>
                </c:pt>
                <c:pt idx="1">
                  <c:v>4.5086388803519997</c:v>
                </c:pt>
                <c:pt idx="2">
                  <c:v>3.2218101439920002</c:v>
                </c:pt>
                <c:pt idx="3">
                  <c:v>3.5353450400459998</c:v>
                </c:pt>
                <c:pt idx="4">
                  <c:v>0.96119708367900103</c:v>
                </c:pt>
                <c:pt idx="5">
                  <c:v>1.7272560200939999</c:v>
                </c:pt>
                <c:pt idx="6">
                  <c:v>1.5539243260069984</c:v>
                </c:pt>
                <c:pt idx="7">
                  <c:v>1.142150397163</c:v>
                </c:pt>
                <c:pt idx="8">
                  <c:v>2.2916220515010002</c:v>
                </c:pt>
                <c:pt idx="9">
                  <c:v>1.770874799559998</c:v>
                </c:pt>
                <c:pt idx="10">
                  <c:v>2.2979569289260002</c:v>
                </c:pt>
                <c:pt idx="11">
                  <c:v>2.6262622475740001</c:v>
                </c:pt>
                <c:pt idx="12">
                  <c:v>2.5372034514789998</c:v>
                </c:pt>
                <c:pt idx="13">
                  <c:v>2.3479431017599999</c:v>
                </c:pt>
                <c:pt idx="14">
                  <c:v>2.6430537596860031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398656"/>
        <c:axId val="63400192"/>
      </c:barChart>
      <c:catAx>
        <c:axId val="63398656"/>
        <c:scaling>
          <c:orientation val="minMax"/>
        </c:scaling>
        <c:delete val="0"/>
        <c:axPos val="b"/>
        <c:majorTickMark val="out"/>
        <c:minorTickMark val="none"/>
        <c:tickLblPos val="nextTo"/>
        <c:crossAx val="63400192"/>
        <c:crosses val="autoZero"/>
        <c:auto val="1"/>
        <c:lblAlgn val="ctr"/>
        <c:lblOffset val="100"/>
        <c:noMultiLvlLbl val="0"/>
      </c:catAx>
      <c:valAx>
        <c:axId val="63400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33986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4598540145985401E-2"/>
          <c:y val="4.6296296296296632E-3"/>
          <c:w val="0.96431467964314765"/>
          <c:h val="0.47372028501166735"/>
        </c:manualLayout>
      </c:layout>
      <c:lineChart>
        <c:grouping val="stacked"/>
        <c:varyColors val="0"/>
        <c:ser>
          <c:idx val="0"/>
          <c:order val="0"/>
          <c:tx>
            <c:strRef>
              <c:f>'Página 1'!$B$4</c:f>
              <c:strCache>
                <c:ptCount val="1"/>
                <c:pt idx="0">
                  <c:v>Quintana Roo </c:v>
                </c:pt>
              </c:strCache>
            </c:strRef>
          </c:tx>
          <c:spPr>
            <a:ln w="50800">
              <a:solidFill>
                <a:srgbClr val="92D050"/>
              </a:solidFill>
            </a:ln>
          </c:spPr>
          <c:marker>
            <c:spPr>
              <a:ln>
                <a:solidFill>
                  <a:srgbClr val="92D050"/>
                </a:solidFill>
              </a:ln>
            </c:spPr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1'!$A$5:$A$19</c:f>
              <c:strCache>
                <c:ptCount val="15"/>
                <c:pt idx="0">
                  <c:v>2011/01</c:v>
                </c:pt>
                <c:pt idx="1">
                  <c:v>2011/02</c:v>
                </c:pt>
                <c:pt idx="2">
                  <c:v>2011/03</c:v>
                </c:pt>
                <c:pt idx="3">
                  <c:v>2011/04</c:v>
                </c:pt>
                <c:pt idx="4">
                  <c:v>2012/01</c:v>
                </c:pt>
                <c:pt idx="5">
                  <c:v>2012/02</c:v>
                </c:pt>
                <c:pt idx="6">
                  <c:v>2012/03</c:v>
                </c:pt>
                <c:pt idx="7">
                  <c:v>2012/04</c:v>
                </c:pt>
                <c:pt idx="8">
                  <c:v>2013/01</c:v>
                </c:pt>
                <c:pt idx="9">
                  <c:v>2013/02</c:v>
                </c:pt>
                <c:pt idx="10">
                  <c:v>2013/03</c:v>
                </c:pt>
                <c:pt idx="11">
                  <c:v>2013/04</c:v>
                </c:pt>
                <c:pt idx="12">
                  <c:v>2014/01</c:v>
                </c:pt>
                <c:pt idx="13">
                  <c:v>2014/02</c:v>
                </c:pt>
                <c:pt idx="14">
                  <c:v>2014/03p/</c:v>
                </c:pt>
              </c:strCache>
            </c:strRef>
          </c:cat>
          <c:val>
            <c:numRef>
              <c:f>'Página 1'!$B$5:$B$19</c:f>
              <c:numCache>
                <c:formatCode>0.00</c:formatCode>
                <c:ptCount val="15"/>
                <c:pt idx="0">
                  <c:v>7.3031968166939789</c:v>
                </c:pt>
                <c:pt idx="1">
                  <c:v>5.7674191941880002</c:v>
                </c:pt>
                <c:pt idx="2">
                  <c:v>6.9040554899620004</c:v>
                </c:pt>
                <c:pt idx="3">
                  <c:v>3.5296790727039999</c:v>
                </c:pt>
                <c:pt idx="4">
                  <c:v>4.7436704061319999</c:v>
                </c:pt>
                <c:pt idx="5">
                  <c:v>5.7474015272809789</c:v>
                </c:pt>
                <c:pt idx="6">
                  <c:v>7.0311820293440004</c:v>
                </c:pt>
                <c:pt idx="7">
                  <c:v>8.7489003720879985</c:v>
                </c:pt>
                <c:pt idx="8">
                  <c:v>6.0971025706709732</c:v>
                </c:pt>
                <c:pt idx="9">
                  <c:v>5.0829170474199676</c:v>
                </c:pt>
                <c:pt idx="10">
                  <c:v>2.113286428945</c:v>
                </c:pt>
                <c:pt idx="11">
                  <c:v>3.8346778583830003</c:v>
                </c:pt>
                <c:pt idx="12">
                  <c:v>1.5001711918789999</c:v>
                </c:pt>
                <c:pt idx="13">
                  <c:v>3.3726061110489867</c:v>
                </c:pt>
                <c:pt idx="14">
                  <c:v>4.9274178884949809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'Página 1'!$C$4</c:f>
              <c:strCache>
                <c:ptCount val="1"/>
                <c:pt idx="0">
                  <c:v>Total Nacional</c:v>
                </c:pt>
              </c:strCache>
            </c:strRef>
          </c:tx>
          <c:spPr>
            <a:ln w="50800"/>
          </c:spP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1'!$A$5:$A$19</c:f>
              <c:strCache>
                <c:ptCount val="15"/>
                <c:pt idx="0">
                  <c:v>2011/01</c:v>
                </c:pt>
                <c:pt idx="1">
                  <c:v>2011/02</c:v>
                </c:pt>
                <c:pt idx="2">
                  <c:v>2011/03</c:v>
                </c:pt>
                <c:pt idx="3">
                  <c:v>2011/04</c:v>
                </c:pt>
                <c:pt idx="4">
                  <c:v>2012/01</c:v>
                </c:pt>
                <c:pt idx="5">
                  <c:v>2012/02</c:v>
                </c:pt>
                <c:pt idx="6">
                  <c:v>2012/03</c:v>
                </c:pt>
                <c:pt idx="7">
                  <c:v>2012/04</c:v>
                </c:pt>
                <c:pt idx="8">
                  <c:v>2013/01</c:v>
                </c:pt>
                <c:pt idx="9">
                  <c:v>2013/02</c:v>
                </c:pt>
                <c:pt idx="10">
                  <c:v>2013/03</c:v>
                </c:pt>
                <c:pt idx="11">
                  <c:v>2013/04</c:v>
                </c:pt>
                <c:pt idx="12">
                  <c:v>2014/01</c:v>
                </c:pt>
                <c:pt idx="13">
                  <c:v>2014/02</c:v>
                </c:pt>
                <c:pt idx="14">
                  <c:v>2014/03p/</c:v>
                </c:pt>
              </c:strCache>
            </c:strRef>
          </c:cat>
          <c:val>
            <c:numRef>
              <c:f>'Página 1'!$C$5:$C$19</c:f>
              <c:numCache>
                <c:formatCode>0.00</c:formatCode>
                <c:ptCount val="15"/>
                <c:pt idx="0">
                  <c:v>4.454089589584</c:v>
                </c:pt>
                <c:pt idx="1">
                  <c:v>3.2328391511280001</c:v>
                </c:pt>
                <c:pt idx="2">
                  <c:v>4.172501921399979</c:v>
                </c:pt>
                <c:pt idx="3">
                  <c:v>4.3174655145259733</c:v>
                </c:pt>
                <c:pt idx="4">
                  <c:v>4.8363456792579855</c:v>
                </c:pt>
                <c:pt idx="5">
                  <c:v>4.4784512925279998</c:v>
                </c:pt>
                <c:pt idx="6">
                  <c:v>3.2109432807810001</c:v>
                </c:pt>
                <c:pt idx="7">
                  <c:v>3.5572948520980012</c:v>
                </c:pt>
                <c:pt idx="8">
                  <c:v>1.0232175749580077</c:v>
                </c:pt>
                <c:pt idx="9">
                  <c:v>1.80476453125</c:v>
                </c:pt>
                <c:pt idx="10">
                  <c:v>1.6053055148800044</c:v>
                </c:pt>
                <c:pt idx="11">
                  <c:v>1.1358042820079903</c:v>
                </c:pt>
                <c:pt idx="12">
                  <c:v>1.9281826294670081</c:v>
                </c:pt>
                <c:pt idx="13">
                  <c:v>1.619884122162</c:v>
                </c:pt>
                <c:pt idx="14">
                  <c:v>2.1530679164470001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487424"/>
        <c:axId val="112493312"/>
      </c:lineChart>
      <c:catAx>
        <c:axId val="112487424"/>
        <c:scaling>
          <c:orientation val="minMax"/>
        </c:scaling>
        <c:delete val="1"/>
        <c:axPos val="b"/>
        <c:majorTickMark val="out"/>
        <c:minorTickMark val="none"/>
        <c:tickLblPos val="none"/>
        <c:crossAx val="112493312"/>
        <c:crosses val="autoZero"/>
        <c:auto val="1"/>
        <c:lblAlgn val="ctr"/>
        <c:lblOffset val="100"/>
        <c:noMultiLvlLbl val="0"/>
      </c:catAx>
      <c:valAx>
        <c:axId val="112493312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112487424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85256032746923E-2"/>
          <c:y val="2.5308527480106396E-2"/>
          <c:w val="0.93811474396724848"/>
          <c:h val="0.65501342762681958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073984"/>
        <c:axId val="114075520"/>
      </c:barChart>
      <c:catAx>
        <c:axId val="114073984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5400000" vert="horz" anchor="t" anchorCtr="1"/>
          <a:lstStyle/>
          <a:p>
            <a:pPr>
              <a:defRPr sz="1200" b="1"/>
            </a:pPr>
            <a:endParaRPr lang="es-MX"/>
          </a:p>
        </c:txPr>
        <c:crossAx val="114075520"/>
        <c:crosses val="autoZero"/>
        <c:auto val="1"/>
        <c:lblAlgn val="ctr"/>
        <c:lblOffset val="1000"/>
        <c:tickLblSkip val="1"/>
        <c:noMultiLvlLbl val="0"/>
      </c:catAx>
      <c:valAx>
        <c:axId val="114075520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MX"/>
          </a:p>
        </c:txPr>
        <c:crossAx val="114073984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230636735172006E-2"/>
          <c:y val="3.3411278057227461E-2"/>
          <c:w val="0.91376936326482794"/>
          <c:h val="0.5810190151285888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800" b="1">
                    <a:solidFill>
                      <a:srgbClr val="002060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'ITAE por entfed'!$D$28:$D$59</c:f>
              <c:strCache>
                <c:ptCount val="32"/>
                <c:pt idx="0">
                  <c:v>Querétaro   </c:v>
                </c:pt>
                <c:pt idx="1">
                  <c:v>Guanajuato   </c:v>
                </c:pt>
                <c:pt idx="2">
                  <c:v>Quintana Roo </c:v>
                </c:pt>
                <c:pt idx="3">
                  <c:v>Baja California   </c:v>
                </c:pt>
                <c:pt idx="4">
                  <c:v>Tlaxcala   </c:v>
                </c:pt>
                <c:pt idx="5">
                  <c:v>Yucatán   </c:v>
                </c:pt>
                <c:pt idx="6">
                  <c:v>Sinaloa   </c:v>
                </c:pt>
                <c:pt idx="7">
                  <c:v>Aguascalientes   </c:v>
                </c:pt>
                <c:pt idx="8">
                  <c:v>Nayarit   </c:v>
                </c:pt>
                <c:pt idx="9">
                  <c:v>Nuevo León a/</c:v>
                </c:pt>
                <c:pt idx="10">
                  <c:v>Guerrero   </c:v>
                </c:pt>
                <c:pt idx="11">
                  <c:v>Zacatecas   </c:v>
                </c:pt>
                <c:pt idx="12">
                  <c:v>Colima   </c:v>
                </c:pt>
                <c:pt idx="13">
                  <c:v>Hidalgo   </c:v>
                </c:pt>
                <c:pt idx="14">
                  <c:v>Puebla a/</c:v>
                </c:pt>
                <c:pt idx="15">
                  <c:v>Jalisco   </c:v>
                </c:pt>
                <c:pt idx="16">
                  <c:v>Chihuahua   </c:v>
                </c:pt>
                <c:pt idx="17">
                  <c:v>San Luis Potosí a/</c:v>
                </c:pt>
                <c:pt idx="18">
                  <c:v>Baja California Sur   </c:v>
                </c:pt>
                <c:pt idx="19">
                  <c:v>Morelos   </c:v>
                </c:pt>
                <c:pt idx="20">
                  <c:v>Distrito Federal   </c:v>
                </c:pt>
                <c:pt idx="21">
                  <c:v>Coahuila a/</c:v>
                </c:pt>
                <c:pt idx="22">
                  <c:v>Durango   </c:v>
                </c:pt>
                <c:pt idx="23">
                  <c:v>México   </c:v>
                </c:pt>
                <c:pt idx="24">
                  <c:v>Oaxaca   </c:v>
                </c:pt>
                <c:pt idx="25">
                  <c:v>Tamaulipas a/</c:v>
                </c:pt>
                <c:pt idx="26">
                  <c:v>Veracruz a/</c:v>
                </c:pt>
                <c:pt idx="27">
                  <c:v>Sonora   </c:v>
                </c:pt>
                <c:pt idx="28">
                  <c:v>Tabasco a/</c:v>
                </c:pt>
                <c:pt idx="29">
                  <c:v>Michoacán  </c:v>
                </c:pt>
                <c:pt idx="30">
                  <c:v>Chiapas a/</c:v>
                </c:pt>
                <c:pt idx="31">
                  <c:v>Campeche a/</c:v>
                </c:pt>
              </c:strCache>
            </c:strRef>
          </c:cat>
          <c:val>
            <c:numRef>
              <c:f>'ITAE por entfed'!$E$28:$E$59</c:f>
              <c:numCache>
                <c:formatCode>0.0</c:formatCode>
                <c:ptCount val="32"/>
                <c:pt idx="0">
                  <c:v>9.8973724143619997</c:v>
                </c:pt>
                <c:pt idx="1">
                  <c:v>9.4224885535070424</c:v>
                </c:pt>
                <c:pt idx="2">
                  <c:v>6.5590417026750014</c:v>
                </c:pt>
                <c:pt idx="3">
                  <c:v>6.1609924497289841</c:v>
                </c:pt>
                <c:pt idx="4">
                  <c:v>6.0497406152969999</c:v>
                </c:pt>
                <c:pt idx="5">
                  <c:v>5.1092875259559882</c:v>
                </c:pt>
                <c:pt idx="6">
                  <c:v>5.0294767114400001</c:v>
                </c:pt>
                <c:pt idx="7">
                  <c:v>4.8891514032319998</c:v>
                </c:pt>
                <c:pt idx="8">
                  <c:v>4.5809565778619765</c:v>
                </c:pt>
                <c:pt idx="9">
                  <c:v>4.4202648463439882</c:v>
                </c:pt>
                <c:pt idx="10">
                  <c:v>3.9261476951019998</c:v>
                </c:pt>
                <c:pt idx="11">
                  <c:v>3.7614761193339987</c:v>
                </c:pt>
                <c:pt idx="12">
                  <c:v>3.4981219607160012</c:v>
                </c:pt>
                <c:pt idx="13">
                  <c:v>3.468495992921</c:v>
                </c:pt>
                <c:pt idx="14">
                  <c:v>3.1722242915770011</c:v>
                </c:pt>
                <c:pt idx="15">
                  <c:v>3.070036206703</c:v>
                </c:pt>
                <c:pt idx="16">
                  <c:v>2.9536269990629993</c:v>
                </c:pt>
                <c:pt idx="17">
                  <c:v>2.4914101755129998</c:v>
                </c:pt>
                <c:pt idx="18">
                  <c:v>2.4611725520790002</c:v>
                </c:pt>
                <c:pt idx="19">
                  <c:v>2.0939794555480002</c:v>
                </c:pt>
                <c:pt idx="20">
                  <c:v>1.9094876744820029</c:v>
                </c:pt>
                <c:pt idx="21">
                  <c:v>1.8487161343900036</c:v>
                </c:pt>
                <c:pt idx="22">
                  <c:v>1.1437743331279968</c:v>
                </c:pt>
                <c:pt idx="23">
                  <c:v>1.0018440095589998</c:v>
                </c:pt>
                <c:pt idx="24">
                  <c:v>0.78674224439100005</c:v>
                </c:pt>
                <c:pt idx="25">
                  <c:v>0.77786199323700156</c:v>
                </c:pt>
                <c:pt idx="26">
                  <c:v>0.58797620265700001</c:v>
                </c:pt>
                <c:pt idx="27">
                  <c:v>0.56726605167300004</c:v>
                </c:pt>
                <c:pt idx="28">
                  <c:v>-1.8276913691399967</c:v>
                </c:pt>
                <c:pt idx="29">
                  <c:v>-1.895021666508</c:v>
                </c:pt>
                <c:pt idx="30">
                  <c:v>-1.9799199241040029</c:v>
                </c:pt>
                <c:pt idx="31">
                  <c:v>-8.5491036346969995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525312"/>
        <c:axId val="112526848"/>
      </c:barChart>
      <c:catAx>
        <c:axId val="112525312"/>
        <c:scaling>
          <c:orientation val="minMax"/>
        </c:scaling>
        <c:delete val="0"/>
        <c:axPos val="b"/>
        <c:numFmt formatCode="0.0" sourceLinked="0"/>
        <c:majorTickMark val="out"/>
        <c:minorTickMark val="in"/>
        <c:tickLblPos val="nextTo"/>
        <c:txPr>
          <a:bodyPr rot="5400000" vert="horz"/>
          <a:lstStyle/>
          <a:p>
            <a:pPr>
              <a:defRPr sz="1200"/>
            </a:pPr>
            <a:endParaRPr lang="es-MX"/>
          </a:p>
        </c:txPr>
        <c:crossAx val="112526848"/>
        <c:crosses val="autoZero"/>
        <c:auto val="0"/>
        <c:lblAlgn val="ctr"/>
        <c:lblOffset val="1000"/>
        <c:tickLblSkip val="1"/>
        <c:tickMarkSkip val="3"/>
        <c:noMultiLvlLbl val="0"/>
      </c:catAx>
      <c:valAx>
        <c:axId val="112526848"/>
        <c:scaling>
          <c:orientation val="minMax"/>
        </c:scaling>
        <c:delete val="0"/>
        <c:axPos val="l"/>
        <c:numFmt formatCode="0.0" sourceLinked="1"/>
        <c:majorTickMark val="none"/>
        <c:minorTickMark val="cross"/>
        <c:tickLblPos val="low"/>
        <c:txPr>
          <a:bodyPr/>
          <a:lstStyle/>
          <a:p>
            <a:pPr>
              <a:defRPr sz="1100"/>
            </a:pPr>
            <a:endParaRPr lang="es-MX"/>
          </a:p>
        </c:txPr>
        <c:crossAx val="112525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0.34365</cdr:x>
      <cdr:y>0.79441</cdr:y>
    </cdr:from>
    <cdr:to>
      <cdr:x>0.56438</cdr:x>
      <cdr:y>0.91189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2690639" y="1947664"/>
          <a:ext cx="172819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dirty="0" smtClean="0"/>
            <a:t>Quintana Roo</a:t>
          </a:r>
          <a:endParaRPr lang="es-MX" sz="1100" dirty="0"/>
        </a:p>
      </cdr:txBody>
    </cdr:sp>
  </cdr:relSizeAnchor>
  <cdr:relSizeAnchor xmlns:cdr="http://schemas.openxmlformats.org/drawingml/2006/chartDrawing">
    <cdr:from>
      <cdr:x>0.4908</cdr:x>
      <cdr:y>0.82378</cdr:y>
    </cdr:from>
    <cdr:to>
      <cdr:x>0.71153</cdr:x>
      <cdr:y>0.82378</cdr:y>
    </cdr:to>
    <cdr:cxnSp macro="">
      <cdr:nvCxnSpPr>
        <cdr:cNvPr id="3" name="17 Conector recto"/>
        <cdr:cNvCxnSpPr/>
      </cdr:nvCxnSpPr>
      <cdr:spPr>
        <a:xfrm xmlns:a="http://schemas.openxmlformats.org/drawingml/2006/main">
          <a:off x="3842767" y="2019672"/>
          <a:ext cx="1728192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C0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0.74832</cdr:x>
      <cdr:y>0.79441</cdr:y>
    </cdr:from>
    <cdr:to>
      <cdr:x>0.91386</cdr:x>
      <cdr:y>0.91189</cdr:y>
    </cdr:to>
    <cdr:sp macro="" textlink="">
      <cdr:nvSpPr>
        <cdr:cNvPr id="4" name="3 CuadroTexto"/>
        <cdr:cNvSpPr txBox="1"/>
      </cdr:nvSpPr>
      <cdr:spPr>
        <a:xfrm xmlns:a="http://schemas.openxmlformats.org/drawingml/2006/main">
          <a:off x="5858991" y="1947664"/>
          <a:ext cx="12961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100" dirty="0" smtClean="0"/>
            <a:t>Nacional</a:t>
          </a:r>
          <a:endParaRPr lang="es-MX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0.93485</cdr:x>
      <cdr:y>0.95052</cdr:y>
    </cdr:from>
    <cdr:to>
      <cdr:x>0.97208</cdr:x>
      <cdr:y>0.95136</cdr:y>
    </cdr:to>
    <cdr:cxnSp macro="">
      <cdr:nvCxnSpPr>
        <cdr:cNvPr id="2" name="16 Conector recto"/>
        <cdr:cNvCxnSpPr/>
      </cdr:nvCxnSpPr>
      <cdr:spPr>
        <a:xfrm xmlns:a="http://schemas.openxmlformats.org/drawingml/2006/main" flipV="1">
          <a:off x="7232611" y="3467576"/>
          <a:ext cx="288032" cy="3052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9BBB59">
              <a:lumMod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0.15686</cdr:x>
      <cdr:y>0.34483</cdr:y>
    </cdr:from>
    <cdr:to>
      <cdr:x>0.33333</cdr:x>
      <cdr:y>0.58621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064" y="72008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800" dirty="0" smtClean="0"/>
            <a:t>24</a:t>
          </a:r>
        </a:p>
        <a:p xmlns:a="http://schemas.openxmlformats.org/drawingml/2006/main">
          <a:pPr algn="ctr"/>
          <a:r>
            <a:rPr lang="es-MX" sz="800" dirty="0"/>
            <a:t>E</a:t>
          </a:r>
          <a:r>
            <a:rPr lang="es-MX" sz="800" dirty="0" smtClean="0"/>
            <a:t>stados</a:t>
          </a:r>
          <a:endParaRPr lang="es-MX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2242-43C2-418A-AC2B-2D52FD90FA06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5103-D649-453F-8F95-E91104A724E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1102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471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48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4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0165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234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8589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2521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7137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022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5112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2879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31547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268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9049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11/28/2016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35" t="82830" r="8657" b="8263"/>
          <a:stretch/>
        </p:blipFill>
        <p:spPr bwMode="auto">
          <a:xfrm>
            <a:off x="0" y="6548363"/>
            <a:ext cx="9133904" cy="30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5923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hyperlink" Target="http://www.inegi.org.mx/sistemas/bie/default.asp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chart" Target="../charts/chart28.xml"/><Relationship Id="rId7" Type="http://schemas.openxmlformats.org/officeDocument/2006/relationships/image" Target="../media/image10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sistemas/bie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560" y="208206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Medium" panose="020E0602030304020304" pitchFamily="34" charset="0"/>
              </a:rPr>
              <a:t>SITUACIÓN ECONÓMICA DEL ESTADO DE QUINTANA ROO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Medium" panose="020E0602030304020304" pitchFamily="34" charset="0"/>
            </a:endParaRPr>
          </a:p>
        </p:txBody>
      </p:sp>
      <p:pic>
        <p:nvPicPr>
          <p:cNvPr id="6" name="5 Imagen" descr="Gobierno horizontal.jpg"/>
          <p:cNvPicPr/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329" y="908720"/>
            <a:ext cx="1339399" cy="648072"/>
          </a:xfrm>
          <a:prstGeom prst="rect">
            <a:avLst/>
          </a:prstGeom>
          <a:noFill/>
        </p:spPr>
      </p:pic>
      <p:pic>
        <p:nvPicPr>
          <p:cNvPr id="7" name="6 Imagen" descr="logoresultados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8955" y="1052736"/>
            <a:ext cx="1368152" cy="620688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508104" y="617633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 smtClean="0">
                <a:latin typeface="BankGothic Md BT" panose="020B0807020203060204" pitchFamily="34" charset="0"/>
              </a:rPr>
              <a:t>Enero 2016.</a:t>
            </a:r>
            <a:endParaRPr lang="es-MX" sz="1200" dirty="0">
              <a:latin typeface="BankGothic Md BT" panose="020B0807020203060204" pitchFamily="34" charset="0"/>
            </a:endParaRPr>
          </a:p>
        </p:txBody>
      </p:sp>
      <p:pic>
        <p:nvPicPr>
          <p:cNvPr id="17410" name="Picture 2" descr="http://aquaworld.com.mx/wp-content/uploads/2015/10/Razones-para-visitar-la-isla-de-Holbo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212975"/>
            <a:ext cx="7852420" cy="2808313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987824" y="601199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HOLBOX, QUINTANA ROO.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797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39552" y="2606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Crecimiento porcentual del número de trabajadores afiliados  al IMSS del periodo de Enero a Diciembre de 2015</a:t>
            </a:r>
            <a:endParaRPr lang="es-MX" sz="2000" dirty="0"/>
          </a:p>
        </p:txBody>
      </p:sp>
      <p:sp>
        <p:nvSpPr>
          <p:cNvPr id="9" name="8 CuadroTexto"/>
          <p:cNvSpPr txBox="1"/>
          <p:nvPr/>
        </p:nvSpPr>
        <p:spPr>
          <a:xfrm>
            <a:off x="6801639" y="2780928"/>
            <a:ext cx="1514778" cy="28007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Quintana Roo con un crecimiento anual  de 6.4 %  </a:t>
            </a:r>
            <a:r>
              <a:rPr lang="es-MX" sz="1600" b="1" dirty="0" smtClean="0">
                <a:solidFill>
                  <a:schemeClr val="tx1"/>
                </a:solidFill>
              </a:rPr>
              <a:t>el  tercero más alto</a:t>
            </a:r>
            <a:r>
              <a:rPr lang="es-MX" sz="1600" dirty="0" smtClean="0"/>
              <a:t> </a:t>
            </a:r>
            <a:r>
              <a:rPr lang="es-MX" sz="1600" b="1" dirty="0" smtClean="0"/>
              <a:t>del país</a:t>
            </a:r>
            <a:r>
              <a:rPr lang="es-MX" sz="1600" dirty="0" smtClean="0"/>
              <a:t>, generando </a:t>
            </a:r>
          </a:p>
          <a:p>
            <a:pPr algn="just"/>
            <a:r>
              <a:rPr lang="es-MX" sz="1600" dirty="0" smtClean="0"/>
              <a:t>20 402 empleos formales más que en enero de 2015</a:t>
            </a:r>
            <a:endParaRPr lang="es-MX" sz="1600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465943"/>
              </p:ext>
            </p:extLst>
          </p:nvPr>
        </p:nvGraphicFramePr>
        <p:xfrm>
          <a:off x="899592" y="1123039"/>
          <a:ext cx="5760640" cy="537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73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5536" y="179929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Tasa de desocupación por entidad federativa*</a:t>
            </a:r>
          </a:p>
          <a:p>
            <a:pPr algn="ctr"/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MX" sz="1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esultados mensuales de la ENOE)</a:t>
            </a:r>
            <a:endParaRPr lang="es-MX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08906" y="603058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en base a datos del INEGI</a:t>
            </a:r>
            <a:r>
              <a:rPr lang="es-MX" dirty="0" smtClean="0"/>
              <a:t>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980728"/>
            <a:ext cx="3384376" cy="6001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Durante el mes de septiembre 2015, Quintana Roo registró una tasa de desocupación inferior a la media nacional, ocupando el lugar 15 con menor desempleo.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372200" y="1607321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Promedio nacional </a:t>
            </a:r>
            <a:r>
              <a:rPr lang="es-MX" sz="1100" b="1" dirty="0" smtClean="0"/>
              <a:t>4.49</a:t>
            </a:r>
            <a:endParaRPr lang="es-MX" sz="1100" b="1" dirty="0"/>
          </a:p>
        </p:txBody>
      </p:sp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4088099"/>
              </p:ext>
            </p:extLst>
          </p:nvPr>
        </p:nvGraphicFramePr>
        <p:xfrm>
          <a:off x="467545" y="1868931"/>
          <a:ext cx="8004414" cy="3792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1043608" y="9807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Tercer Trimestre de 2015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246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867780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s-MX" sz="2000" b="1" dirty="0" smtClean="0"/>
              <a:t>Chetumal: Inflación mensual y acumulada</a:t>
            </a:r>
          </a:p>
          <a:p>
            <a:pPr algn="ctr" fontAlgn="b"/>
            <a:r>
              <a:rPr lang="es-MX" sz="1400" dirty="0"/>
              <a:t>Base segunda quincena de diciembre 2010 = 100</a:t>
            </a:r>
            <a:endParaRPr lang="es-MX" sz="1400" b="1" dirty="0">
              <a:solidFill>
                <a:srgbClr val="0F243E"/>
              </a:solidFill>
              <a:latin typeface="Arial"/>
            </a:endParaRPr>
          </a:p>
          <a:p>
            <a:pPr algn="ctr" fontAlgn="b"/>
            <a:r>
              <a:rPr lang="es-MX" sz="1400" dirty="0" smtClean="0"/>
              <a:t>Cifras en %,  </a:t>
            </a:r>
            <a:r>
              <a:rPr lang="es-MX" sz="1400" dirty="0"/>
              <a:t>de </a:t>
            </a:r>
            <a:r>
              <a:rPr lang="es-MX" sz="1400" dirty="0" smtClean="0"/>
              <a:t>Diciembre de 2014 </a:t>
            </a:r>
            <a:r>
              <a:rPr lang="es-MX" sz="1400" dirty="0"/>
              <a:t>a </a:t>
            </a:r>
            <a:r>
              <a:rPr lang="es-MX" sz="1400" dirty="0" smtClean="0"/>
              <a:t>Diciembre </a:t>
            </a:r>
            <a:r>
              <a:rPr lang="es-MX" sz="1400" dirty="0"/>
              <a:t>de </a:t>
            </a:r>
            <a:r>
              <a:rPr lang="es-MX" sz="1400" dirty="0" smtClean="0"/>
              <a:t>2015</a:t>
            </a:r>
            <a:endParaRPr lang="es-MX" sz="1400" b="1" dirty="0">
              <a:solidFill>
                <a:srgbClr val="006600"/>
              </a:solidFill>
              <a:latin typeface="Arial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5796136" y="5455359"/>
            <a:ext cx="79208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796136" y="5661248"/>
            <a:ext cx="79208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6732240" y="5290175"/>
            <a:ext cx="1488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92D050"/>
                </a:solidFill>
              </a:rPr>
              <a:t>Inflación mensual</a:t>
            </a:r>
            <a:endParaRPr lang="es-MX" sz="1200" b="1" dirty="0">
              <a:solidFill>
                <a:srgbClr val="92D05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6732240" y="5479767"/>
            <a:ext cx="2000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C00000"/>
                </a:solidFill>
              </a:rPr>
              <a:t>Inflación  acumulada anual</a:t>
            </a:r>
          </a:p>
          <a:p>
            <a:pPr algn="ctr"/>
            <a:r>
              <a:rPr lang="es-MX" sz="1200" b="1" dirty="0" smtClean="0">
                <a:solidFill>
                  <a:srgbClr val="C00000"/>
                </a:solidFill>
              </a:rPr>
              <a:t>De enero a diciembre</a:t>
            </a:r>
            <a:endParaRPr lang="es-MX" sz="1200" b="1" dirty="0">
              <a:solidFill>
                <a:srgbClr val="C00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67408" y="5932274"/>
            <a:ext cx="76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 : Elaboración Propia con datos del INEGI: Página. </a:t>
            </a:r>
            <a:r>
              <a:rPr lang="es-MX" sz="1100" dirty="0" smtClean="0">
                <a:hlinkClick r:id="rId2"/>
              </a:rPr>
              <a:t>http</a:t>
            </a:r>
            <a:r>
              <a:rPr lang="es-MX" sz="1100" dirty="0">
                <a:hlinkClick r:id="rId2"/>
              </a:rPr>
              <a:t>://</a:t>
            </a:r>
            <a:r>
              <a:rPr lang="es-MX" sz="1100" dirty="0" smtClean="0">
                <a:hlinkClick r:id="rId2"/>
              </a:rPr>
              <a:t>www.inegi.org.mx/sistemas/bie/default.aspx</a:t>
            </a:r>
            <a:endParaRPr lang="es-MX" sz="1100" dirty="0" smtClean="0"/>
          </a:p>
          <a:p>
            <a:r>
              <a:rPr lang="es-MX" sz="1100" dirty="0" smtClean="0"/>
              <a:t>Fecha </a:t>
            </a:r>
            <a:r>
              <a:rPr lang="es-MX" sz="1100" dirty="0"/>
              <a:t>de consulta: </a:t>
            </a:r>
            <a:r>
              <a:rPr lang="es-MX" sz="1100" dirty="0" smtClean="0"/>
              <a:t>12/01/2016</a:t>
            </a:r>
            <a:endParaRPr lang="es-MX" sz="1100" dirty="0"/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117914"/>
              </p:ext>
            </p:extLst>
          </p:nvPr>
        </p:nvGraphicFramePr>
        <p:xfrm>
          <a:off x="867781" y="1401584"/>
          <a:ext cx="7736668" cy="364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4499992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2015</a:t>
            </a:r>
            <a:endParaRPr lang="es-MX" sz="1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028384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2016</a:t>
            </a:r>
            <a:endParaRPr lang="es-MX" sz="1000" dirty="0"/>
          </a:p>
        </p:txBody>
      </p:sp>
      <p:cxnSp>
        <p:nvCxnSpPr>
          <p:cNvPr id="17" name="16 Conector recto"/>
          <p:cNvCxnSpPr/>
          <p:nvPr/>
        </p:nvCxnSpPr>
        <p:spPr>
          <a:xfrm flipV="1">
            <a:off x="1403648" y="4869160"/>
            <a:ext cx="6408712" cy="7200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3707904" y="1556792"/>
            <a:ext cx="20564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observa una disminución de la inflación acumulada al mes de diciembre de 2015 de 2.32% comparada con el mes de diciembre de 2014 de 5.01</a:t>
            </a:r>
            <a:endParaRPr lang="es-MX" sz="1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370635"/>
              </p:ext>
            </p:extLst>
          </p:nvPr>
        </p:nvGraphicFramePr>
        <p:xfrm>
          <a:off x="395536" y="1797787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52208" y="502911"/>
            <a:ext cx="7000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Quintana Roo: Promedio diario del salario de cotización al IMSS , años 2010-2015*</a:t>
            </a:r>
            <a:endParaRPr lang="es-MX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1149242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(Promedios anuales en pesos)</a:t>
            </a:r>
            <a:endParaRPr lang="es-MX" sz="1400" dirty="0"/>
          </a:p>
        </p:txBody>
      </p:sp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428478"/>
              </p:ext>
            </p:extLst>
          </p:nvPr>
        </p:nvGraphicFramePr>
        <p:xfrm>
          <a:off x="4823520" y="3603492"/>
          <a:ext cx="4068960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471592" y="275292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Promedio diario del salario de cotización al </a:t>
            </a:r>
            <a:r>
              <a:rPr lang="es-MX" sz="1600" dirty="0" smtClean="0"/>
              <a:t>IMSS, año 2015</a:t>
            </a:r>
            <a:endParaRPr lang="es-MX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975648" y="3318666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Promedios mensuales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719064" y="5758227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Fuente: Elaboración propia con datos del IMSS.</a:t>
            </a:r>
          </a:p>
          <a:p>
            <a:r>
              <a:rPr lang="es-MX" sz="1400" dirty="0" smtClean="0"/>
              <a:t>* Para el 2015 el promedio es enero a noviembre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8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933450" y="2038350"/>
          <a:ext cx="745497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71600" y="33265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</a:t>
            </a:r>
            <a:r>
              <a:rPr lang="es-MX" sz="2000" dirty="0" smtClean="0"/>
              <a:t>: Valor de la Producción de la Industria Manufacturera</a:t>
            </a:r>
          </a:p>
          <a:p>
            <a:pPr algn="ctr"/>
            <a:r>
              <a:rPr lang="es-MX" sz="2000" dirty="0" smtClean="0"/>
              <a:t>Encuesta Mensual de la Industria Manufacturera (EMIM)</a:t>
            </a:r>
            <a:endParaRPr lang="es-MX" sz="2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827584" y="155679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Millones de Pesos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2014</a:t>
            </a:r>
            <a:endParaRPr lang="es-MX" sz="1200" b="1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2195736" y="4725144"/>
            <a:ext cx="60486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22007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2015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043608" y="551723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000" dirty="0" smtClean="0"/>
              <a:t>Fecha de consulta: 14/01/2016 12:10:32 </a:t>
            </a:r>
            <a:endParaRPr lang="es-MX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1009700" y="1671861"/>
          <a:ext cx="67687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187624" y="476672"/>
            <a:ext cx="6552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</a:t>
            </a:r>
          </a:p>
          <a:p>
            <a:pPr algn="ctr"/>
            <a:r>
              <a:rPr lang="es-MX" dirty="0" smtClean="0"/>
              <a:t>ENCUESTA MENSUAL SOBRE EMPRESAS COMERCIALES</a:t>
            </a:r>
          </a:p>
          <a:p>
            <a:pPr algn="ctr"/>
            <a:r>
              <a:rPr lang="es-MX" dirty="0" smtClean="0"/>
              <a:t>COMPRAS</a:t>
            </a:r>
          </a:p>
          <a:p>
            <a:pPr algn="ctr"/>
            <a:r>
              <a:rPr lang="es-MX" dirty="0" smtClean="0"/>
              <a:t>OCTUBRE 2014 A OCTUBRE 2015</a:t>
            </a:r>
          </a:p>
          <a:p>
            <a:pPr algn="ctr"/>
            <a:r>
              <a:rPr lang="es-MX" dirty="0" smtClean="0"/>
              <a:t>Índice base 2008 = 100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555776" y="458112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mayor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555776" y="508518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menor</a:t>
            </a:r>
            <a:endParaRPr lang="es-MX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004048" y="5301208"/>
            <a:ext cx="12241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932040" y="4797152"/>
            <a:ext cx="1224136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331640" y="5805264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14/01/2016 12:18:47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1187624" y="19888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899592" y="980728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Quintana Roo: Ingresos por remesas familiares  2013-2015</a:t>
            </a:r>
          </a:p>
          <a:p>
            <a:pPr algn="ctr"/>
            <a:r>
              <a:rPr lang="es-MX" sz="2000" dirty="0" smtClean="0"/>
              <a:t>(Millones de dólares, cifras trimestrales.</a:t>
            </a:r>
            <a:endParaRPr lang="es-MX" sz="2000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1475656" y="4725144"/>
            <a:ext cx="72008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2339752" y="4725144"/>
            <a:ext cx="1800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4283968" y="4725144"/>
            <a:ext cx="129614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475656" y="472514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2013</a:t>
            </a:r>
            <a:endParaRPr lang="es-MX" sz="16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2915816" y="472514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2014</a:t>
            </a:r>
            <a:endParaRPr lang="es-MX" sz="16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44008" y="472514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2015</a:t>
            </a:r>
            <a:endParaRPr lang="es-MX" sz="1600" dirty="0"/>
          </a:p>
        </p:txBody>
      </p:sp>
      <p:sp>
        <p:nvSpPr>
          <p:cNvPr id="22" name="21 Flecha derecha"/>
          <p:cNvSpPr/>
          <p:nvPr/>
        </p:nvSpPr>
        <p:spPr>
          <a:xfrm>
            <a:off x="5796136" y="2564904"/>
            <a:ext cx="1296144" cy="223224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CuadroTexto"/>
          <p:cNvSpPr txBox="1"/>
          <p:nvPr/>
        </p:nvSpPr>
        <p:spPr>
          <a:xfrm>
            <a:off x="7668344" y="2693819"/>
            <a:ext cx="1152128" cy="2031325"/>
          </a:xfrm>
          <a:prstGeom prst="rect">
            <a:avLst/>
          </a:prstGeom>
          <a:noFill/>
          <a:ln w="38100">
            <a:solidFill>
              <a:srgbClr val="92D050"/>
            </a:solidFill>
          </a:ln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Durante el tercer trimestre de 2015 los ingresos por remesas registran un incremento del 6.9%</a:t>
            </a:r>
            <a:endParaRPr lang="es-MX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403648" y="5517232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14/01/2016 12:29:04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1259632" y="980728"/>
          <a:ext cx="6624736" cy="216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2 Gráfico"/>
          <p:cNvGraphicFramePr/>
          <p:nvPr/>
        </p:nvGraphicFramePr>
        <p:xfrm>
          <a:off x="1331640" y="3717032"/>
          <a:ext cx="6488385" cy="217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1331640" y="260648"/>
            <a:ext cx="65527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México: Inversión Extranjera Directa</a:t>
            </a:r>
            <a:r>
              <a:rPr lang="es-MX" dirty="0" smtClean="0"/>
              <a:t> </a:t>
            </a:r>
          </a:p>
          <a:p>
            <a:pPr algn="ctr"/>
            <a:r>
              <a:rPr lang="es-MX" dirty="0" smtClean="0"/>
              <a:t>2008-2014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1331640" y="3068961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Quintana Roo: Inversión Extranjera Directa </a:t>
            </a:r>
            <a:r>
              <a:rPr lang="es-MX" sz="2000" dirty="0" smtClean="0"/>
              <a:t>2008-2014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331640" y="6021288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en base a datos del INEGI.</a:t>
            </a:r>
          </a:p>
          <a:p>
            <a:r>
              <a:rPr lang="es-MX" sz="1200" dirty="0" smtClean="0"/>
              <a:t>http://www.inegi.org.mx/sistemas/bie/</a:t>
            </a:r>
            <a:endParaRPr lang="es-MX" sz="1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4" descr="MAPA 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73" y="515174"/>
            <a:ext cx="2168811" cy="2769810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58973" y="116632"/>
            <a:ext cx="2168811" cy="369332"/>
          </a:xfrm>
          <a:prstGeom prst="rect">
            <a:avLst/>
          </a:prstGeom>
          <a:solidFill>
            <a:srgbClr val="92D050"/>
          </a:solidFill>
          <a:ln w="444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Quintana Roo</a:t>
            </a:r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33050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Datos Generales del Estado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3347864" y="7647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Extensión Territorial   </a:t>
            </a:r>
            <a:r>
              <a:rPr lang="es-MX" b="1" dirty="0" smtClean="0"/>
              <a:t>50 843 Km2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347864" y="105273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Población Total, Encuesta Intercensal 2015:   1 501 562 habitantes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3347864" y="1700808"/>
            <a:ext cx="4824536" cy="376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Densidad de población:  </a:t>
            </a:r>
            <a:r>
              <a:rPr lang="es-MX" b="1" dirty="0" smtClean="0"/>
              <a:t>29.5 </a:t>
            </a:r>
            <a:r>
              <a:rPr lang="es-MX" dirty="0" smtClean="0"/>
              <a:t>habitantes por km2 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3347864" y="19888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demográfico 2005-2010   </a:t>
            </a:r>
            <a:r>
              <a:rPr lang="es-MX" b="1" dirty="0" smtClean="0"/>
              <a:t>2.7 %</a:t>
            </a:r>
            <a:endParaRPr lang="es-MX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347864" y="227687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Viviendas Particulares habitadas  </a:t>
            </a:r>
            <a:r>
              <a:rPr lang="es-MX" b="1" dirty="0" smtClean="0"/>
              <a:t>441 200 </a:t>
            </a:r>
            <a:r>
              <a:rPr lang="es-MX" dirty="0" smtClean="0"/>
              <a:t>(EIC-2015)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347864" y="256490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 viviendas 2005-2010  </a:t>
            </a:r>
            <a:r>
              <a:rPr lang="es-MX" b="1" dirty="0" smtClean="0"/>
              <a:t>3.6% </a:t>
            </a:r>
            <a:endParaRPr lang="es-MX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28529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Actividad Principal: </a:t>
            </a:r>
            <a:r>
              <a:rPr lang="es-MX" b="1" dirty="0" smtClean="0"/>
              <a:t>Turismo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572000" y="3284984"/>
            <a:ext cx="38164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INDICADORES MACROECONOMICOS</a:t>
            </a:r>
            <a:endParaRPr lang="es-MX" b="1" dirty="0"/>
          </a:p>
        </p:txBody>
      </p:sp>
      <p:grpSp>
        <p:nvGrpSpPr>
          <p:cNvPr id="29" name="28 Grupo"/>
          <p:cNvGrpSpPr/>
          <p:nvPr/>
        </p:nvGrpSpPr>
        <p:grpSpPr>
          <a:xfrm>
            <a:off x="4283968" y="3573016"/>
            <a:ext cx="4248472" cy="369332"/>
            <a:chOff x="4572000" y="3573016"/>
            <a:chExt cx="3816424" cy="369332"/>
          </a:xfrm>
          <a:solidFill>
            <a:srgbClr val="92D050"/>
          </a:solidFill>
        </p:grpSpPr>
        <p:sp>
          <p:nvSpPr>
            <p:cNvPr id="15" name="14 CuadroTexto"/>
            <p:cNvSpPr txBox="1"/>
            <p:nvPr/>
          </p:nvSpPr>
          <p:spPr>
            <a:xfrm>
              <a:off x="4572000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2010</a:t>
              </a:r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5364088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2011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156176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2012</a:t>
              </a:r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6948264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2013</a:t>
              </a:r>
              <a:endParaRPr lang="es-MX" dirty="0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7740352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2014</a:t>
              </a:r>
              <a:endParaRPr lang="es-MX" dirty="0"/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467544" y="357301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INDICADOR</a:t>
            </a:r>
            <a:endParaRPr lang="es-MX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3942348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(</a:t>
            </a:r>
            <a:r>
              <a:rPr lang="es-MX" sz="1200" dirty="0" smtClean="0"/>
              <a:t>millones de pesos de 2008)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67544" y="422108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Per cápita (miles de </a:t>
            </a:r>
            <a:r>
              <a:rPr lang="es-MX" sz="1200" dirty="0" smtClean="0"/>
              <a:t>pesos por habitante</a:t>
            </a:r>
            <a:r>
              <a:rPr lang="es-MX" sz="1600" dirty="0" smtClean="0"/>
              <a:t>)</a:t>
            </a:r>
            <a:endParaRPr lang="es-MX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67544" y="450912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Población </a:t>
            </a:r>
            <a:r>
              <a:rPr lang="es-MX" sz="1200" dirty="0" smtClean="0"/>
              <a:t>(miles de hab, ENOE al IV Trimestre de c/año)</a:t>
            </a:r>
            <a:endParaRPr lang="es-MX" sz="12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67544" y="4797152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Inflación Acumulada Anual </a:t>
            </a:r>
            <a:r>
              <a:rPr lang="es-MX" sz="1200" dirty="0" smtClean="0"/>
              <a:t>(INEGI)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58973" y="5013176"/>
            <a:ext cx="4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Tasa de desocupación (</a:t>
            </a:r>
            <a:r>
              <a:rPr lang="es-MX" sz="1200" dirty="0" smtClean="0"/>
              <a:t>al IV Trimestre de c/año)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8973" y="5301208"/>
            <a:ext cx="425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CPP BM (</a:t>
            </a:r>
            <a:r>
              <a:rPr lang="es-MX" sz="1200" dirty="0" smtClean="0"/>
              <a:t>Costo Porcentual Promedio de Captación)</a:t>
            </a:r>
            <a:endParaRPr lang="es-MX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58973" y="5589240"/>
            <a:ext cx="404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TIIE (</a:t>
            </a:r>
            <a:r>
              <a:rPr lang="es-MX" sz="1200" dirty="0" smtClean="0"/>
              <a:t>Tasa de Interés Interbancaria de Equilibrio</a:t>
            </a:r>
            <a:r>
              <a:rPr lang="es-MX" sz="1600" dirty="0"/>
              <a:t> </a:t>
            </a:r>
            <a:r>
              <a:rPr lang="es-MX" sz="1600" dirty="0" smtClean="0"/>
              <a:t>a 28 días</a:t>
            </a:r>
            <a:endParaRPr lang="es-MX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467544" y="592779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Tipo de Cambio Peso-Dólar </a:t>
            </a:r>
            <a:r>
              <a:rPr lang="es-MX" sz="1200" dirty="0" smtClean="0"/>
              <a:t>(al 31 de dic. de c/año, Banxico)</a:t>
            </a:r>
            <a:endParaRPr lang="es-MX" sz="1200" dirty="0"/>
          </a:p>
        </p:txBody>
      </p:sp>
      <p:grpSp>
        <p:nvGrpSpPr>
          <p:cNvPr id="30" name="29 Grupo"/>
          <p:cNvGrpSpPr/>
          <p:nvPr/>
        </p:nvGrpSpPr>
        <p:grpSpPr>
          <a:xfrm>
            <a:off x="4355976" y="3913300"/>
            <a:ext cx="4104456" cy="307781"/>
            <a:chOff x="4283968" y="3573016"/>
            <a:chExt cx="4104456" cy="258859"/>
          </a:xfrm>
        </p:grpSpPr>
        <p:sp>
          <p:nvSpPr>
            <p:cNvPr id="31" name="3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175 043</a:t>
              </a:r>
              <a:endParaRPr lang="es-MX" sz="1400" dirty="0"/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185 015</a:t>
              </a:r>
              <a:endParaRPr lang="es-MX" sz="1400" dirty="0"/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197 812</a:t>
              </a:r>
              <a:endParaRPr lang="es-MX" sz="1400" dirty="0"/>
            </a:p>
          </p:txBody>
        </p:sp>
        <p:sp>
          <p:nvSpPr>
            <p:cNvPr id="34" name="3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206 222</a:t>
              </a:r>
              <a:endParaRPr lang="es-MX" sz="1400" dirty="0"/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7596336" y="3573020"/>
              <a:ext cx="79208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214 310</a:t>
              </a:r>
              <a:endParaRPr lang="es-MX" sz="1400" dirty="0"/>
            </a:p>
          </p:txBody>
        </p:sp>
      </p:grpSp>
      <p:grpSp>
        <p:nvGrpSpPr>
          <p:cNvPr id="42" name="41 Grupo"/>
          <p:cNvGrpSpPr/>
          <p:nvPr/>
        </p:nvGrpSpPr>
        <p:grpSpPr>
          <a:xfrm>
            <a:off x="4355976" y="4221088"/>
            <a:ext cx="4032448" cy="307777"/>
            <a:chOff x="4283968" y="3573016"/>
            <a:chExt cx="4032448" cy="258855"/>
          </a:xfrm>
        </p:grpSpPr>
        <p:sp>
          <p:nvSpPr>
            <p:cNvPr id="43" name="4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130.0</a:t>
              </a:r>
              <a:endParaRPr lang="es-MX" sz="1400" dirty="0"/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132.2</a:t>
              </a:r>
              <a:endParaRPr lang="es-MX" sz="1400" dirty="0"/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134.7</a:t>
              </a:r>
              <a:endParaRPr lang="es-MX" sz="1400" dirty="0"/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136.3</a:t>
              </a:r>
              <a:endParaRPr lang="es-MX" sz="1400" dirty="0"/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7740352" y="3573017"/>
              <a:ext cx="57606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sz="1400" dirty="0"/>
            </a:p>
          </p:txBody>
        </p:sp>
      </p:grpSp>
      <p:grpSp>
        <p:nvGrpSpPr>
          <p:cNvPr id="48" name="47 Grupo"/>
          <p:cNvGrpSpPr/>
          <p:nvPr/>
        </p:nvGrpSpPr>
        <p:grpSpPr>
          <a:xfrm>
            <a:off x="4355976" y="4561380"/>
            <a:ext cx="4248472" cy="307778"/>
            <a:chOff x="4283968" y="3573016"/>
            <a:chExt cx="4248472" cy="258856"/>
          </a:xfrm>
        </p:grpSpPr>
        <p:sp>
          <p:nvSpPr>
            <p:cNvPr id="49" name="4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1 346.9</a:t>
              </a:r>
              <a:endParaRPr lang="es-MX" sz="1400" dirty="0"/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1 399.9</a:t>
              </a:r>
              <a:endParaRPr lang="es-MX" sz="1400" dirty="0"/>
            </a:p>
          </p:txBody>
        </p:sp>
        <p:sp>
          <p:nvSpPr>
            <p:cNvPr id="51" name="5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1 468.5</a:t>
              </a:r>
              <a:endParaRPr lang="es-MX" sz="1400" dirty="0"/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1 513.1</a:t>
              </a:r>
              <a:endParaRPr lang="es-MX" sz="1400" dirty="0"/>
            </a:p>
          </p:txBody>
        </p:sp>
        <p:sp>
          <p:nvSpPr>
            <p:cNvPr id="53" name="52 CuadroTexto"/>
            <p:cNvSpPr txBox="1"/>
            <p:nvPr/>
          </p:nvSpPr>
          <p:spPr>
            <a:xfrm>
              <a:off x="7650682" y="3573017"/>
              <a:ext cx="88175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  1 546.9</a:t>
              </a:r>
              <a:endParaRPr lang="es-MX" sz="1400" dirty="0"/>
            </a:p>
          </p:txBody>
        </p:sp>
      </p:grpSp>
      <p:grpSp>
        <p:nvGrpSpPr>
          <p:cNvPr id="54" name="53 Grupo"/>
          <p:cNvGrpSpPr/>
          <p:nvPr/>
        </p:nvGrpSpPr>
        <p:grpSpPr>
          <a:xfrm>
            <a:off x="4358940" y="4812537"/>
            <a:ext cx="4032448" cy="307776"/>
            <a:chOff x="4283968" y="3573016"/>
            <a:chExt cx="4032448" cy="258856"/>
          </a:xfrm>
        </p:grpSpPr>
        <p:sp>
          <p:nvSpPr>
            <p:cNvPr id="55" name="5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4.4</a:t>
              </a:r>
              <a:endParaRPr lang="es-MX" sz="1400" dirty="0"/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3.82</a:t>
              </a:r>
              <a:endParaRPr lang="es-MX" sz="1400" dirty="0"/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3.57</a:t>
              </a:r>
              <a:endParaRPr lang="es-MX" sz="14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3.97</a:t>
              </a:r>
              <a:endParaRPr lang="es-MX" sz="1400" dirty="0"/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4.08</a:t>
              </a:r>
              <a:endParaRPr lang="es-MX" sz="1400" dirty="0"/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4355976" y="5065440"/>
            <a:ext cx="4032448" cy="307776"/>
            <a:chOff x="4283968" y="3573016"/>
            <a:chExt cx="4032448" cy="258856"/>
          </a:xfrm>
        </p:grpSpPr>
        <p:sp>
          <p:nvSpPr>
            <p:cNvPr id="61" name="6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5.0</a:t>
              </a:r>
              <a:endParaRPr lang="es-MX" sz="1400" dirty="0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3" name="6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4.3</a:t>
              </a:r>
              <a:endParaRPr lang="es-MX" sz="1400" dirty="0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4.7</a:t>
              </a:r>
              <a:endParaRPr lang="es-MX" sz="1400" dirty="0"/>
            </a:p>
          </p:txBody>
        </p:sp>
      </p:grpSp>
      <p:grpSp>
        <p:nvGrpSpPr>
          <p:cNvPr id="72" name="71 Grupo"/>
          <p:cNvGrpSpPr/>
          <p:nvPr/>
        </p:nvGrpSpPr>
        <p:grpSpPr>
          <a:xfrm>
            <a:off x="4355976" y="5624373"/>
            <a:ext cx="4032448" cy="307776"/>
            <a:chOff x="4283968" y="3573016"/>
            <a:chExt cx="4032448" cy="258856"/>
          </a:xfrm>
        </p:grpSpPr>
        <p:sp>
          <p:nvSpPr>
            <p:cNvPr id="73" name="7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4.87</a:t>
              </a:r>
              <a:endParaRPr lang="es-MX" sz="1400" dirty="0"/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4.79</a:t>
              </a:r>
              <a:endParaRPr lang="es-MX" sz="1400" dirty="0"/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4.84</a:t>
              </a:r>
              <a:endParaRPr lang="es-MX" sz="1400" dirty="0"/>
            </a:p>
          </p:txBody>
        </p:sp>
        <p:sp>
          <p:nvSpPr>
            <p:cNvPr id="76" name="7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3.79</a:t>
              </a:r>
              <a:endParaRPr lang="es-MX" sz="1400" dirty="0"/>
            </a:p>
          </p:txBody>
        </p:sp>
        <p:sp>
          <p:nvSpPr>
            <p:cNvPr id="77" name="76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3.31</a:t>
              </a:r>
              <a:endParaRPr lang="es-MX" sz="1400" dirty="0"/>
            </a:p>
          </p:txBody>
        </p:sp>
      </p:grpSp>
      <p:grpSp>
        <p:nvGrpSpPr>
          <p:cNvPr id="78" name="77 Grupo"/>
          <p:cNvGrpSpPr/>
          <p:nvPr/>
        </p:nvGrpSpPr>
        <p:grpSpPr>
          <a:xfrm>
            <a:off x="4355976" y="5316597"/>
            <a:ext cx="4032448" cy="307776"/>
            <a:chOff x="4283968" y="3573016"/>
            <a:chExt cx="4032448" cy="258856"/>
          </a:xfrm>
        </p:grpSpPr>
        <p:sp>
          <p:nvSpPr>
            <p:cNvPr id="79" name="7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3.28</a:t>
              </a:r>
              <a:endParaRPr lang="es-MX" sz="1400" dirty="0"/>
            </a:p>
          </p:txBody>
        </p:sp>
        <p:sp>
          <p:nvSpPr>
            <p:cNvPr id="80" name="7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3.25</a:t>
              </a:r>
              <a:endParaRPr lang="es-MX" sz="1400" dirty="0"/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3.26</a:t>
              </a:r>
              <a:endParaRPr lang="es-MX" sz="1400" dirty="0"/>
            </a:p>
          </p:txBody>
        </p:sp>
        <p:sp>
          <p:nvSpPr>
            <p:cNvPr id="82" name="8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2.64</a:t>
              </a:r>
              <a:endParaRPr lang="es-MX" sz="1400" dirty="0"/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2.15</a:t>
              </a:r>
              <a:endParaRPr lang="es-MX" sz="1400" dirty="0"/>
            </a:p>
          </p:txBody>
        </p:sp>
      </p:grpSp>
      <p:grpSp>
        <p:nvGrpSpPr>
          <p:cNvPr id="84" name="83 Grupo"/>
          <p:cNvGrpSpPr/>
          <p:nvPr/>
        </p:nvGrpSpPr>
        <p:grpSpPr>
          <a:xfrm>
            <a:off x="4355976" y="6001539"/>
            <a:ext cx="4320480" cy="307778"/>
            <a:chOff x="4283968" y="3573016"/>
            <a:chExt cx="4032448" cy="258858"/>
          </a:xfrm>
        </p:grpSpPr>
        <p:sp>
          <p:nvSpPr>
            <p:cNvPr id="85" name="8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12.3496</a:t>
              </a:r>
              <a:endParaRPr lang="es-MX" sz="1400" dirty="0"/>
            </a:p>
          </p:txBody>
        </p:sp>
        <p:sp>
          <p:nvSpPr>
            <p:cNvPr id="86" name="85 CuadroTexto"/>
            <p:cNvSpPr txBox="1"/>
            <p:nvPr/>
          </p:nvSpPr>
          <p:spPr>
            <a:xfrm>
              <a:off x="5090458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13.9476</a:t>
              </a:r>
              <a:endParaRPr lang="es-MX" sz="1400" dirty="0"/>
            </a:p>
          </p:txBody>
        </p:sp>
        <p:sp>
          <p:nvSpPr>
            <p:cNvPr id="87" name="86 CuadroTexto"/>
            <p:cNvSpPr txBox="1"/>
            <p:nvPr/>
          </p:nvSpPr>
          <p:spPr>
            <a:xfrm>
              <a:off x="5829740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12.9658</a:t>
              </a:r>
              <a:endParaRPr lang="es-MX" sz="1400" dirty="0"/>
            </a:p>
          </p:txBody>
        </p:sp>
        <p:sp>
          <p:nvSpPr>
            <p:cNvPr id="88" name="87 CuadroTexto"/>
            <p:cNvSpPr txBox="1"/>
            <p:nvPr/>
          </p:nvSpPr>
          <p:spPr>
            <a:xfrm>
              <a:off x="6636229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13.0843</a:t>
              </a:r>
              <a:endParaRPr lang="es-MX" sz="1400" dirty="0"/>
            </a:p>
          </p:txBody>
        </p:sp>
        <p:sp>
          <p:nvSpPr>
            <p:cNvPr id="89" name="88 CuadroTexto"/>
            <p:cNvSpPr txBox="1"/>
            <p:nvPr/>
          </p:nvSpPr>
          <p:spPr>
            <a:xfrm>
              <a:off x="7512693" y="3573017"/>
              <a:ext cx="803723" cy="258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14.71</a:t>
              </a:r>
              <a:endParaRPr lang="es-MX" sz="1400" dirty="0"/>
            </a:p>
          </p:txBody>
        </p:sp>
      </p:grpSp>
      <p:sp>
        <p:nvSpPr>
          <p:cNvPr id="91" name="90 CuadroTexto"/>
          <p:cNvSpPr txBox="1"/>
          <p:nvPr/>
        </p:nvSpPr>
        <p:spPr>
          <a:xfrm>
            <a:off x="7740352" y="422108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138.5</a:t>
            </a:r>
          </a:p>
        </p:txBody>
      </p:sp>
    </p:spTree>
    <p:extLst>
      <p:ext uri="{BB962C8B-B14F-4D97-AF65-F5344CB8AC3E}">
        <p14:creationId xmlns:p14="http://schemas.microsoft.com/office/powerpoint/2010/main" val="11736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 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683568" y="63396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Actividades Económicas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736204" y="1003296"/>
            <a:ext cx="772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Agropecuarias, Forestales y Pesqueras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683568" y="206084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Censo Agropecuario  2007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899592" y="2407891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de Producción: </a:t>
            </a:r>
            <a:r>
              <a:rPr lang="es-MX" sz="1200" b="1" dirty="0" smtClean="0"/>
              <a:t>32 424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99592" y="268489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Superficie: </a:t>
            </a:r>
            <a:r>
              <a:rPr lang="es-MX" sz="1200" b="1" dirty="0" smtClean="0"/>
              <a:t>977 662 </a:t>
            </a:r>
            <a:r>
              <a:rPr lang="es-MX" sz="1200" dirty="0" smtClean="0"/>
              <a:t>has.</a:t>
            </a:r>
          </a:p>
          <a:p>
            <a:r>
              <a:rPr lang="es-MX" sz="1600" dirty="0" smtClean="0"/>
              <a:t>  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99592" y="294650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con actividad: </a:t>
            </a:r>
            <a:r>
              <a:rPr lang="es-MX" sz="1200" b="1" dirty="0" smtClean="0"/>
              <a:t>26 781</a:t>
            </a:r>
            <a:endParaRPr lang="es-MX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899592" y="3223499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con actividad: </a:t>
            </a:r>
            <a:r>
              <a:rPr lang="es-MX" sz="1200" b="1" dirty="0" smtClean="0"/>
              <a:t>533 238 </a:t>
            </a:r>
            <a:r>
              <a:rPr lang="es-MX" sz="1200" dirty="0" smtClean="0"/>
              <a:t>has.</a:t>
            </a:r>
            <a:endParaRPr lang="es-MX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350049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Agrícola </a:t>
            </a:r>
            <a:r>
              <a:rPr lang="es-MX" b="1" dirty="0" smtClean="0"/>
              <a:t>2014</a:t>
            </a:r>
            <a:r>
              <a:rPr lang="es-MX" sz="1200" dirty="0" smtClean="0"/>
              <a:t> </a:t>
            </a:r>
            <a:r>
              <a:rPr lang="es-MX" sz="1200" dirty="0"/>
              <a:t>(</a:t>
            </a:r>
            <a:r>
              <a:rPr lang="es-MX" sz="1200" dirty="0" smtClean="0"/>
              <a:t>cíclicos + perennes</a:t>
            </a:r>
            <a:r>
              <a:rPr lang="es-MX" sz="1200" b="1" dirty="0" smtClean="0"/>
              <a:t>)</a:t>
            </a:r>
            <a:endParaRPr lang="es-MX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99592" y="378904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Sembrada: </a:t>
            </a:r>
            <a:r>
              <a:rPr lang="es-MX" sz="1200" b="1" dirty="0"/>
              <a:t>135,552.3</a:t>
            </a:r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4016097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Cosechada: 100 844 has. </a:t>
            </a:r>
            <a:endParaRPr lang="es-MX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899592" y="41914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Producción:  </a:t>
            </a:r>
            <a:r>
              <a:rPr lang="es-MX" sz="1200" b="1" dirty="0" smtClean="0"/>
              <a:t>1,510,983.7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827584" y="48598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Ganadería 2014 </a:t>
            </a:r>
            <a:r>
              <a:rPr lang="es-MX" sz="1200" dirty="0" smtClean="0"/>
              <a:t>(anual )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971600" y="5168225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Bovino:</a:t>
            </a:r>
            <a:r>
              <a:rPr lang="es-MX" sz="1200" dirty="0" smtClean="0"/>
              <a:t> 6 926 ton.</a:t>
            </a:r>
            <a:endParaRPr lang="es-MX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87364" y="5343599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164 592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987364" y="57442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32446" y="4584357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419872" y="20608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Porcino:</a:t>
            </a:r>
            <a:r>
              <a:rPr lang="es-MX" sz="1200" dirty="0" smtClean="0"/>
              <a:t> </a:t>
            </a:r>
            <a:r>
              <a:rPr lang="es-MX" sz="1200" b="1" dirty="0" smtClean="0"/>
              <a:t>7 301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419872" y="2272402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202 760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419872" y="263691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23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419872" y="3069610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Ovino:</a:t>
            </a:r>
            <a:r>
              <a:rPr lang="es-MX" sz="1200" dirty="0" smtClean="0"/>
              <a:t> </a:t>
            </a:r>
            <a:r>
              <a:rPr lang="es-MX" sz="1200" b="1" dirty="0" smtClean="0"/>
              <a:t>731 ton.</a:t>
            </a:r>
            <a:endParaRPr lang="es-MX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419872" y="3269665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20 212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3685164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26</a:t>
            </a:r>
            <a:endParaRPr lang="es-MX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19872" y="40852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Caprino</a:t>
            </a:r>
            <a:r>
              <a:rPr lang="es-MX" sz="1200" dirty="0" smtClean="0"/>
              <a:t>: </a:t>
            </a:r>
            <a:r>
              <a:rPr lang="es-MX" sz="1200" b="1" dirty="0" smtClean="0"/>
              <a:t>62</a:t>
            </a:r>
            <a:r>
              <a:rPr lang="es-MX" sz="1200" dirty="0" smtClean="0"/>
              <a:t> ton.</a:t>
            </a:r>
            <a:endParaRPr lang="es-MX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1357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1 522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419872" y="47213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28</a:t>
            </a:r>
            <a:endParaRPr lang="es-MX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19872" y="506660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Aves (gallinas y guajolotes):</a:t>
            </a:r>
            <a:r>
              <a:rPr lang="es-MX" sz="1200" dirty="0" smtClean="0"/>
              <a:t> </a:t>
            </a:r>
            <a:r>
              <a:rPr lang="es-MX" sz="1200" b="1" dirty="0" smtClean="0"/>
              <a:t>5 082 </a:t>
            </a:r>
            <a:r>
              <a:rPr lang="es-MX" sz="1200" dirty="0" smtClean="0"/>
              <a:t>ton.</a:t>
            </a:r>
            <a:endParaRPr lang="es-MX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419872" y="5445224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131 734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413572" y="587727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25</a:t>
            </a:r>
            <a:endParaRPr lang="es-MX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19888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Forestal 2013</a:t>
            </a:r>
            <a:endParaRPr lang="es-MX" dirty="0"/>
          </a:p>
        </p:txBody>
      </p:sp>
      <p:sp>
        <p:nvSpPr>
          <p:cNvPr id="37" name="36 CuadroTexto"/>
          <p:cNvSpPr txBox="1"/>
          <p:nvPr/>
        </p:nvSpPr>
        <p:spPr>
          <a:xfrm>
            <a:off x="5580112" y="22768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preciosas:  </a:t>
            </a:r>
            <a:r>
              <a:rPr lang="es-MX" sz="1200" b="1" dirty="0" smtClean="0"/>
              <a:t>6 016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580112" y="249289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</a:t>
            </a:r>
            <a:endParaRPr lang="es-MX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580112" y="2913911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comunes: </a:t>
            </a:r>
            <a:r>
              <a:rPr lang="es-MX" sz="1200" b="1" dirty="0" smtClean="0"/>
              <a:t>32 007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580112" y="31409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5508104" y="37273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Pesquera 2014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580112" y="407773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total</a:t>
            </a:r>
            <a:r>
              <a:rPr lang="es-MX" sz="1200" b="1" dirty="0" smtClean="0"/>
              <a:t>: 3 791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5580112" y="465313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19</a:t>
            </a:r>
            <a:endParaRPr lang="es-MX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8011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160 537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5580112" y="5043171"/>
            <a:ext cx="3210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de Langosta</a:t>
            </a:r>
            <a:r>
              <a:rPr lang="es-MX" sz="1200" b="1" dirty="0" smtClean="0"/>
              <a:t>: 278.5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5580112" y="5229200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46 712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580112" y="56057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67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820222"/>
              </p:ext>
            </p:extLst>
          </p:nvPr>
        </p:nvGraphicFramePr>
        <p:xfrm>
          <a:off x="467544" y="1628800"/>
          <a:ext cx="3600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539552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Producto Interno Bruto </a:t>
            </a:r>
            <a:endParaRPr lang="es-MX" sz="900" b="1" dirty="0" smtClean="0"/>
          </a:p>
          <a:p>
            <a:pPr algn="ctr"/>
            <a:r>
              <a:rPr lang="es-MX" sz="1400" dirty="0" smtClean="0"/>
              <a:t>(Millones de pesos)</a:t>
            </a:r>
          </a:p>
          <a:p>
            <a:pPr algn="ctr"/>
            <a:r>
              <a:rPr lang="es-MX" sz="1400" b="1" dirty="0" smtClean="0"/>
              <a:t>A precios corrientes</a:t>
            </a:r>
            <a:endParaRPr lang="es-MX" sz="1400" b="1" dirty="0"/>
          </a:p>
        </p:txBody>
      </p:sp>
      <p:graphicFrame>
        <p:nvGraphicFramePr>
          <p:cNvPr id="7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140309"/>
              </p:ext>
            </p:extLst>
          </p:nvPr>
        </p:nvGraphicFramePr>
        <p:xfrm>
          <a:off x="4211960" y="102079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868144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P</a:t>
            </a:r>
            <a:r>
              <a:rPr lang="es-MX" b="1" dirty="0" smtClean="0"/>
              <a:t>roducto Interno Bruto</a:t>
            </a:r>
          </a:p>
          <a:p>
            <a:pPr algn="ctr"/>
            <a:r>
              <a:rPr lang="es-MX" sz="1400" dirty="0" smtClean="0"/>
              <a:t>Precios corrientes 2013</a:t>
            </a:r>
          </a:p>
          <a:p>
            <a:pPr algn="ctr"/>
            <a:r>
              <a:rPr lang="es-MX" sz="1400" dirty="0" smtClean="0"/>
              <a:t>Miles de millones de dólares USA</a:t>
            </a:r>
            <a:endParaRPr lang="es-MX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572000" y="3717032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Datos del Banco Mundial, México el INEGI.</a:t>
            </a:r>
          </a:p>
          <a:p>
            <a:r>
              <a:rPr lang="es-MX" sz="1000" dirty="0" smtClean="0"/>
              <a:t>Para Nicaragua, los datos son del  2012.</a:t>
            </a:r>
            <a:endParaRPr lang="es-MX" sz="10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12956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 smtClean="0"/>
              <a:t>2014</a:t>
            </a:r>
            <a:r>
              <a:rPr lang="es-MX" sz="10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10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99592" y="11663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Tamaño de la economía del Estado de Quintana Roo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94536"/>
              </p:ext>
            </p:extLst>
          </p:nvPr>
        </p:nvGraphicFramePr>
        <p:xfrm>
          <a:off x="4572000" y="4437112"/>
          <a:ext cx="4176463" cy="2034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363"/>
                <a:gridCol w="1943100"/>
              </a:tblGrid>
              <a:tr h="2381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Principales variables socioeconómicas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Variable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Dato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Población (Encuesta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intercensal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2015</a:t>
                      </a:r>
                      <a:r>
                        <a:rPr lang="es-MX" sz="1100" u="none" strike="noStrike" dirty="0" smtClean="0">
                          <a:effectLst/>
                        </a:rPr>
                        <a:t>)</a:t>
                      </a:r>
                    </a:p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1 501 562 (1.3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% del total nacional)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Numero de </a:t>
                      </a:r>
                      <a:r>
                        <a:rPr lang="es-MX" sz="1100" u="none" strike="noStrike" dirty="0" err="1" smtClean="0">
                          <a:effectLst/>
                        </a:rPr>
                        <a:t>Viv</a:t>
                      </a:r>
                      <a:r>
                        <a:rPr lang="es-MX" sz="1100" u="none" strike="noStrike" dirty="0" smtClean="0">
                          <a:effectLst/>
                        </a:rPr>
                        <a:t>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Part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. Habitadas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441 200</a:t>
                      </a:r>
                      <a:endParaRPr lang="es-MX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Número de municipios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Producto Interno Bruto Estatal, 2014 (millones de pesos a precios de 2008)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214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310.6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A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precios corrientes</a:t>
                      </a:r>
                      <a:r>
                        <a:rPr lang="es-MX" sz="1100" u="none" strike="noStrike" dirty="0">
                          <a:effectLst/>
                        </a:rPr>
                        <a:t> </a:t>
                      </a:r>
                      <a:r>
                        <a:rPr lang="es-MX" sz="1100" u="none" strike="noStrike" dirty="0" smtClean="0">
                          <a:effectLst/>
                        </a:rPr>
                        <a:t> (millones de pesos)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  <a:r>
                        <a:rPr lang="es-MX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742.5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Fuente: Elaboración Propia con datos del INEGI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683568" y="42210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Producto Interno Bruto 2014 de los estados de la Península de Yucatán . Millones de </a:t>
            </a:r>
            <a:r>
              <a:rPr lang="es-MX" sz="1200" b="1" dirty="0" smtClean="0"/>
              <a:t>pesos constantes </a:t>
            </a:r>
            <a:r>
              <a:rPr lang="es-MX" sz="1200" dirty="0" smtClean="0"/>
              <a:t>de 2008</a:t>
            </a:r>
            <a:endParaRPr lang="es-MX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568" y="6165884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Fuente: Elaboración propia con datos del INEGI</a:t>
            </a:r>
            <a:endParaRPr lang="es-MX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843808" y="3429000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Total </a:t>
            </a:r>
            <a:r>
              <a:rPr lang="es-MX" sz="1000" b="1" dirty="0" smtClean="0"/>
              <a:t>263 742.5</a:t>
            </a:r>
            <a:endParaRPr lang="es-MX" sz="1000" b="1" dirty="0"/>
          </a:p>
        </p:txBody>
      </p:sp>
      <p:graphicFrame>
        <p:nvGraphicFramePr>
          <p:cNvPr id="17" name="4 Gráfico"/>
          <p:cNvGraphicFramePr/>
          <p:nvPr/>
        </p:nvGraphicFramePr>
        <p:xfrm>
          <a:off x="755576" y="4797152"/>
          <a:ext cx="309634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17 CuadroTexto"/>
          <p:cNvSpPr txBox="1"/>
          <p:nvPr/>
        </p:nvSpPr>
        <p:spPr>
          <a:xfrm>
            <a:off x="1547664" y="530120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dirty="0" smtClean="0"/>
              <a:t>2014</a:t>
            </a:r>
            <a:r>
              <a:rPr lang="es-MX" sz="9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9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4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s-MX" sz="2000" dirty="0" smtClean="0"/>
              <a:t>Actividades Secundarias de Quintana Roo</a:t>
            </a:r>
            <a:endParaRPr lang="es-MX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4918782" y="11862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 43 978  </a:t>
            </a:r>
            <a:endParaRPr lang="es-MX" sz="1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83568" y="5486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Censos Económicos 2014, (Datos Oportunos)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4932040" y="1412776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Personal </a:t>
            </a:r>
            <a:r>
              <a:rPr lang="es-MX" sz="1400" dirty="0" smtClean="0"/>
              <a:t>Ocupado     335 985  </a:t>
            </a:r>
            <a:endParaRPr lang="es-MX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788024" y="211369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 smtClean="0"/>
              <a:t>141 901 388  (miles de pesos).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8024" y="16288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servicios </a:t>
            </a:r>
            <a:r>
              <a:rPr lang="es-MX" sz="1400" dirty="0" smtClean="0"/>
              <a:t>193 379 472 (miles de pesos).</a:t>
            </a:r>
            <a:endParaRPr lang="es-MX" sz="1400" dirty="0"/>
          </a:p>
        </p:txBody>
      </p:sp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917630"/>
              </p:ext>
            </p:extLst>
          </p:nvPr>
        </p:nvGraphicFramePr>
        <p:xfrm>
          <a:off x="4211960" y="27426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4799980" y="5664180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2013 por tamaño</a:t>
            </a:r>
            <a:endParaRPr lang="es-MX" dirty="0"/>
          </a:p>
        </p:txBody>
      </p:sp>
      <p:graphicFrame>
        <p:nvGraphicFramePr>
          <p:cNvPr id="10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364818"/>
              </p:ext>
            </p:extLst>
          </p:nvPr>
        </p:nvGraphicFramePr>
        <p:xfrm>
          <a:off x="683568" y="3068960"/>
          <a:ext cx="36901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683568" y="5661248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2008 por tamaño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27584" y="13291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38 794   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27584" y="1566664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308 477   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27584" y="17812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</a:t>
            </a:r>
            <a:r>
              <a:rPr lang="es-MX" sz="1400" dirty="0" smtClean="0"/>
              <a:t>servicios162 158 053  (miles de pesos).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27584" y="23325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/>
              <a:t> </a:t>
            </a:r>
            <a:r>
              <a:rPr lang="es-MX" sz="1400" dirty="0" smtClean="0"/>
              <a:t>117 271 823 (miles de pesos).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59903" y="971436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MX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664359" y="899428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2013</a:t>
            </a:r>
            <a:endParaRPr lang="es-MX" dirty="0"/>
          </a:p>
        </p:txBody>
      </p:sp>
      <p:sp>
        <p:nvSpPr>
          <p:cNvPr id="19" name="18 CuadroTexto"/>
          <p:cNvSpPr txBox="1"/>
          <p:nvPr/>
        </p:nvSpPr>
        <p:spPr>
          <a:xfrm>
            <a:off x="827584" y="616530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 smtClean="0"/>
              <a:t>Los Censos Económicos se hicieron en 2014 con datos 2013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827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Servicios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827584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Turismo 2014</a:t>
            </a:r>
            <a:endParaRPr lang="es-MX" dirty="0"/>
          </a:p>
        </p:txBody>
      </p:sp>
      <p:sp>
        <p:nvSpPr>
          <p:cNvPr id="3" name="2 CuadroTexto"/>
          <p:cNvSpPr txBox="1"/>
          <p:nvPr/>
        </p:nvSpPr>
        <p:spPr>
          <a:xfrm>
            <a:off x="827584" y="1700808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Hoteles   </a:t>
            </a:r>
            <a:r>
              <a:rPr lang="es-MX" sz="1400" b="1" dirty="0" smtClean="0"/>
              <a:t>931 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1254532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Infraestructura Hotelera</a:t>
            </a:r>
          </a:p>
          <a:p>
            <a:pPr algn="ctr"/>
            <a:r>
              <a:rPr lang="es-MX" sz="900" b="1" dirty="0" smtClean="0"/>
              <a:t>(diciembre )</a:t>
            </a:r>
            <a:endParaRPr lang="es-MX" sz="9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195736" y="170080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Cuartos  </a:t>
            </a:r>
            <a:r>
              <a:rPr lang="es-MX" sz="1400" b="1" dirty="0" smtClean="0"/>
              <a:t>88 280</a:t>
            </a:r>
            <a:endParaRPr lang="es-MX" sz="1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2000" y="11967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Afluencia a Zonas Arqueológicas    </a:t>
            </a:r>
          </a:p>
          <a:p>
            <a:pPr algn="ctr"/>
            <a:r>
              <a:rPr lang="es-MX" sz="1400" dirty="0" smtClean="0"/>
              <a:t> </a:t>
            </a:r>
            <a:r>
              <a:rPr lang="es-MX" sz="1400" b="1" dirty="0" smtClean="0"/>
              <a:t>2 142 702    Personas</a:t>
            </a:r>
            <a:endParaRPr lang="es-MX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7031496" y="3212976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14 497 251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860032" y="22982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Turistas</a:t>
            </a:r>
            <a:endParaRPr lang="es-MX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882480" y="2606046"/>
            <a:ext cx="192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Visitantes en Crucero</a:t>
            </a:r>
            <a:endParaRPr lang="es-MX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60032" y="29138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México- Belice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80012" y="1990492"/>
            <a:ext cx="349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Turistas y visitantes que visitaron el Estado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860032" y="31409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</a:t>
            </a:r>
            <a:endParaRPr lang="es-MX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959488" y="26215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 </a:t>
            </a:r>
            <a:r>
              <a:rPr lang="es-MX" sz="1400" dirty="0" smtClean="0"/>
              <a:t>  3 821  533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959488" y="229826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 10 137  509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247520" y="29051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538 209  </a:t>
            </a:r>
            <a:endParaRPr lang="es-MX" sz="1400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7164288" y="3212976"/>
            <a:ext cx="780864" cy="0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827584" y="2190547"/>
            <a:ext cx="27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Ocupación Hotelera Promedio </a:t>
            </a:r>
            <a:r>
              <a:rPr lang="es-MX" sz="1400" b="1" dirty="0" smtClean="0"/>
              <a:t>69.2% </a:t>
            </a:r>
            <a:endParaRPr lang="es-MX" sz="14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71600" y="2775487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Estadía (días promedio) </a:t>
            </a:r>
            <a:r>
              <a:rPr lang="es-MX" sz="1400" b="1" dirty="0" smtClean="0"/>
              <a:t>3.6</a:t>
            </a:r>
            <a:endParaRPr lang="es-MX" sz="14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971600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Derrama Económica </a:t>
            </a:r>
          </a:p>
          <a:p>
            <a:pPr algn="ctr"/>
            <a:r>
              <a:rPr lang="es-MX" sz="1400" b="1" dirty="0" smtClean="0"/>
              <a:t>8 258.9 </a:t>
            </a:r>
            <a:r>
              <a:rPr lang="es-MX" sz="1400" dirty="0" smtClean="0"/>
              <a:t>(millones de dólares)</a:t>
            </a:r>
            <a:endParaRPr lang="es-MX" sz="1400" dirty="0"/>
          </a:p>
        </p:txBody>
      </p:sp>
      <p:graphicFrame>
        <p:nvGraphicFramePr>
          <p:cNvPr id="42" name="3 Gráfico"/>
          <p:cNvGraphicFramePr/>
          <p:nvPr/>
        </p:nvGraphicFramePr>
        <p:xfrm>
          <a:off x="755576" y="4149080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1 Gráfico"/>
          <p:cNvGraphicFramePr/>
          <p:nvPr/>
        </p:nvGraphicFramePr>
        <p:xfrm>
          <a:off x="4781550" y="4221088"/>
          <a:ext cx="3143249" cy="2265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1043608" y="364502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Cuartos de Hotel por principales Entidades Federativas 2013</a:t>
            </a:r>
            <a:endParaRPr lang="es-MX" sz="1400" b="1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716016" y="3573016"/>
            <a:ext cx="365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Centros de hospedaje por principales Entidades Federativas 2013</a:t>
            </a:r>
            <a:endParaRPr lang="es-MX" sz="1400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67544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</a:t>
            </a:r>
            <a:r>
              <a:rPr lang="es-MX" sz="900" b="1" dirty="0" err="1" smtClean="0"/>
              <a:t>Ier</a:t>
            </a:r>
            <a:r>
              <a:rPr lang="es-MX" sz="900" b="1" dirty="0" smtClean="0"/>
              <a:t>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49" name="48 CuadroTexto"/>
          <p:cNvSpPr txBox="1"/>
          <p:nvPr/>
        </p:nvSpPr>
        <p:spPr>
          <a:xfrm>
            <a:off x="7596336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4o.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52" name="51 CuadroTexto"/>
          <p:cNvSpPr txBox="1"/>
          <p:nvPr/>
        </p:nvSpPr>
        <p:spPr>
          <a:xfrm>
            <a:off x="611560" y="6309320"/>
            <a:ext cx="4680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 AE y G por entidad federativa.  </a:t>
            </a:r>
            <a:endParaRPr lang="es-MX" sz="8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148064" y="515719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 smtClean="0"/>
              <a:t>24 </a:t>
            </a:r>
          </a:p>
          <a:p>
            <a:pPr algn="ctr"/>
            <a:r>
              <a:rPr lang="es-MX" sz="800" dirty="0" smtClean="0"/>
              <a:t>Estados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25777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Salud 2014</a:t>
            </a:r>
            <a:endParaRPr lang="es-MX" dirty="0"/>
          </a:p>
        </p:txBody>
      </p:sp>
      <p:sp>
        <p:nvSpPr>
          <p:cNvPr id="6" name="5 Marcador de contenido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25070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Total de Unidades Médicas de las</a:t>
            </a:r>
          </a:p>
          <a:p>
            <a:r>
              <a:rPr lang="es-MX" sz="1400" dirty="0" smtClean="0"/>
              <a:t> Instituciones del Sector Público  </a:t>
            </a:r>
            <a:r>
              <a:rPr lang="es-MX" sz="1400" b="1" dirty="0" smtClean="0"/>
              <a:t>257</a:t>
            </a:r>
            <a:endParaRPr lang="es-MX" sz="1400" b="1" dirty="0"/>
          </a:p>
        </p:txBody>
      </p:sp>
      <p:sp>
        <p:nvSpPr>
          <p:cNvPr id="7" name="6 Abrir llave"/>
          <p:cNvSpPr/>
          <p:nvPr/>
        </p:nvSpPr>
        <p:spPr>
          <a:xfrm>
            <a:off x="3563888" y="1556792"/>
            <a:ext cx="1960004" cy="6585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5091844" y="148478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consulta Externa  </a:t>
            </a:r>
            <a:r>
              <a:rPr lang="es-MX" sz="1400" b="1" dirty="0" smtClean="0"/>
              <a:t>237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5076056" y="1681063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General  </a:t>
            </a:r>
            <a:r>
              <a:rPr lang="es-MX" sz="1400" b="1" dirty="0" smtClean="0"/>
              <a:t>16</a:t>
            </a:r>
            <a:endParaRPr lang="es-MX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76056" y="189708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Especializada   </a:t>
            </a:r>
            <a:r>
              <a:rPr lang="es-MX" sz="1400" b="1" dirty="0" smtClean="0"/>
              <a:t>4</a:t>
            </a:r>
            <a:endParaRPr lang="es-MX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7544" y="377974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Personal Médico</a:t>
            </a:r>
            <a:endParaRPr lang="es-MX" dirty="0"/>
          </a:p>
        </p:txBody>
      </p:sp>
      <p:sp>
        <p:nvSpPr>
          <p:cNvPr id="12" name="11 Abrir llave"/>
          <p:cNvSpPr/>
          <p:nvPr/>
        </p:nvSpPr>
        <p:spPr>
          <a:xfrm>
            <a:off x="2339752" y="3429000"/>
            <a:ext cx="864096" cy="1675928"/>
          </a:xfrm>
          <a:prstGeom prst="leftBrace">
            <a:avLst>
              <a:gd name="adj1" fmla="val 8333"/>
              <a:gd name="adj2" fmla="val 3257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CuadroTexto"/>
          <p:cNvSpPr txBox="1"/>
          <p:nvPr/>
        </p:nvSpPr>
        <p:spPr>
          <a:xfrm>
            <a:off x="3275856" y="3429000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Generales Y/o Familiares   676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75856" y="3717032"/>
            <a:ext cx="262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Especialistas   1 348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275856" y="4005064"/>
            <a:ext cx="174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Residentes    138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75856" y="4273351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Internos y Pasantes  189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75856" y="4797152"/>
            <a:ext cx="3040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En labores administrativas  194</a:t>
            </a:r>
            <a:endParaRPr lang="es-MX" sz="1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64632" y="4509120"/>
            <a:ext cx="3899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Odontólogos   134</a:t>
            </a:r>
            <a:endParaRPr lang="es-MX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1166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Comunicaciones y Transportes</a:t>
            </a:r>
            <a:endParaRPr lang="es-MX" dirty="0"/>
          </a:p>
        </p:txBody>
      </p:sp>
      <p:graphicFrame>
        <p:nvGraphicFramePr>
          <p:cNvPr id="2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470916"/>
              </p:ext>
            </p:extLst>
          </p:nvPr>
        </p:nvGraphicFramePr>
        <p:xfrm>
          <a:off x="251520" y="22048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4741724"/>
              </p:ext>
            </p:extLst>
          </p:nvPr>
        </p:nvGraphicFramePr>
        <p:xfrm>
          <a:off x="4788024" y="2373546"/>
          <a:ext cx="3888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29 Rectángulo"/>
          <p:cNvSpPr/>
          <p:nvPr/>
        </p:nvSpPr>
        <p:spPr>
          <a:xfrm>
            <a:off x="6588224" y="2060848"/>
            <a:ext cx="165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Tipo de servicio</a:t>
            </a:r>
          </a:p>
        </p:txBody>
      </p:sp>
      <p:sp>
        <p:nvSpPr>
          <p:cNvPr id="31" name="30 Rectángulo"/>
          <p:cNvSpPr/>
          <p:nvPr/>
        </p:nvSpPr>
        <p:spPr>
          <a:xfrm>
            <a:off x="1619672" y="2123564"/>
            <a:ext cx="1806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Clase de vehículo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699792" y="836712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Vehículos de motor registrados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4031940" y="14847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2014</a:t>
            </a:r>
            <a:endParaRPr lang="es-MX" dirty="0"/>
          </a:p>
        </p:txBody>
      </p:sp>
      <p:pic>
        <p:nvPicPr>
          <p:cNvPr id="1026" name="Picture 2" descr="http://www.elespectador.com.mx/wp-content/uploads/2011/04/AUTOBUS-DE-PASAJER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26" y="4581128"/>
            <a:ext cx="332746" cy="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utoShape 4" descr="Image result for automoviles toyo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6" name="AutoShape 6" descr="Image result for automoviles toyot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2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327" y="3269305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camiones internatio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16" y="4052454"/>
            <a:ext cx="678683" cy="2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3.gstatic.com/images?q=tbn:ANd9GcTQ4J2X_MsVQb6X0jYD5k6kVb8YQqo0tAc4Vxu3xzPWgfZYYqy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16" y="2288422"/>
            <a:ext cx="606156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TJpFaxdkI15XqZhXygweMEBF3qeVwlnoaRP3ZhB8bPsCPi5Ri9C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886" y="1930407"/>
            <a:ext cx="719050" cy="53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taxi chetumal  quintana ro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308" y="2742454"/>
            <a:ext cx="606015" cy="4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36" y="4477557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8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833759"/>
              </p:ext>
            </p:extLst>
          </p:nvPr>
        </p:nvGraphicFramePr>
        <p:xfrm>
          <a:off x="827584" y="764704"/>
          <a:ext cx="377991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2987824" y="116632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INDICADORES FINANCIEROS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899592" y="620688"/>
            <a:ext cx="37875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INSTITUCIONES FINANCIERAS EN EL </a:t>
            </a:r>
            <a:r>
              <a:rPr lang="es-MX" sz="1400" dirty="0" smtClean="0"/>
              <a:t>ESTADO 2013</a:t>
            </a:r>
            <a:endParaRPr lang="es-MX" sz="1400" dirty="0"/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501162"/>
              </p:ext>
            </p:extLst>
          </p:nvPr>
        </p:nvGraphicFramePr>
        <p:xfrm>
          <a:off x="5508104" y="1052736"/>
          <a:ext cx="2392685" cy="1951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08104" y="62068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Créditos otorgados por Financiera Nacional de Desarrollo Agropecuario y Rural 2014</a:t>
            </a:r>
            <a:endParaRPr lang="es-MX" sz="1400" dirty="0"/>
          </a:p>
        </p:txBody>
      </p:sp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356134"/>
              </p:ext>
            </p:extLst>
          </p:nvPr>
        </p:nvGraphicFramePr>
        <p:xfrm>
          <a:off x="899592" y="3781782"/>
          <a:ext cx="2699092" cy="166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899592" y="328907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Créditos otorgados por FIRA 2014</a:t>
            </a:r>
            <a:endParaRPr lang="es-MX" sz="1400" dirty="0"/>
          </a:p>
        </p:txBody>
      </p:sp>
      <p:graphicFrame>
        <p:nvGraphicFramePr>
          <p:cNvPr id="11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260594"/>
              </p:ext>
            </p:extLst>
          </p:nvPr>
        </p:nvGraphicFramePr>
        <p:xfrm>
          <a:off x="5638769" y="3573016"/>
          <a:ext cx="2644136" cy="1795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502908" y="32438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Controversias recibidas por la CONDUCEF 2014</a:t>
            </a:r>
            <a:endParaRPr lang="es-MX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793348" y="5583723"/>
            <a:ext cx="4298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FUENTE: Anuario Estadístico 2015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25826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115616" y="90872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EMPLEO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1259632" y="580526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Encuesta Nacional de Ocupación y Empleo (ENOE)</a:t>
            </a:r>
          </a:p>
          <a:p>
            <a:r>
              <a:rPr lang="es-MX" sz="1200" dirty="0" smtClean="0"/>
              <a:t>IV Trimestre de cada año.</a:t>
            </a:r>
            <a:endParaRPr lang="es-MX" sz="12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115616" y="1412772"/>
          <a:ext cx="7200796" cy="4176465"/>
        </p:xfrm>
        <a:graphic>
          <a:graphicData uri="http://schemas.openxmlformats.org/drawingml/2006/table">
            <a:tbl>
              <a:tblPr/>
              <a:tblGrid>
                <a:gridCol w="789849"/>
                <a:gridCol w="789849"/>
                <a:gridCol w="803014"/>
                <a:gridCol w="803014"/>
                <a:gridCol w="803014"/>
                <a:gridCol w="803014"/>
                <a:gridCol w="803014"/>
                <a:gridCol w="803014"/>
                <a:gridCol w="803014"/>
              </a:tblGrid>
              <a:tr h="805101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Composición de los ingreso de la Población Ocupada según la estructura de Salarios Mínimos generales Recibidos</a:t>
                      </a: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series de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QUINTANA ROO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</a:t>
                      </a:r>
                      <a:endParaRPr lang="es-MX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t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hasta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19.9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15.6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NACIONAL 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hasta 2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339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8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890340" y="476672"/>
            <a:ext cx="8002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</a:t>
            </a:r>
            <a:r>
              <a:rPr lang="es-MX" sz="2000" b="1" dirty="0"/>
              <a:t>I</a:t>
            </a:r>
            <a:r>
              <a:rPr lang="es-MX" sz="2000" b="1" dirty="0" smtClean="0"/>
              <a:t>ndicador trimestral de la actividad económica estatal</a:t>
            </a:r>
          </a:p>
          <a:p>
            <a:pPr algn="ctr"/>
            <a:r>
              <a:rPr lang="es-MX" sz="2000" dirty="0"/>
              <a:t>(</a:t>
            </a:r>
            <a:r>
              <a:rPr lang="es-MX" sz="2000" dirty="0" smtClean="0"/>
              <a:t>ITAEE)</a:t>
            </a:r>
          </a:p>
          <a:p>
            <a:pPr algn="ctr"/>
            <a:r>
              <a:rPr lang="es-MX" sz="1600" dirty="0" smtClean="0"/>
              <a:t>Volumen físico base 2008 y variación anual</a:t>
            </a:r>
            <a:endParaRPr lang="es-MX" sz="1600" dirty="0"/>
          </a:p>
        </p:txBody>
      </p:sp>
      <p:sp>
        <p:nvSpPr>
          <p:cNvPr id="7" name="6 Flecha derecha"/>
          <p:cNvSpPr/>
          <p:nvPr/>
        </p:nvSpPr>
        <p:spPr>
          <a:xfrm>
            <a:off x="6737920" y="2945849"/>
            <a:ext cx="576064" cy="201622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236296" y="2792248"/>
            <a:ext cx="15513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/>
              <a:t>Quintana Roo presentó </a:t>
            </a:r>
            <a:r>
              <a:rPr lang="es-MX" sz="1100" dirty="0" smtClean="0"/>
              <a:t>decrecimiento de la tasa </a:t>
            </a:r>
            <a:r>
              <a:rPr lang="es-MX" sz="1100" dirty="0"/>
              <a:t>anual en el total de su economía para el </a:t>
            </a:r>
            <a:r>
              <a:rPr lang="es-MX" sz="1100" dirty="0" smtClean="0"/>
              <a:t>tercer trimestre </a:t>
            </a:r>
            <a:r>
              <a:rPr lang="es-MX" sz="1100" dirty="0"/>
              <a:t>de </a:t>
            </a:r>
            <a:r>
              <a:rPr lang="es-MX" sz="1100" dirty="0" smtClean="0"/>
              <a:t>2015 </a:t>
            </a:r>
            <a:r>
              <a:rPr lang="es-MX" sz="1100" dirty="0"/>
              <a:t>de</a:t>
            </a:r>
            <a:r>
              <a:rPr lang="es-MX" sz="1100" b="1" dirty="0"/>
              <a:t> </a:t>
            </a:r>
            <a:r>
              <a:rPr lang="es-MX" sz="1100" b="1" dirty="0" smtClean="0">
                <a:solidFill>
                  <a:srgbClr val="FF0000"/>
                </a:solidFill>
              </a:rPr>
              <a:t>0.6 </a:t>
            </a:r>
            <a:r>
              <a:rPr lang="es-MX" sz="1100" dirty="0"/>
              <a:t>%</a:t>
            </a:r>
            <a:r>
              <a:rPr lang="es-MX" sz="1100" dirty="0" smtClean="0"/>
              <a:t>,  principalmente por la caída del sector secundario.</a:t>
            </a:r>
            <a:endParaRPr lang="es-MX" sz="1100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611560" y="5085184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1187624" y="4962073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Variación anual</a:t>
            </a:r>
            <a:endParaRPr lang="es-MX" sz="1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31540" y="52082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1252438" y="5373216"/>
            <a:ext cx="1519362" cy="7200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92D050"/>
              </a:solidFill>
            </a:endParaRPr>
          </a:p>
        </p:txBody>
      </p:sp>
      <p:graphicFrame>
        <p:nvGraphicFramePr>
          <p:cNvPr id="17" name="1 Gráfico"/>
          <p:cNvGraphicFramePr/>
          <p:nvPr/>
        </p:nvGraphicFramePr>
        <p:xfrm>
          <a:off x="611560" y="2564904"/>
          <a:ext cx="5976664" cy="227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3 Gráfico"/>
          <p:cNvGraphicFramePr/>
          <p:nvPr/>
        </p:nvGraphicFramePr>
        <p:xfrm>
          <a:off x="683568" y="3140968"/>
          <a:ext cx="576064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899592" y="5805264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datos del INEGI.</a:t>
            </a:r>
          </a:p>
          <a:p>
            <a:r>
              <a:rPr lang="es-MX" sz="1200" dirty="0" smtClean="0"/>
              <a:t>Consulta efectuada el 2 de febrero 2016</a:t>
            </a:r>
            <a:r>
              <a:rPr lang="es-MX" sz="1400" dirty="0" smtClean="0"/>
              <a:t> 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744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051720" y="332656"/>
            <a:ext cx="46805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México: Producto Interno Bruto Trimestral</a:t>
            </a:r>
          </a:p>
          <a:p>
            <a:r>
              <a:rPr lang="es-MX" sz="1400" dirty="0" smtClean="0"/>
              <a:t>Variación anual de los valores a precios de 2008</a:t>
            </a:r>
            <a:endParaRPr lang="es-MX" sz="1400" dirty="0"/>
          </a:p>
        </p:txBody>
      </p:sp>
      <p:sp>
        <p:nvSpPr>
          <p:cNvPr id="6" name="5 Flecha derecha"/>
          <p:cNvSpPr/>
          <p:nvPr/>
        </p:nvSpPr>
        <p:spPr>
          <a:xfrm>
            <a:off x="5940152" y="2132856"/>
            <a:ext cx="1080120" cy="2376264"/>
          </a:xfrm>
          <a:prstGeom prst="rightArrow">
            <a:avLst>
              <a:gd name="adj1" fmla="val 50000"/>
              <a:gd name="adj2" fmla="val 4655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92280" y="1992322"/>
            <a:ext cx="1656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Durante el tercer trimestre de 2015, la economía nacional registró un incremento de 2.64%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971600" y="5426060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 smtClean="0"/>
              <a:t>Fuente: Elaboración propia con datos del INEGI.</a:t>
            </a:r>
          </a:p>
          <a:p>
            <a:r>
              <a:rPr lang="es-MX" sz="1400" i="1" dirty="0" smtClean="0"/>
              <a:t>Última consulta: 3 de noviembre de  2015.</a:t>
            </a:r>
            <a:endParaRPr lang="es-MX" sz="1400" i="1" dirty="0"/>
          </a:p>
        </p:txBody>
      </p:sp>
      <p:cxnSp>
        <p:nvCxnSpPr>
          <p:cNvPr id="13" name="12 Conector recto"/>
          <p:cNvCxnSpPr/>
          <p:nvPr/>
        </p:nvCxnSpPr>
        <p:spPr>
          <a:xfrm>
            <a:off x="1619672" y="4581128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2699792" y="4581128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3851920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69168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2012</a:t>
            </a:r>
            <a:endParaRPr lang="es-MX" sz="14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277180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2013</a:t>
            </a:r>
            <a:endParaRPr lang="es-MX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4067944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2014</a:t>
            </a:r>
            <a:endParaRPr lang="es-MX" sz="1400" dirty="0"/>
          </a:p>
        </p:txBody>
      </p:sp>
      <p:graphicFrame>
        <p:nvGraphicFramePr>
          <p:cNvPr id="26" name="3 Gráfico"/>
          <p:cNvGraphicFramePr/>
          <p:nvPr/>
        </p:nvGraphicFramePr>
        <p:xfrm>
          <a:off x="1259632" y="17728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1" name="30 Conector recto"/>
          <p:cNvCxnSpPr/>
          <p:nvPr/>
        </p:nvCxnSpPr>
        <p:spPr>
          <a:xfrm>
            <a:off x="5148064" y="4581128"/>
            <a:ext cx="504056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5004048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2853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mco.org.mx/indices/images/ipem2015/IHE2015_ResultadosGenerales.484c14d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25041"/>
            <a:ext cx="8712967" cy="6072311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323527" y="107340"/>
            <a:ext cx="85689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/>
              <a:t>RESULTADOS DEL ÍNDICE DE HERRAMIENTAS ELECTRÓNICAS DE GOBIERNOS LOCALES 2015 </a:t>
            </a:r>
            <a:endParaRPr lang="es-MX" sz="17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899592" y="404664"/>
          <a:ext cx="7488832" cy="5760970"/>
        </p:xfrm>
        <a:graphic>
          <a:graphicData uri="http://schemas.openxmlformats.org/drawingml/2006/table">
            <a:tbl>
              <a:tblPr/>
              <a:tblGrid>
                <a:gridCol w="198906"/>
                <a:gridCol w="3275328"/>
                <a:gridCol w="437596"/>
                <a:gridCol w="467430"/>
                <a:gridCol w="377922"/>
                <a:gridCol w="397814"/>
                <a:gridCol w="875187"/>
                <a:gridCol w="795626"/>
                <a:gridCol w="663023"/>
              </a:tblGrid>
              <a:tr h="125312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INDICADOR GLOBAL DE LA ACTIVIDAD ECONÓMICA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25312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Series desestacionalizadas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25312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Índice Base 2008 = 100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6791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Denominación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2015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Var.  % de Ago. A ago.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Var.  % de jul. a ago.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Var.  % de </a:t>
                      </a:r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2015 a/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67918">
                <a:tc gridSpan="2"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AGO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DIC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Jul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AGO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6791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Indicador Global de la Actividad Económica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112.6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113.5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115.2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115.8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2.8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Actividades primarias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108.1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111.9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109.2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116.5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7.7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Actividades secundarias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106.3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106.7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106.9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1.0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 Minería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95.1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89.4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-5.9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-0.3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-2.5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546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 Generación, transmisión y distribución de energía eléctrica, suministro de agua y de gas por ductos al consumidor final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118.4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122.4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123.6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1.0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2.7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 Construcción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101.8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-0.6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31-33 Industrias manufactureras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114.8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116.3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117.4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1.0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Actividades terciarias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117.2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118.2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121.2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18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43-46 Comercio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121.3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124.9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125.1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749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48-49-51 Transportes, correos y almacenamiento; Información en medios masivos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122.7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125.5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129.9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131.4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014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52-53 Servicios financieros y de seguros; Servicios inmobiliarios y de alquiler de bienes muebles e intangibles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123.3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124.1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125.7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126.1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1.6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264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54-55-56 Servicios profesionales, científicos y técnicos; Corporativos; Servicios de apoyo a los negocios y manejo de desechos y servicios de remediación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107.3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108.7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1.4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83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61-62 Servicios educativos; Servicios de salud y de asistencia social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108.1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108.9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108.4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36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71-81 Servicios de esparcimiento culturales y deportivos, y otros servicios recreativos; Otros servicios excepto actividades gubernamentales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110.6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111.6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113.3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1.6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80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 Servicios de alojamiento temporal y de preparación de alimentos y bebidas 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103.4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109.2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110.5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6.9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873">
                <a:tc>
                  <a:txBody>
                    <a:bodyPr/>
                    <a:lstStyle/>
                    <a:p>
                      <a:pPr algn="r" fontAlgn="ctr"/>
                      <a:r>
                        <a:rPr lang="es-MX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 Actividades legislativas, gubernamentales, de impartición de justicia y de organismos internacionales y extraterritoriales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109.6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110.8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111.2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111.5</a:t>
                      </a:r>
                    </a:p>
                  </a:txBody>
                  <a:tcPr marL="5036" marR="5036" marT="5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1.7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</a:t>
                      </a:r>
                    </a:p>
                  </a:txBody>
                  <a:tcPr marL="5036" marR="5036" marT="5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5">
                <a:tc gridSpan="9"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Nota: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Cifras preliminares. Debido al método de estimación las series pueden ser modificadas al incorporarse nueva información</a:t>
                      </a:r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  <a:p>
                      <a:pPr algn="l" fontAlgn="b"/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a/ Al</a:t>
                      </a:r>
                      <a:r>
                        <a:rPr lang="es-MX" sz="10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mes de agosto.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25312">
                <a:tc gridSpan="9"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Fuente: </a:t>
                      </a:r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Elaboración propia con datos del INEGI.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932040" y="487695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/>
              <a:t>2013</a:t>
            </a:r>
            <a:endParaRPr lang="es-MX" sz="2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827584" y="486916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/>
              <a:t>2011</a:t>
            </a:r>
            <a:endParaRPr lang="es-MX" sz="2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915816" y="4869161"/>
            <a:ext cx="1764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/>
              <a:t>2012</a:t>
            </a:r>
            <a:endParaRPr lang="es-MX" sz="2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7001197" y="4869161"/>
            <a:ext cx="124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/>
              <a:t>2014</a:t>
            </a:r>
            <a:endParaRPr lang="es-MX" sz="2400" dirty="0"/>
          </a:p>
        </p:txBody>
      </p:sp>
      <p:cxnSp>
        <p:nvCxnSpPr>
          <p:cNvPr id="19" name="18 Conector recto"/>
          <p:cNvCxnSpPr/>
          <p:nvPr/>
        </p:nvCxnSpPr>
        <p:spPr>
          <a:xfrm flipV="1">
            <a:off x="4932040" y="4847960"/>
            <a:ext cx="1728192" cy="28999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 flipV="1">
            <a:off x="2879812" y="4852392"/>
            <a:ext cx="1836204" cy="12334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827584" y="4850767"/>
            <a:ext cx="1728192" cy="18393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1115616" y="721421"/>
            <a:ext cx="712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Tasas de crecimiento del PIB de Quintana Roo y del total nacional</a:t>
            </a:r>
            <a:endParaRPr lang="es-MX" sz="20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331640" y="5551348"/>
            <a:ext cx="62646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Fuente: Elaboración propia con base en datos del INEGI.</a:t>
            </a:r>
            <a:endParaRPr lang="es-MX" sz="1050" dirty="0"/>
          </a:p>
        </p:txBody>
      </p:sp>
      <p:graphicFrame>
        <p:nvGraphicFramePr>
          <p:cNvPr id="2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316886"/>
              </p:ext>
            </p:extLst>
          </p:nvPr>
        </p:nvGraphicFramePr>
        <p:xfrm>
          <a:off x="657225" y="2057400"/>
          <a:ext cx="7829550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5" name="34 Conector recto"/>
          <p:cNvCxnSpPr/>
          <p:nvPr/>
        </p:nvCxnSpPr>
        <p:spPr>
          <a:xfrm flipV="1">
            <a:off x="7001197" y="4828404"/>
            <a:ext cx="1243211" cy="21202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CuadroTexto"/>
          <p:cNvSpPr txBox="1"/>
          <p:nvPr/>
        </p:nvSpPr>
        <p:spPr>
          <a:xfrm>
            <a:off x="899592" y="449982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       II       III      IV</a:t>
            </a:r>
            <a:endParaRPr lang="es-MX" dirty="0"/>
          </a:p>
        </p:txBody>
      </p:sp>
      <p:sp>
        <p:nvSpPr>
          <p:cNvPr id="38" name="37 CuadroTexto"/>
          <p:cNvSpPr txBox="1"/>
          <p:nvPr/>
        </p:nvSpPr>
        <p:spPr>
          <a:xfrm>
            <a:off x="2915816" y="451750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       II        III     IV</a:t>
            </a:r>
            <a:endParaRPr lang="es-MX" dirty="0"/>
          </a:p>
        </p:txBody>
      </p:sp>
      <p:sp>
        <p:nvSpPr>
          <p:cNvPr id="40" name="39 CuadroTexto"/>
          <p:cNvSpPr txBox="1"/>
          <p:nvPr/>
        </p:nvSpPr>
        <p:spPr>
          <a:xfrm>
            <a:off x="4932040" y="447862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       II       III      IV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895281" y="4446095"/>
            <a:ext cx="1709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I       II       III p/  </a:t>
            </a:r>
            <a:endParaRPr lang="es-MX" dirty="0"/>
          </a:p>
        </p:txBody>
      </p:sp>
      <p:cxnSp>
        <p:nvCxnSpPr>
          <p:cNvPr id="18" name="17 Conector recto"/>
          <p:cNvCxnSpPr/>
          <p:nvPr/>
        </p:nvCxnSpPr>
        <p:spPr>
          <a:xfrm>
            <a:off x="1403648" y="4077072"/>
            <a:ext cx="1728192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041119"/>
              </p:ext>
            </p:extLst>
          </p:nvPr>
        </p:nvGraphicFramePr>
        <p:xfrm>
          <a:off x="611560" y="1844824"/>
          <a:ext cx="806489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27584" y="43192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Indicador trimestral de la actividad económica estatal (ITAE)</a:t>
            </a:r>
          </a:p>
          <a:p>
            <a:pPr algn="ctr"/>
            <a:r>
              <a:rPr lang="es-MX" sz="1200" dirty="0" smtClean="0"/>
              <a:t>Variación anual, segundo trimestre 2015</a:t>
            </a:r>
            <a:endParaRPr lang="es-MX" sz="12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579165" y="5926807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a/ Incluye Petróleo.</a:t>
            </a:r>
          </a:p>
          <a:p>
            <a:r>
              <a:rPr lang="es-MX" sz="1200" dirty="0" smtClean="0"/>
              <a:t>Fuente: Elaboración propia con datos del INEGI. (</a:t>
            </a:r>
            <a:r>
              <a:rPr lang="es-MX" sz="1200" dirty="0" smtClean="0">
                <a:hlinkClick r:id="rId3"/>
              </a:rPr>
              <a:t>http</a:t>
            </a:r>
            <a:r>
              <a:rPr lang="es-MX" sz="1200" dirty="0">
                <a:hlinkClick r:id="rId3"/>
              </a:rPr>
              <a:t>://www.inegi.org.mx/sistemas/bie</a:t>
            </a:r>
            <a:r>
              <a:rPr lang="es-MX" sz="1200" dirty="0" smtClean="0">
                <a:hlinkClick r:id="rId3"/>
              </a:rPr>
              <a:t>/</a:t>
            </a:r>
            <a:r>
              <a:rPr lang="es-MX" sz="1200" dirty="0"/>
              <a:t>) Fecha de consulta: </a:t>
            </a:r>
            <a:r>
              <a:rPr lang="es-MX" sz="1200" dirty="0" smtClean="0"/>
              <a:t>05/nov./2015</a:t>
            </a:r>
            <a:endParaRPr lang="es-MX" sz="1200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7814150"/>
              </p:ext>
            </p:extLst>
          </p:nvPr>
        </p:nvGraphicFramePr>
        <p:xfrm>
          <a:off x="333375" y="1196752"/>
          <a:ext cx="820683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57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404664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Total de trabajadores asegurados en el IMSS</a:t>
            </a:r>
          </a:p>
        </p:txBody>
      </p:sp>
      <p:cxnSp>
        <p:nvCxnSpPr>
          <p:cNvPr id="19" name="18 Conector recto"/>
          <p:cNvCxnSpPr/>
          <p:nvPr/>
        </p:nvCxnSpPr>
        <p:spPr>
          <a:xfrm>
            <a:off x="5508104" y="5229200"/>
            <a:ext cx="360040" cy="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5292080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97979" y="592361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base en  datos de la STPS.</a:t>
            </a:r>
          </a:p>
          <a:p>
            <a:r>
              <a:rPr lang="es-MX" sz="1200" dirty="0" smtClean="0"/>
              <a:t> http://www.stps.gob.mx/gobmx/estadisticas </a:t>
            </a:r>
            <a:endParaRPr lang="es-MX" sz="1200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1403648" y="5229200"/>
            <a:ext cx="3960440" cy="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3059832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156176" y="191683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/>
              <a:t>Meses de Enero de cada año</a:t>
            </a:r>
            <a:endParaRPr lang="es-MX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980728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Participación  de los trabajadores asegurados al mes de </a:t>
            </a:r>
            <a:r>
              <a:rPr lang="es-MX" sz="1200" dirty="0" smtClean="0">
                <a:solidFill>
                  <a:srgbClr val="FF0000"/>
                </a:solidFill>
              </a:rPr>
              <a:t>Enero</a:t>
            </a:r>
            <a:r>
              <a:rPr lang="es-MX" sz="1200" dirty="0" smtClean="0"/>
              <a:t> 2016</a:t>
            </a:r>
            <a:endParaRPr lang="es-MX" sz="1200" dirty="0"/>
          </a:p>
        </p:txBody>
      </p:sp>
      <p:graphicFrame>
        <p:nvGraphicFramePr>
          <p:cNvPr id="13" name="3 Gráfico"/>
          <p:cNvGraphicFramePr/>
          <p:nvPr/>
        </p:nvGraphicFramePr>
        <p:xfrm>
          <a:off x="6084168" y="2420888"/>
          <a:ext cx="27051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5 Gráfico"/>
          <p:cNvGraphicFramePr/>
          <p:nvPr/>
        </p:nvGraphicFramePr>
        <p:xfrm>
          <a:off x="683568" y="2708920"/>
          <a:ext cx="5618237" cy="2311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6 Gráfico"/>
          <p:cNvGraphicFramePr/>
          <p:nvPr/>
        </p:nvGraphicFramePr>
        <p:xfrm>
          <a:off x="539552" y="1340768"/>
          <a:ext cx="2676525" cy="166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25 Rectángulo"/>
          <p:cNvSpPr/>
          <p:nvPr/>
        </p:nvSpPr>
        <p:spPr>
          <a:xfrm>
            <a:off x="4716016" y="1484784"/>
            <a:ext cx="2363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(Miles de trabajadores)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883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12676</TotalTime>
  <Words>2251</Words>
  <Application>Microsoft Office PowerPoint</Application>
  <PresentationFormat>Carta (216 x 279 mm)</PresentationFormat>
  <Paragraphs>636</Paragraphs>
  <Slides>25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Secundarias de Quintana Roo</vt:lpstr>
      <vt:lpstr>Servicios</vt:lpstr>
      <vt:lpstr>Salud 2014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FINANZAS</dc:creator>
  <cp:lastModifiedBy>elarab</cp:lastModifiedBy>
  <cp:revision>557</cp:revision>
  <cp:lastPrinted>2015-04-01T19:24:02Z</cp:lastPrinted>
  <dcterms:created xsi:type="dcterms:W3CDTF">2014-11-05T17:43:56Z</dcterms:created>
  <dcterms:modified xsi:type="dcterms:W3CDTF">2016-11-28T15:14:55Z</dcterms:modified>
</cp:coreProperties>
</file>